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36"/>
  </p:notesMasterIdLst>
  <p:sldIdLst>
    <p:sldId id="256" r:id="rId5"/>
    <p:sldId id="300" r:id="rId6"/>
    <p:sldId id="262" r:id="rId7"/>
    <p:sldId id="284" r:id="rId8"/>
    <p:sldId id="310" r:id="rId9"/>
    <p:sldId id="272" r:id="rId10"/>
    <p:sldId id="321" r:id="rId11"/>
    <p:sldId id="316" r:id="rId12"/>
    <p:sldId id="314" r:id="rId13"/>
    <p:sldId id="306" r:id="rId14"/>
    <p:sldId id="303" r:id="rId15"/>
    <p:sldId id="308" r:id="rId16"/>
    <p:sldId id="304" r:id="rId17"/>
    <p:sldId id="318" r:id="rId18"/>
    <p:sldId id="322" r:id="rId19"/>
    <p:sldId id="320" r:id="rId20"/>
    <p:sldId id="288" r:id="rId21"/>
    <p:sldId id="289" r:id="rId22"/>
    <p:sldId id="325" r:id="rId23"/>
    <p:sldId id="294" r:id="rId24"/>
    <p:sldId id="302" r:id="rId25"/>
    <p:sldId id="295" r:id="rId26"/>
    <p:sldId id="317" r:id="rId27"/>
    <p:sldId id="285" r:id="rId28"/>
    <p:sldId id="327" r:id="rId29"/>
    <p:sldId id="311" r:id="rId30"/>
    <p:sldId id="312" r:id="rId31"/>
    <p:sldId id="313" r:id="rId32"/>
    <p:sldId id="271" r:id="rId33"/>
    <p:sldId id="323" r:id="rId34"/>
    <p:sldId id="324"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3ED85DB6-1572-E9D0-7391-D20DB94576CA}" name="Powell, Kelvin R SCPO USN COMNAVCRUITCOM MIL (USA)" initials="P(" userId="S::kelvin.r.powell.mil@us.navy.mil::22933322-2c17-43c2-a70b-5ab02b6482e4" providerId="AD"/>
  <p188:author id="{FC2196DD-371D-119E-A453-B719B9AC54EA}" name="Almonte, Marcelo MCPO USN NETC PENSACOLA FL (USA)" initials="A(" userId="S::marcelo.almonte.mil@us.navy.mil::6da9497a-c4c6-4b8b-a982-0c29bc2bfa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borne, James R MCPO USN DCNO N1 (USA)" initials="OJRMUDN(" lastIdx="4" clrIdx="0">
    <p:extLst>
      <p:ext uri="{19B8F6BF-5375-455C-9EA6-DF929625EA0E}">
        <p15:presenceInfo xmlns:p15="http://schemas.microsoft.com/office/powerpoint/2012/main" userId="S-1-5-21-1801674531-2146617017-725345543-9566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939"/>
    <a:srgbClr val="E8B010"/>
    <a:srgbClr val="002939"/>
    <a:srgbClr val="02293A"/>
    <a:srgbClr val="012A39"/>
    <a:srgbClr val="002A38"/>
    <a:srgbClr val="002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53DB8-BCBF-E86F-5387-7D8C507D4167}" v="4" dt="2024-08-27T16:07:47.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ell, Kelvin R SCPO USN COMNAVCRUITCOM MIL (USA)" userId="S::kelvin.r.powell.mil@us.navy.mil::22933322-2c17-43c2-a70b-5ab02b6482e4" providerId="AD" clId="Web-{F5E29153-BD95-FF8A-B08E-17C6EB3EAB7A}"/>
    <pc:docChg chg="modSld">
      <pc:chgData name="Powell, Kelvin R SCPO USN COMNAVCRUITCOM MIL (USA)" userId="S::kelvin.r.powell.mil@us.navy.mil::22933322-2c17-43c2-a70b-5ab02b6482e4" providerId="AD" clId="Web-{F5E29153-BD95-FF8A-B08E-17C6EB3EAB7A}" dt="2024-08-08T16:48:23.784" v="41" actId="20577"/>
      <pc:docMkLst>
        <pc:docMk/>
      </pc:docMkLst>
      <pc:sldChg chg="modSp">
        <pc:chgData name="Powell, Kelvin R SCPO USN COMNAVCRUITCOM MIL (USA)" userId="S::kelvin.r.powell.mil@us.navy.mil::22933322-2c17-43c2-a70b-5ab02b6482e4" providerId="AD" clId="Web-{F5E29153-BD95-FF8A-B08E-17C6EB3EAB7A}" dt="2024-08-08T16:48:23.784" v="41" actId="20577"/>
        <pc:sldMkLst>
          <pc:docMk/>
          <pc:sldMk cId="3643456222" sldId="308"/>
        </pc:sldMkLst>
        <pc:spChg chg="mod">
          <ac:chgData name="Powell, Kelvin R SCPO USN COMNAVCRUITCOM MIL (USA)" userId="S::kelvin.r.powell.mil@us.navy.mil::22933322-2c17-43c2-a70b-5ab02b6482e4" providerId="AD" clId="Web-{F5E29153-BD95-FF8A-B08E-17C6EB3EAB7A}" dt="2024-08-08T16:48:23.784" v="41" actId="20577"/>
          <ac:spMkLst>
            <pc:docMk/>
            <pc:sldMk cId="3643456222" sldId="308"/>
            <ac:spMk id="3" creationId="{00000000-0000-0000-0000-000000000000}"/>
          </ac:spMkLst>
        </pc:spChg>
      </pc:sldChg>
    </pc:docChg>
  </pc:docChgLst>
  <pc:docChgLst>
    <pc:chgData name="Powell, Kelvin R SCPO USN COMNAVCRUITCOM MIL (USA)" userId="S::kelvin.r.powell.mil@us.navy.mil::22933322-2c17-43c2-a70b-5ab02b6482e4" providerId="AD" clId="Web-{407A7336-7E6B-B69E-E353-88C6172D61D6}"/>
    <pc:docChg chg="mod modSld">
      <pc:chgData name="Powell, Kelvin R SCPO USN COMNAVCRUITCOM MIL (USA)" userId="S::kelvin.r.powell.mil@us.navy.mil::22933322-2c17-43c2-a70b-5ab02b6482e4" providerId="AD" clId="Web-{407A7336-7E6B-B69E-E353-88C6172D61D6}" dt="2024-08-08T16:15:30.194" v="19" actId="20577"/>
      <pc:docMkLst>
        <pc:docMk/>
      </pc:docMkLst>
      <pc:sldChg chg="modSp modCm">
        <pc:chgData name="Powell, Kelvin R SCPO USN COMNAVCRUITCOM MIL (USA)" userId="S::kelvin.r.powell.mil@us.navy.mil::22933322-2c17-43c2-a70b-5ab02b6482e4" providerId="AD" clId="Web-{407A7336-7E6B-B69E-E353-88C6172D61D6}" dt="2024-08-08T16:15:30.194" v="19" actId="20577"/>
        <pc:sldMkLst>
          <pc:docMk/>
          <pc:sldMk cId="3643456222" sldId="308"/>
        </pc:sldMkLst>
        <pc:spChg chg="mod">
          <ac:chgData name="Powell, Kelvin R SCPO USN COMNAVCRUITCOM MIL (USA)" userId="S::kelvin.r.powell.mil@us.navy.mil::22933322-2c17-43c2-a70b-5ab02b6482e4" providerId="AD" clId="Web-{407A7336-7E6B-B69E-E353-88C6172D61D6}" dt="2024-08-08T16:15:30.194" v="19" actId="20577"/>
          <ac:spMkLst>
            <pc:docMk/>
            <pc:sldMk cId="3643456222" sldId="308"/>
            <ac:spMk id="3" creationId="{00000000-0000-0000-0000-000000000000}"/>
          </ac:spMkLst>
        </pc:spChg>
        <pc:extLst>
          <p:ext xmlns:p="http://schemas.openxmlformats.org/presentationml/2006/main" uri="{D6D511B9-2390-475A-947B-AFAB55BFBCF1}">
            <pc226:cmChg xmlns:pc226="http://schemas.microsoft.com/office/powerpoint/2022/06/main/command" chg="">
              <pc226:chgData name="Powell, Kelvin R SCPO USN COMNAVCRUITCOM MIL (USA)" userId="S::kelvin.r.powell.mil@us.navy.mil::22933322-2c17-43c2-a70b-5ab02b6482e4" providerId="AD" clId="Web-{407A7336-7E6B-B69E-E353-88C6172D61D6}" dt="2024-08-08T16:10:52.878" v="18"/>
              <pc2:cmMkLst xmlns:pc2="http://schemas.microsoft.com/office/powerpoint/2019/9/main/command">
                <pc:docMk/>
                <pc:sldMk cId="3643456222" sldId="308"/>
                <pc2:cmMk id="{29377F2C-0B4E-4057-8D94-782612A0C5B4}"/>
              </pc2:cmMkLst>
              <pc226:cmRplyChg chg="add">
                <pc226:chgData name="Powell, Kelvin R SCPO USN COMNAVCRUITCOM MIL (USA)" userId="S::kelvin.r.powell.mil@us.navy.mil::22933322-2c17-43c2-a70b-5ab02b6482e4" providerId="AD" clId="Web-{407A7336-7E6B-B69E-E353-88C6172D61D6}" dt="2024-08-08T16:10:52.878" v="18"/>
                <pc2:cmRplyMkLst xmlns:pc2="http://schemas.microsoft.com/office/powerpoint/2019/9/main/command">
                  <pc:docMk/>
                  <pc:sldMk cId="3643456222" sldId="308"/>
                  <pc2:cmMk id="{29377F2C-0B4E-4057-8D94-782612A0C5B4}"/>
                  <pc2:cmRplyMk id="{81AF6FA9-CE48-4E9A-8036-63CC7AABA511}"/>
                </pc2:cmRplyMkLst>
              </pc226:cmRplyChg>
            </pc226:cmChg>
          </p:ext>
        </pc:extLst>
      </pc:sldChg>
    </pc:docChg>
  </pc:docChgLst>
  <pc:docChgLst>
    <pc:chgData name="Powell, Kelvin R SCPO USN COMNAVCRUITCOM MIL (USA)" userId="S::kelvin.r.powell.mil@us.navy.mil::22933322-2c17-43c2-a70b-5ab02b6482e4" providerId="AD" clId="Web-{5BD53DB8-BCBF-E86F-5387-7D8C507D4167}"/>
    <pc:docChg chg="modSld">
      <pc:chgData name="Powell, Kelvin R SCPO USN COMNAVCRUITCOM MIL (USA)" userId="S::kelvin.r.powell.mil@us.navy.mil::22933322-2c17-43c2-a70b-5ab02b6482e4" providerId="AD" clId="Web-{5BD53DB8-BCBF-E86F-5387-7D8C507D4167}" dt="2024-08-27T16:05:22.388" v="5"/>
      <pc:docMkLst>
        <pc:docMk/>
      </pc:docMkLst>
      <pc:sldChg chg="modNotes">
        <pc:chgData name="Powell, Kelvin R SCPO USN COMNAVCRUITCOM MIL (USA)" userId="S::kelvin.r.powell.mil@us.navy.mil::22933322-2c17-43c2-a70b-5ab02b6482e4" providerId="AD" clId="Web-{5BD53DB8-BCBF-E86F-5387-7D8C507D4167}" dt="2024-08-27T16:05:22.388" v="5"/>
        <pc:sldMkLst>
          <pc:docMk/>
          <pc:sldMk cId="1823797866" sldId="306"/>
        </pc:sldMkLst>
      </pc:sldChg>
    </pc:docChg>
  </pc:docChgLst>
  <pc:docChgLst>
    <pc:chgData name="Osborne, James R MCPO USN DCNO N1 (USA)" userId="S::james.r.osborne.mil@us.navy.mil::db38b5b9-a24d-48a5-8eba-4cddad04ac17" providerId="AD" clId="Web-{393E9610-CBC6-4529-9C73-924BD34D24EA}"/>
    <pc:docChg chg="mod modSld">
      <pc:chgData name="Osborne, James R MCPO USN DCNO N1 (USA)" userId="S::james.r.osborne.mil@us.navy.mil::db38b5b9-a24d-48a5-8eba-4cddad04ac17" providerId="AD" clId="Web-{393E9610-CBC6-4529-9C73-924BD34D24EA}" dt="2024-08-15T21:28:03.082" v="3"/>
      <pc:docMkLst>
        <pc:docMk/>
      </pc:docMkLst>
      <pc:sldChg chg="modSp">
        <pc:chgData name="Osborne, James R MCPO USN DCNO N1 (USA)" userId="S::james.r.osborne.mil@us.navy.mil::db38b5b9-a24d-48a5-8eba-4cddad04ac17" providerId="AD" clId="Web-{393E9610-CBC6-4529-9C73-924BD34D24EA}" dt="2024-08-15T21:27:55.316" v="2" actId="20577"/>
        <pc:sldMkLst>
          <pc:docMk/>
          <pc:sldMk cId="1823797866" sldId="306"/>
        </pc:sldMkLst>
        <pc:spChg chg="mod">
          <ac:chgData name="Osborne, James R MCPO USN DCNO N1 (USA)" userId="S::james.r.osborne.mil@us.navy.mil::db38b5b9-a24d-48a5-8eba-4cddad04ac17" providerId="AD" clId="Web-{393E9610-CBC6-4529-9C73-924BD34D24EA}" dt="2024-08-15T21:27:55.316" v="2" actId="20577"/>
          <ac:spMkLst>
            <pc:docMk/>
            <pc:sldMk cId="1823797866" sldId="306"/>
            <ac:spMk id="6" creationId="{EE86D504-45AF-6497-B1ED-30275A5E490E}"/>
          </ac:spMkLst>
        </pc:spChg>
      </pc:sldChg>
    </pc:docChg>
  </pc:docChgLst>
  <pc:docChgLst>
    <pc:chgData name="Powell, Kelvin R SCPO USN COMNAVCRUITCOM MIL (USA)" userId="S::kelvin.r.powell.mil@us.navy.mil::22933322-2c17-43c2-a70b-5ab02b6482e4" providerId="AD" clId="Web-{198EEADC-F243-09B3-F3CA-005A868951D0}"/>
    <pc:docChg chg="modSld">
      <pc:chgData name="Powell, Kelvin R SCPO USN COMNAVCRUITCOM MIL (USA)" userId="S::kelvin.r.powell.mil@us.navy.mil::22933322-2c17-43c2-a70b-5ab02b6482e4" providerId="AD" clId="Web-{198EEADC-F243-09B3-F3CA-005A868951D0}" dt="2024-08-16T20:21:24.601" v="61"/>
      <pc:docMkLst>
        <pc:docMk/>
      </pc:docMkLst>
      <pc:sldChg chg="addSp delSp modSp">
        <pc:chgData name="Powell, Kelvin R SCPO USN COMNAVCRUITCOM MIL (USA)" userId="S::kelvin.r.powell.mil@us.navy.mil::22933322-2c17-43c2-a70b-5ab02b6482e4" providerId="AD" clId="Web-{198EEADC-F243-09B3-F3CA-005A868951D0}" dt="2024-08-16T20:04:04.463" v="51" actId="1076"/>
        <pc:sldMkLst>
          <pc:docMk/>
          <pc:sldMk cId="530703103" sldId="256"/>
        </pc:sldMkLst>
        <pc:spChg chg="mod">
          <ac:chgData name="Powell, Kelvin R SCPO USN COMNAVCRUITCOM MIL (USA)" userId="S::kelvin.r.powell.mil@us.navy.mil::22933322-2c17-43c2-a70b-5ab02b6482e4" providerId="AD" clId="Web-{198EEADC-F243-09B3-F3CA-005A868951D0}" dt="2024-08-16T20:04:04.463" v="51" actId="1076"/>
          <ac:spMkLst>
            <pc:docMk/>
            <pc:sldMk cId="530703103" sldId="256"/>
            <ac:spMk id="15" creationId="{517E7DC7-77AD-289F-91D9-CE758AA547A5}"/>
          </ac:spMkLst>
        </pc:spChg>
        <pc:spChg chg="mod">
          <ac:chgData name="Powell, Kelvin R SCPO USN COMNAVCRUITCOM MIL (USA)" userId="S::kelvin.r.powell.mil@us.navy.mil::22933322-2c17-43c2-a70b-5ab02b6482e4" providerId="AD" clId="Web-{198EEADC-F243-09B3-F3CA-005A868951D0}" dt="2024-08-16T20:02:25.618" v="37" actId="1076"/>
          <ac:spMkLst>
            <pc:docMk/>
            <pc:sldMk cId="530703103" sldId="256"/>
            <ac:spMk id="17" creationId="{3AB9BB1A-AD8A-AD98-3C00-129BF600FE05}"/>
          </ac:spMkLst>
        </pc:spChg>
        <pc:spChg chg="mod">
          <ac:chgData name="Powell, Kelvin R SCPO USN COMNAVCRUITCOM MIL (USA)" userId="S::kelvin.r.powell.mil@us.navy.mil::22933322-2c17-43c2-a70b-5ab02b6482e4" providerId="AD" clId="Web-{198EEADC-F243-09B3-F3CA-005A868951D0}" dt="2024-08-16T20:01:54.134" v="33" actId="1076"/>
          <ac:spMkLst>
            <pc:docMk/>
            <pc:sldMk cId="530703103" sldId="256"/>
            <ac:spMk id="19" creationId="{5C2E0FA7-64A8-5451-2234-5848C5AC6E2E}"/>
          </ac:spMkLst>
        </pc:spChg>
        <pc:spChg chg="add mod">
          <ac:chgData name="Powell, Kelvin R SCPO USN COMNAVCRUITCOM MIL (USA)" userId="S::kelvin.r.powell.mil@us.navy.mil::22933322-2c17-43c2-a70b-5ab02b6482e4" providerId="AD" clId="Web-{198EEADC-F243-09B3-F3CA-005A868951D0}" dt="2024-08-16T20:02:56.947" v="46" actId="20577"/>
          <ac:spMkLst>
            <pc:docMk/>
            <pc:sldMk cId="530703103" sldId="256"/>
            <ac:spMk id="22" creationId="{26DAB162-44BF-F027-D5A5-521924B3197A}"/>
          </ac:spMkLst>
        </pc:spChg>
        <pc:grpChg chg="mod">
          <ac:chgData name="Powell, Kelvin R SCPO USN COMNAVCRUITCOM MIL (USA)" userId="S::kelvin.r.powell.mil@us.navy.mil::22933322-2c17-43c2-a70b-5ab02b6482e4" providerId="AD" clId="Web-{198EEADC-F243-09B3-F3CA-005A868951D0}" dt="2024-08-16T20:03:49.338" v="49" actId="1076"/>
          <ac:grpSpMkLst>
            <pc:docMk/>
            <pc:sldMk cId="530703103" sldId="256"/>
            <ac:grpSpMk id="4" creationId="{D9EC3003-51A6-F1AA-6D67-EAAE06EE214C}"/>
          </ac:grpSpMkLst>
        </pc:grpChg>
        <pc:picChg chg="add del mod">
          <ac:chgData name="Powell, Kelvin R SCPO USN COMNAVCRUITCOM MIL (USA)" userId="S::kelvin.r.powell.mil@us.navy.mil::22933322-2c17-43c2-a70b-5ab02b6482e4" providerId="AD" clId="Web-{198EEADC-F243-09B3-F3CA-005A868951D0}" dt="2024-08-16T19:58:42.758" v="8"/>
          <ac:picMkLst>
            <pc:docMk/>
            <pc:sldMk cId="530703103" sldId="256"/>
            <ac:picMk id="7" creationId="{05CEF08D-B68C-B3F6-10B7-80833C6EC732}"/>
          </ac:picMkLst>
        </pc:picChg>
        <pc:picChg chg="mod">
          <ac:chgData name="Powell, Kelvin R SCPO USN COMNAVCRUITCOM MIL (USA)" userId="S::kelvin.r.powell.mil@us.navy.mil::22933322-2c17-43c2-a70b-5ab02b6482e4" providerId="AD" clId="Web-{198EEADC-F243-09B3-F3CA-005A868951D0}" dt="2024-08-16T20:03:56.479" v="50" actId="1076"/>
          <ac:picMkLst>
            <pc:docMk/>
            <pc:sldMk cId="530703103" sldId="256"/>
            <ac:picMk id="14" creationId="{2906EFA1-2FD4-907D-67C7-B6FAE2DD0275}"/>
          </ac:picMkLst>
        </pc:picChg>
        <pc:picChg chg="add mod">
          <ac:chgData name="Powell, Kelvin R SCPO USN COMNAVCRUITCOM MIL (USA)" userId="S::kelvin.r.powell.mil@us.navy.mil::22933322-2c17-43c2-a70b-5ab02b6482e4" providerId="AD" clId="Web-{198EEADC-F243-09B3-F3CA-005A868951D0}" dt="2024-08-16T20:02:04.649" v="34" actId="1076"/>
          <ac:picMkLst>
            <pc:docMk/>
            <pc:sldMk cId="530703103" sldId="256"/>
            <ac:picMk id="16" creationId="{39A5C0CA-D6A8-7EF0-5949-C49B270DF6D3}"/>
          </ac:picMkLst>
        </pc:picChg>
        <pc:picChg chg="mod">
          <ac:chgData name="Powell, Kelvin R SCPO USN COMNAVCRUITCOM MIL (USA)" userId="S::kelvin.r.powell.mil@us.navy.mil::22933322-2c17-43c2-a70b-5ab02b6482e4" providerId="AD" clId="Web-{198EEADC-F243-09B3-F3CA-005A868951D0}" dt="2024-08-16T20:02:34.197" v="39" actId="14100"/>
          <ac:picMkLst>
            <pc:docMk/>
            <pc:sldMk cId="530703103" sldId="256"/>
            <ac:picMk id="18" creationId="{BE6666EE-311E-6527-001E-B5135E17FCF1}"/>
          </ac:picMkLst>
        </pc:picChg>
        <pc:picChg chg="mod">
          <ac:chgData name="Powell, Kelvin R SCPO USN COMNAVCRUITCOM MIL (USA)" userId="S::kelvin.r.powell.mil@us.navy.mil::22933322-2c17-43c2-a70b-5ab02b6482e4" providerId="AD" clId="Web-{198EEADC-F243-09B3-F3CA-005A868951D0}" dt="2024-08-16T20:02:29.915" v="38" actId="1076"/>
          <ac:picMkLst>
            <pc:docMk/>
            <pc:sldMk cId="530703103" sldId="256"/>
            <ac:picMk id="20" creationId="{00000000-0000-0000-0000-000000000000}"/>
          </ac:picMkLst>
        </pc:picChg>
        <pc:cxnChg chg="mod">
          <ac:chgData name="Powell, Kelvin R SCPO USN COMNAVCRUITCOM MIL (USA)" userId="S::kelvin.r.powell.mil@us.navy.mil::22933322-2c17-43c2-a70b-5ab02b6482e4" providerId="AD" clId="Web-{198EEADC-F243-09B3-F3CA-005A868951D0}" dt="2024-08-16T20:01:16.711" v="25" actId="1076"/>
          <ac:cxnSpMkLst>
            <pc:docMk/>
            <pc:sldMk cId="530703103" sldId="256"/>
            <ac:cxnSpMk id="5" creationId="{5C48C8E9-E203-F76B-3EF9-B8064EB8FCF9}"/>
          </ac:cxnSpMkLst>
        </pc:cxnChg>
      </pc:sldChg>
      <pc:sldChg chg="modNotes">
        <pc:chgData name="Powell, Kelvin R SCPO USN COMNAVCRUITCOM MIL (USA)" userId="S::kelvin.r.powell.mil@us.navy.mil::22933322-2c17-43c2-a70b-5ab02b6482e4" providerId="AD" clId="Web-{198EEADC-F243-09B3-F3CA-005A868951D0}" dt="2024-08-16T20:08:12.201" v="59"/>
        <pc:sldMkLst>
          <pc:docMk/>
          <pc:sldMk cId="1350466863" sldId="271"/>
        </pc:sldMkLst>
      </pc:sldChg>
      <pc:sldChg chg="modNotes">
        <pc:chgData name="Powell, Kelvin R SCPO USN COMNAVCRUITCOM MIL (USA)" userId="S::kelvin.r.powell.mil@us.navy.mil::22933322-2c17-43c2-a70b-5ab02b6482e4" providerId="AD" clId="Web-{198EEADC-F243-09B3-F3CA-005A868951D0}" dt="2024-08-16T20:21:24.601" v="61"/>
        <pc:sldMkLst>
          <pc:docMk/>
          <pc:sldMk cId="3543743075" sldId="285"/>
        </pc:sldMkLst>
      </pc:sldChg>
      <pc:sldChg chg="modNotes">
        <pc:chgData name="Powell, Kelvin R SCPO USN COMNAVCRUITCOM MIL (USA)" userId="S::kelvin.r.powell.mil@us.navy.mil::22933322-2c17-43c2-a70b-5ab02b6482e4" providerId="AD" clId="Web-{198EEADC-F243-09B3-F3CA-005A868951D0}" dt="2024-08-16T20:08:46.529" v="60"/>
        <pc:sldMkLst>
          <pc:docMk/>
          <pc:sldMk cId="734045437" sldId="312"/>
        </pc:sldMkLst>
      </pc:sldChg>
    </pc:docChg>
  </pc:docChgLst>
  <pc:docChgLst>
    <pc:chgData name="Chukwuma, Shaqanta C SCPO USN NETPDC (USA)" userId="S::shaqanta.c.chukwuma.mil@us.navy.mil::4a0e297b-a48b-4711-a81d-8df9312a65f5" providerId="AD" clId="Web-{9E91F33E-953F-47DB-865C-60944029E029}"/>
    <pc:docChg chg="modSld">
      <pc:chgData name="Chukwuma, Shaqanta C SCPO USN NETPDC (USA)" userId="S::shaqanta.c.chukwuma.mil@us.navy.mil::4a0e297b-a48b-4711-a81d-8df9312a65f5" providerId="AD" clId="Web-{9E91F33E-953F-47DB-865C-60944029E029}" dt="2023-05-08T17:45:51.325" v="1"/>
      <pc:docMkLst>
        <pc:docMk/>
      </pc:docMkLst>
      <pc:sldChg chg="addSp delSp addAnim delAnim">
        <pc:chgData name="Chukwuma, Shaqanta C SCPO USN NETPDC (USA)" userId="S::shaqanta.c.chukwuma.mil@us.navy.mil::4a0e297b-a48b-4711-a81d-8df9312a65f5" providerId="AD" clId="Web-{9E91F33E-953F-47DB-865C-60944029E029}" dt="2023-05-08T17:45:51.325" v="1"/>
        <pc:sldMkLst>
          <pc:docMk/>
          <pc:sldMk cId="530703103" sldId="256"/>
        </pc:sldMkLst>
        <pc:grpChg chg="add del">
          <ac:chgData name="Chukwuma, Shaqanta C SCPO USN NETPDC (USA)" userId="S::shaqanta.c.chukwuma.mil@us.navy.mil::4a0e297b-a48b-4711-a81d-8df9312a65f5" providerId="AD" clId="Web-{9E91F33E-953F-47DB-865C-60944029E029}" dt="2023-05-08T17:45:51.325" v="1"/>
          <ac:grpSpMkLst>
            <pc:docMk/>
            <pc:sldMk cId="530703103" sldId="256"/>
            <ac:grpSpMk id="4" creationId="{D9EC3003-51A6-F1AA-6D67-EAAE06EE214C}"/>
          </ac:grpSpMkLst>
        </pc:grpChg>
      </pc:sldChg>
    </pc:docChg>
  </pc:docChgLst>
  <pc:docChgLst>
    <pc:chgData name="Powell, Kelvin R SCPO USN COMNAVCRUITCOM MIL (USA)" userId="S::kelvin.r.powell.mil@us.navy.mil::22933322-2c17-43c2-a70b-5ab02b6482e4" providerId="AD" clId="Web-{8195A992-070B-CA7A-989A-20C097AA52F0}"/>
    <pc:docChg chg="addSld delSld modSld">
      <pc:chgData name="Powell, Kelvin R SCPO USN COMNAVCRUITCOM MIL (USA)" userId="S::kelvin.r.powell.mil@us.navy.mil::22933322-2c17-43c2-a70b-5ab02b6482e4" providerId="AD" clId="Web-{8195A992-070B-CA7A-989A-20C097AA52F0}" dt="2024-08-21T17:08:31.988" v="253"/>
      <pc:docMkLst>
        <pc:docMk/>
      </pc:docMkLst>
      <pc:sldChg chg="modSp">
        <pc:chgData name="Powell, Kelvin R SCPO USN COMNAVCRUITCOM MIL (USA)" userId="S::kelvin.r.powell.mil@us.navy.mil::22933322-2c17-43c2-a70b-5ab02b6482e4" providerId="AD" clId="Web-{8195A992-070B-CA7A-989A-20C097AA52F0}" dt="2024-08-21T16:44:41.203" v="21" actId="20577"/>
        <pc:sldMkLst>
          <pc:docMk/>
          <pc:sldMk cId="871650659" sldId="262"/>
        </pc:sldMkLst>
        <pc:spChg chg="mod">
          <ac:chgData name="Powell, Kelvin R SCPO USN COMNAVCRUITCOM MIL (USA)" userId="S::kelvin.r.powell.mil@us.navy.mil::22933322-2c17-43c2-a70b-5ab02b6482e4" providerId="AD" clId="Web-{8195A992-070B-CA7A-989A-20C097AA52F0}" dt="2024-08-21T16:44:41.203" v="21" actId="20577"/>
          <ac:spMkLst>
            <pc:docMk/>
            <pc:sldMk cId="871650659" sldId="262"/>
            <ac:spMk id="3" creationId="{00000000-0000-0000-0000-000000000000}"/>
          </ac:spMkLst>
        </pc:spChg>
      </pc:sldChg>
      <pc:sldChg chg="modNotes">
        <pc:chgData name="Powell, Kelvin R SCPO USN COMNAVCRUITCOM MIL (USA)" userId="S::kelvin.r.powell.mil@us.navy.mil::22933322-2c17-43c2-a70b-5ab02b6482e4" providerId="AD" clId="Web-{8195A992-070B-CA7A-989A-20C097AA52F0}" dt="2024-08-21T17:08:31.988" v="253"/>
        <pc:sldMkLst>
          <pc:docMk/>
          <pc:sldMk cId="3543743075" sldId="285"/>
        </pc:sldMkLst>
      </pc:sldChg>
      <pc:sldChg chg="modSp">
        <pc:chgData name="Powell, Kelvin R SCPO USN COMNAVCRUITCOM MIL (USA)" userId="S::kelvin.r.powell.mil@us.navy.mil::22933322-2c17-43c2-a70b-5ab02b6482e4" providerId="AD" clId="Web-{8195A992-070B-CA7A-989A-20C097AA52F0}" dt="2024-08-21T16:46:39.595" v="70" actId="20577"/>
        <pc:sldMkLst>
          <pc:docMk/>
          <pc:sldMk cId="4267923279" sldId="300"/>
        </pc:sldMkLst>
        <pc:spChg chg="mod">
          <ac:chgData name="Powell, Kelvin R SCPO USN COMNAVCRUITCOM MIL (USA)" userId="S::kelvin.r.powell.mil@us.navy.mil::22933322-2c17-43c2-a70b-5ab02b6482e4" providerId="AD" clId="Web-{8195A992-070B-CA7A-989A-20C097AA52F0}" dt="2024-08-21T16:46:39.595" v="70" actId="20577"/>
          <ac:spMkLst>
            <pc:docMk/>
            <pc:sldMk cId="4267923279" sldId="300"/>
            <ac:spMk id="3" creationId="{00000000-0000-0000-0000-000000000000}"/>
          </ac:spMkLst>
        </pc:spChg>
      </pc:sldChg>
      <pc:sldChg chg="addSp delSp modSp add modNotes">
        <pc:chgData name="Powell, Kelvin R SCPO USN COMNAVCRUITCOM MIL (USA)" userId="S::kelvin.r.powell.mil@us.navy.mil::22933322-2c17-43c2-a70b-5ab02b6482e4" providerId="AD" clId="Web-{8195A992-070B-CA7A-989A-20C097AA52F0}" dt="2024-08-21T17:05:30.080" v="246"/>
        <pc:sldMkLst>
          <pc:docMk/>
          <pc:sldMk cId="2519598535" sldId="326"/>
        </pc:sldMkLst>
        <pc:spChg chg="mod">
          <ac:chgData name="Powell, Kelvin R SCPO USN COMNAVCRUITCOM MIL (USA)" userId="S::kelvin.r.powell.mil@us.navy.mil::22933322-2c17-43c2-a70b-5ab02b6482e4" providerId="AD" clId="Web-{8195A992-070B-CA7A-989A-20C097AA52F0}" dt="2024-08-21T16:52:42.928" v="101" actId="1076"/>
          <ac:spMkLst>
            <pc:docMk/>
            <pc:sldMk cId="2519598535" sldId="326"/>
            <ac:spMk id="2" creationId="{00000000-0000-0000-0000-000000000000}"/>
          </ac:spMkLst>
        </pc:spChg>
        <pc:spChg chg="mod">
          <ac:chgData name="Powell, Kelvin R SCPO USN COMNAVCRUITCOM MIL (USA)" userId="S::kelvin.r.powell.mil@us.navy.mil::22933322-2c17-43c2-a70b-5ab02b6482e4" providerId="AD" clId="Web-{8195A992-070B-CA7A-989A-20C097AA52F0}" dt="2024-08-21T17:04:26.907" v="242" actId="20577"/>
          <ac:spMkLst>
            <pc:docMk/>
            <pc:sldMk cId="2519598535" sldId="326"/>
            <ac:spMk id="3" creationId="{00000000-0000-0000-0000-000000000000}"/>
          </ac:spMkLst>
        </pc:spChg>
        <pc:picChg chg="del">
          <ac:chgData name="Powell, Kelvin R SCPO USN COMNAVCRUITCOM MIL (USA)" userId="S::kelvin.r.powell.mil@us.navy.mil::22933322-2c17-43c2-a70b-5ab02b6482e4" providerId="AD" clId="Web-{8195A992-070B-CA7A-989A-20C097AA52F0}" dt="2024-08-21T16:51:14.630" v="86"/>
          <ac:picMkLst>
            <pc:docMk/>
            <pc:sldMk cId="2519598535" sldId="326"/>
            <ac:picMk id="4" creationId="{00000000-0000-0000-0000-000000000000}"/>
          </ac:picMkLst>
        </pc:picChg>
        <pc:picChg chg="add mod">
          <ac:chgData name="Powell, Kelvin R SCPO USN COMNAVCRUITCOM MIL (USA)" userId="S::kelvin.r.powell.mil@us.navy.mil::22933322-2c17-43c2-a70b-5ab02b6482e4" providerId="AD" clId="Web-{8195A992-070B-CA7A-989A-20C097AA52F0}" dt="2024-08-21T17:03:31.547" v="239" actId="1076"/>
          <ac:picMkLst>
            <pc:docMk/>
            <pc:sldMk cId="2519598535" sldId="326"/>
            <ac:picMk id="6" creationId="{4949E34D-66ED-4E3D-DEE2-C36C734D4975}"/>
          </ac:picMkLst>
        </pc:picChg>
        <pc:picChg chg="add mod">
          <ac:chgData name="Powell, Kelvin R SCPO USN COMNAVCRUITCOM MIL (USA)" userId="S::kelvin.r.powell.mil@us.navy.mil::22933322-2c17-43c2-a70b-5ab02b6482e4" providerId="AD" clId="Web-{8195A992-070B-CA7A-989A-20C097AA52F0}" dt="2024-08-21T17:00:15.591" v="215" actId="1076"/>
          <ac:picMkLst>
            <pc:docMk/>
            <pc:sldMk cId="2519598535" sldId="326"/>
            <ac:picMk id="7" creationId="{1AD06C2E-3339-55CF-B63E-5D3B14A944B9}"/>
          </ac:picMkLst>
        </pc:picChg>
        <pc:picChg chg="add mod">
          <ac:chgData name="Powell, Kelvin R SCPO USN COMNAVCRUITCOM MIL (USA)" userId="S::kelvin.r.powell.mil@us.navy.mil::22933322-2c17-43c2-a70b-5ab02b6482e4" providerId="AD" clId="Web-{8195A992-070B-CA7A-989A-20C097AA52F0}" dt="2024-08-21T17:00:17.669" v="216" actId="1076"/>
          <ac:picMkLst>
            <pc:docMk/>
            <pc:sldMk cId="2519598535" sldId="326"/>
            <ac:picMk id="8" creationId="{B19E9126-2DA8-42C7-23ED-A22B4ADF5C43}"/>
          </ac:picMkLst>
        </pc:picChg>
        <pc:picChg chg="add mod">
          <ac:chgData name="Powell, Kelvin R SCPO USN COMNAVCRUITCOM MIL (USA)" userId="S::kelvin.r.powell.mil@us.navy.mil::22933322-2c17-43c2-a70b-5ab02b6482e4" providerId="AD" clId="Web-{8195A992-070B-CA7A-989A-20C097AA52F0}" dt="2024-08-21T17:00:20.294" v="217" actId="1076"/>
          <ac:picMkLst>
            <pc:docMk/>
            <pc:sldMk cId="2519598535" sldId="326"/>
            <ac:picMk id="9" creationId="{98768A20-3284-31A5-0723-CF5629337FD4}"/>
          </ac:picMkLst>
        </pc:picChg>
      </pc:sldChg>
      <pc:sldChg chg="add del">
        <pc:chgData name="Powell, Kelvin R SCPO USN COMNAVCRUITCOM MIL (USA)" userId="S::kelvin.r.powell.mil@us.navy.mil::22933322-2c17-43c2-a70b-5ab02b6482e4" providerId="AD" clId="Web-{8195A992-070B-CA7A-989A-20C097AA52F0}" dt="2024-08-21T16:47:06.127" v="72"/>
        <pc:sldMkLst>
          <pc:docMk/>
          <pc:sldMk cId="3902086059" sldId="326"/>
        </pc:sldMkLst>
      </pc:sldChg>
    </pc:docChg>
  </pc:docChgLst>
  <pc:docChgLst>
    <pc:chgData name="Almonte, Marcelo MCPO USN NETC PENSACOLA FL (USA)" userId="S::marcelo.almonte.mil@us.navy.mil::6da9497a-c4c6-4b8b-a982-0c29bc2bfa3a" providerId="AD" clId="Web-{AD470AAE-D3F1-4E2A-ABD9-FA46948BF6FC}"/>
    <pc:docChg chg="mod">
      <pc:chgData name="Almonte, Marcelo MCPO USN NETC PENSACOLA FL (USA)" userId="S::marcelo.almonte.mil@us.navy.mil::6da9497a-c4c6-4b8b-a982-0c29bc2bfa3a" providerId="AD" clId="Web-{AD470AAE-D3F1-4E2A-ABD9-FA46948BF6FC}" dt="2024-08-07T17:29:53.239" v="1"/>
      <pc:docMkLst>
        <pc:docMk/>
      </pc:docMkLst>
      <pc:sldChg chg="addCm">
        <pc:chgData name="Almonte, Marcelo MCPO USN NETC PENSACOLA FL (USA)" userId="S::marcelo.almonte.mil@us.navy.mil::6da9497a-c4c6-4b8b-a982-0c29bc2bfa3a" providerId="AD" clId="Web-{AD470AAE-D3F1-4E2A-ABD9-FA46948BF6FC}" dt="2024-08-07T17:29:53.239" v="1"/>
        <pc:sldMkLst>
          <pc:docMk/>
          <pc:sldMk cId="3643456222" sldId="308"/>
        </pc:sldMkLst>
        <pc:extLst>
          <p:ext xmlns:p="http://schemas.openxmlformats.org/presentationml/2006/main" uri="{D6D511B9-2390-475A-947B-AFAB55BFBCF1}">
            <pc226:cmChg xmlns:pc226="http://schemas.microsoft.com/office/powerpoint/2022/06/main/command" chg="add">
              <pc226:chgData name="Almonte, Marcelo MCPO USN NETC PENSACOLA FL (USA)" userId="S::marcelo.almonte.mil@us.navy.mil::6da9497a-c4c6-4b8b-a982-0c29bc2bfa3a" providerId="AD" clId="Web-{AD470AAE-D3F1-4E2A-ABD9-FA46948BF6FC}" dt="2024-08-07T17:29:53.239" v="1"/>
              <pc2:cmMkLst xmlns:pc2="http://schemas.microsoft.com/office/powerpoint/2019/9/main/command">
                <pc:docMk/>
                <pc:sldMk cId="3643456222" sldId="308"/>
                <pc2:cmMk id="{29377F2C-0B4E-4057-8D94-782612A0C5B4}"/>
              </pc2:cmMkLst>
            </pc226:cmChg>
          </p:ext>
        </pc:extLst>
      </pc:sldChg>
    </pc:docChg>
  </pc:docChgLst>
  <pc:docChgLst>
    <pc:chgData name="Almonte, Marcelo MCPO USN NETC PENSACOLA FL (USA)" userId="S::marcelo.almonte.mil@us.navy.mil::6da9497a-c4c6-4b8b-a982-0c29bc2bfa3a" providerId="AD" clId="Web-{9FAED5BE-4EFE-43B1-959E-93B76EAF4CF3}"/>
    <pc:docChg chg="modSld">
      <pc:chgData name="Almonte, Marcelo MCPO USN NETC PENSACOLA FL (USA)" userId="S::marcelo.almonte.mil@us.navy.mil::6da9497a-c4c6-4b8b-a982-0c29bc2bfa3a" providerId="AD" clId="Web-{9FAED5BE-4EFE-43B1-959E-93B76EAF4CF3}" dt="2023-07-27T18:29:21.935" v="53" actId="20577"/>
      <pc:docMkLst>
        <pc:docMk/>
      </pc:docMkLst>
      <pc:sldChg chg="modSp">
        <pc:chgData name="Almonte, Marcelo MCPO USN NETC PENSACOLA FL (USA)" userId="S::marcelo.almonte.mil@us.navy.mil::6da9497a-c4c6-4b8b-a982-0c29bc2bfa3a" providerId="AD" clId="Web-{9FAED5BE-4EFE-43B1-959E-93B76EAF4CF3}" dt="2023-07-27T18:29:21.935" v="53" actId="20577"/>
        <pc:sldMkLst>
          <pc:docMk/>
          <pc:sldMk cId="3058274929" sldId="303"/>
        </pc:sldMkLst>
        <pc:spChg chg="mod">
          <ac:chgData name="Almonte, Marcelo MCPO USN NETC PENSACOLA FL (USA)" userId="S::marcelo.almonte.mil@us.navy.mil::6da9497a-c4c6-4b8b-a982-0c29bc2bfa3a" providerId="AD" clId="Web-{9FAED5BE-4EFE-43B1-959E-93B76EAF4CF3}" dt="2023-07-27T18:29:21.935" v="53" actId="20577"/>
          <ac:spMkLst>
            <pc:docMk/>
            <pc:sldMk cId="3058274929" sldId="303"/>
            <ac:spMk id="6" creationId="{E9A00E60-0EB6-81F8-8F4D-33B47012755A}"/>
          </ac:spMkLst>
        </pc:spChg>
      </pc:sldChg>
    </pc:docChg>
  </pc:docChgLst>
  <pc:docChgLst>
    <pc:chgData name="Almonte, Marcelo MCPO USN NETC PENSACOLA FL (USA)" userId="S::marcelo.almonte.mil@us.navy.mil::6da9497a-c4c6-4b8b-a982-0c29bc2bfa3a" providerId="AD" clId="Web-{60413CBC-A902-41AA-AED0-A146205411AF}"/>
    <pc:docChg chg="">
      <pc:chgData name="Almonte, Marcelo MCPO USN NETC PENSACOLA FL (USA)" userId="S::marcelo.almonte.mil@us.navy.mil::6da9497a-c4c6-4b8b-a982-0c29bc2bfa3a" providerId="AD" clId="Web-{60413CBC-A902-41AA-AED0-A146205411AF}" dt="2024-08-08T17:10:34.926" v="0"/>
      <pc:docMkLst>
        <pc:docMk/>
      </pc:docMkLst>
      <pc:sldChg chg="modCm">
        <pc:chgData name="Almonte, Marcelo MCPO USN NETC PENSACOLA FL (USA)" userId="S::marcelo.almonte.mil@us.navy.mil::6da9497a-c4c6-4b8b-a982-0c29bc2bfa3a" providerId="AD" clId="Web-{60413CBC-A902-41AA-AED0-A146205411AF}" dt="2024-08-08T17:10:34.926" v="0"/>
        <pc:sldMkLst>
          <pc:docMk/>
          <pc:sldMk cId="3643456222" sldId="308"/>
        </pc:sldMkLst>
        <pc:extLst>
          <p:ext xmlns:p="http://schemas.openxmlformats.org/presentationml/2006/main" uri="{D6D511B9-2390-475A-947B-AFAB55BFBCF1}">
            <pc226:cmChg xmlns:pc226="http://schemas.microsoft.com/office/powerpoint/2022/06/main/command" chg="mod modRxn">
              <pc226:chgData name="Almonte, Marcelo MCPO USN NETC PENSACOLA FL (USA)" userId="S::marcelo.almonte.mil@us.navy.mil::6da9497a-c4c6-4b8b-a982-0c29bc2bfa3a" providerId="AD" clId="Web-{60413CBC-A902-41AA-AED0-A146205411AF}" dt="2024-08-08T17:10:34.926" v="0"/>
              <pc2:cmMkLst xmlns:pc2="http://schemas.microsoft.com/office/powerpoint/2019/9/main/command">
                <pc:docMk/>
                <pc:sldMk cId="3643456222" sldId="308"/>
                <pc2:cmMk id="{29377F2C-0B4E-4057-8D94-782612A0C5B4}"/>
              </pc2:cmMkLst>
            </pc226:cmChg>
          </p:ext>
        </pc:extLst>
      </pc:sldChg>
    </pc:docChg>
  </pc:docChgLst>
  <pc:docChgLst>
    <pc:chgData name="Powell, Kelvin R SCPO USN COMNAVCRUITCOM MIL (USA)" userId="S::kelvin.r.powell.mil@us.navy.mil::22933322-2c17-43c2-a70b-5ab02b6482e4" providerId="AD" clId="Web-{CD692A70-0FB3-AF15-5F23-6AACFCC4184D}"/>
    <pc:docChg chg="addSld delSld modSld">
      <pc:chgData name="Powell, Kelvin R SCPO USN COMNAVCRUITCOM MIL (USA)" userId="S::kelvin.r.powell.mil@us.navy.mil::22933322-2c17-43c2-a70b-5ab02b6482e4" providerId="AD" clId="Web-{CD692A70-0FB3-AF15-5F23-6AACFCC4184D}" dt="2024-08-21T17:50:13.177" v="781" actId="1076"/>
      <pc:docMkLst>
        <pc:docMk/>
      </pc:docMkLst>
      <pc:sldChg chg="delSp modSp del">
        <pc:chgData name="Powell, Kelvin R SCPO USN COMNAVCRUITCOM MIL (USA)" userId="S::kelvin.r.powell.mil@us.navy.mil::22933322-2c17-43c2-a70b-5ab02b6482e4" providerId="AD" clId="Web-{CD692A70-0FB3-AF15-5F23-6AACFCC4184D}" dt="2024-08-21T17:31:10.109" v="720"/>
        <pc:sldMkLst>
          <pc:docMk/>
          <pc:sldMk cId="2519598535" sldId="326"/>
        </pc:sldMkLst>
        <pc:spChg chg="mod">
          <ac:chgData name="Powell, Kelvin R SCPO USN COMNAVCRUITCOM MIL (USA)" userId="S::kelvin.r.powell.mil@us.navy.mil::22933322-2c17-43c2-a70b-5ab02b6482e4" providerId="AD" clId="Web-{CD692A70-0FB3-AF15-5F23-6AACFCC4184D}" dt="2024-08-21T17:13:57.401" v="35" actId="20577"/>
          <ac:spMkLst>
            <pc:docMk/>
            <pc:sldMk cId="2519598535" sldId="326"/>
            <ac:spMk id="2" creationId="{00000000-0000-0000-0000-000000000000}"/>
          </ac:spMkLst>
        </pc:spChg>
        <pc:spChg chg="mod">
          <ac:chgData name="Powell, Kelvin R SCPO USN COMNAVCRUITCOM MIL (USA)" userId="S::kelvin.r.powell.mil@us.navy.mil::22933322-2c17-43c2-a70b-5ab02b6482e4" providerId="AD" clId="Web-{CD692A70-0FB3-AF15-5F23-6AACFCC4184D}" dt="2024-08-21T17:13:38.541" v="30" actId="20577"/>
          <ac:spMkLst>
            <pc:docMk/>
            <pc:sldMk cId="2519598535" sldId="326"/>
            <ac:spMk id="3" creationId="{00000000-0000-0000-0000-000000000000}"/>
          </ac:spMkLst>
        </pc:spChg>
        <pc:picChg chg="del mod">
          <ac:chgData name="Powell, Kelvin R SCPO USN COMNAVCRUITCOM MIL (USA)" userId="S::kelvin.r.powell.mil@us.navy.mil::22933322-2c17-43c2-a70b-5ab02b6482e4" providerId="AD" clId="Web-{CD692A70-0FB3-AF15-5F23-6AACFCC4184D}" dt="2024-08-21T17:12:43.541" v="18"/>
          <ac:picMkLst>
            <pc:docMk/>
            <pc:sldMk cId="2519598535" sldId="326"/>
            <ac:picMk id="6" creationId="{4949E34D-66ED-4E3D-DEE2-C36C734D4975}"/>
          </ac:picMkLst>
        </pc:picChg>
        <pc:picChg chg="del mod">
          <ac:chgData name="Powell, Kelvin R SCPO USN COMNAVCRUITCOM MIL (USA)" userId="S::kelvin.r.powell.mil@us.navy.mil::22933322-2c17-43c2-a70b-5ab02b6482e4" providerId="AD" clId="Web-{CD692A70-0FB3-AF15-5F23-6AACFCC4184D}" dt="2024-08-21T17:12:57.557" v="23"/>
          <ac:picMkLst>
            <pc:docMk/>
            <pc:sldMk cId="2519598535" sldId="326"/>
            <ac:picMk id="7" creationId="{1AD06C2E-3339-55CF-B63E-5D3B14A944B9}"/>
          </ac:picMkLst>
        </pc:picChg>
        <pc:picChg chg="del mod">
          <ac:chgData name="Powell, Kelvin R SCPO USN COMNAVCRUITCOM MIL (USA)" userId="S::kelvin.r.powell.mil@us.navy.mil::22933322-2c17-43c2-a70b-5ab02b6482e4" providerId="AD" clId="Web-{CD692A70-0FB3-AF15-5F23-6AACFCC4184D}" dt="2024-08-21T17:12:52.072" v="21"/>
          <ac:picMkLst>
            <pc:docMk/>
            <pc:sldMk cId="2519598535" sldId="326"/>
            <ac:picMk id="8" creationId="{B19E9126-2DA8-42C7-23ED-A22B4ADF5C43}"/>
          </ac:picMkLst>
        </pc:picChg>
        <pc:picChg chg="del mod">
          <ac:chgData name="Powell, Kelvin R SCPO USN COMNAVCRUITCOM MIL (USA)" userId="S::kelvin.r.powell.mil@us.navy.mil::22933322-2c17-43c2-a70b-5ab02b6482e4" providerId="AD" clId="Web-{CD692A70-0FB3-AF15-5F23-6AACFCC4184D}" dt="2024-08-21T17:13:05.447" v="26"/>
          <ac:picMkLst>
            <pc:docMk/>
            <pc:sldMk cId="2519598535" sldId="326"/>
            <ac:picMk id="9" creationId="{98768A20-3284-31A5-0723-CF5629337FD4}"/>
          </ac:picMkLst>
        </pc:picChg>
      </pc:sldChg>
      <pc:sldChg chg="addSp delSp modSp add delAnim modNotes">
        <pc:chgData name="Powell, Kelvin R SCPO USN COMNAVCRUITCOM MIL (USA)" userId="S::kelvin.r.powell.mil@us.navy.mil::22933322-2c17-43c2-a70b-5ab02b6482e4" providerId="AD" clId="Web-{CD692A70-0FB3-AF15-5F23-6AACFCC4184D}" dt="2024-08-21T17:50:13.177" v="781" actId="1076"/>
        <pc:sldMkLst>
          <pc:docMk/>
          <pc:sldMk cId="630144228" sldId="327"/>
        </pc:sldMkLst>
        <pc:spChg chg="del mod">
          <ac:chgData name="Powell, Kelvin R SCPO USN COMNAVCRUITCOM MIL (USA)" userId="S::kelvin.r.powell.mil@us.navy.mil::22933322-2c17-43c2-a70b-5ab02b6482e4" providerId="AD" clId="Web-{CD692A70-0FB3-AF15-5F23-6AACFCC4184D}" dt="2024-08-21T17:12:32.510" v="16"/>
          <ac:spMkLst>
            <pc:docMk/>
            <pc:sldMk cId="630144228" sldId="327"/>
            <ac:spMk id="4" creationId="{A4423F8A-A22A-2BEC-6B7C-D97040854680}"/>
          </ac:spMkLst>
        </pc:spChg>
        <pc:spChg chg="mod">
          <ac:chgData name="Powell, Kelvin R SCPO USN COMNAVCRUITCOM MIL (USA)" userId="S::kelvin.r.powell.mil@us.navy.mil::22933322-2c17-43c2-a70b-5ab02b6482e4" providerId="AD" clId="Web-{CD692A70-0FB3-AF15-5F23-6AACFCC4184D}" dt="2024-08-21T17:12:25.353" v="13" actId="20577"/>
          <ac:spMkLst>
            <pc:docMk/>
            <pc:sldMk cId="630144228" sldId="327"/>
            <ac:spMk id="10" creationId="{4E00022B-AF80-C0BB-B788-36F8A5246193}"/>
          </ac:spMkLst>
        </pc:spChg>
        <pc:spChg chg="mod">
          <ac:chgData name="Powell, Kelvin R SCPO USN COMNAVCRUITCOM MIL (USA)" userId="S::kelvin.r.powell.mil@us.navy.mil::22933322-2c17-43c2-a70b-5ab02b6482e4" providerId="AD" clId="Web-{CD692A70-0FB3-AF15-5F23-6AACFCC4184D}" dt="2024-08-21T17:12:24.260" v="11" actId="20577"/>
          <ac:spMkLst>
            <pc:docMk/>
            <pc:sldMk cId="630144228" sldId="327"/>
            <ac:spMk id="12" creationId="{0216B326-8B3D-EEA6-3F0A-713D7FF62145}"/>
          </ac:spMkLst>
        </pc:spChg>
        <pc:spChg chg="del">
          <ac:chgData name="Powell, Kelvin R SCPO USN COMNAVCRUITCOM MIL (USA)" userId="S::kelvin.r.powell.mil@us.navy.mil::22933322-2c17-43c2-a70b-5ab02b6482e4" providerId="AD" clId="Web-{CD692A70-0FB3-AF15-5F23-6AACFCC4184D}" dt="2024-08-21T17:12:16.572" v="6"/>
          <ac:spMkLst>
            <pc:docMk/>
            <pc:sldMk cId="630144228" sldId="327"/>
            <ac:spMk id="16" creationId="{6AA7FE45-552C-A29E-A6D9-E8859139086A}"/>
          </ac:spMkLst>
        </pc:spChg>
        <pc:spChg chg="mod">
          <ac:chgData name="Powell, Kelvin R SCPO USN COMNAVCRUITCOM MIL (USA)" userId="S::kelvin.r.powell.mil@us.navy.mil::22933322-2c17-43c2-a70b-5ab02b6482e4" providerId="AD" clId="Web-{CD692A70-0FB3-AF15-5F23-6AACFCC4184D}" dt="2024-08-21T17:12:20.947" v="9" actId="20577"/>
          <ac:spMkLst>
            <pc:docMk/>
            <pc:sldMk cId="630144228" sldId="327"/>
            <ac:spMk id="20" creationId="{EAE5A614-0FDB-E6E2-4A04-92A6F525645D}"/>
          </ac:spMkLst>
        </pc:spChg>
        <pc:spChg chg="add del mod">
          <ac:chgData name="Powell, Kelvin R SCPO USN COMNAVCRUITCOM MIL (USA)" userId="S::kelvin.r.powell.mil@us.navy.mil::22933322-2c17-43c2-a70b-5ab02b6482e4" providerId="AD" clId="Web-{CD692A70-0FB3-AF15-5F23-6AACFCC4184D}" dt="2024-08-21T17:22:25.138" v="114"/>
          <ac:spMkLst>
            <pc:docMk/>
            <pc:sldMk cId="630144228" sldId="327"/>
            <ac:spMk id="24" creationId="{DF5FB299-7E2B-6B08-4171-374C5E73F7EE}"/>
          </ac:spMkLst>
        </pc:spChg>
        <pc:spChg chg="add del mod">
          <ac:chgData name="Powell, Kelvin R SCPO USN COMNAVCRUITCOM MIL (USA)" userId="S::kelvin.r.powell.mil@us.navy.mil::22933322-2c17-43c2-a70b-5ab02b6482e4" providerId="AD" clId="Web-{CD692A70-0FB3-AF15-5F23-6AACFCC4184D}" dt="2024-08-21T17:14:03.260" v="39"/>
          <ac:spMkLst>
            <pc:docMk/>
            <pc:sldMk cId="630144228" sldId="327"/>
            <ac:spMk id="25" creationId="{D25E0F18-2355-E9AA-3F36-F0288468F917}"/>
          </ac:spMkLst>
        </pc:spChg>
        <pc:spChg chg="add mod">
          <ac:chgData name="Powell, Kelvin R SCPO USN COMNAVCRUITCOM MIL (USA)" userId="S::kelvin.r.powell.mil@us.navy.mil::22933322-2c17-43c2-a70b-5ab02b6482e4" providerId="AD" clId="Web-{CD692A70-0FB3-AF15-5F23-6AACFCC4184D}" dt="2024-08-21T17:20:09.090" v="77" actId="14100"/>
          <ac:spMkLst>
            <pc:docMk/>
            <pc:sldMk cId="630144228" sldId="327"/>
            <ac:spMk id="26" creationId="{78CC16F2-463E-9F50-36E9-A230FD8792EA}"/>
          </ac:spMkLst>
        </pc:spChg>
        <pc:spChg chg="add del mod">
          <ac:chgData name="Powell, Kelvin R SCPO USN COMNAVCRUITCOM MIL (USA)" userId="S::kelvin.r.powell.mil@us.navy.mil::22933322-2c17-43c2-a70b-5ab02b6482e4" providerId="AD" clId="Web-{CD692A70-0FB3-AF15-5F23-6AACFCC4184D}" dt="2024-08-21T17:25:24.201" v="144"/>
          <ac:spMkLst>
            <pc:docMk/>
            <pc:sldMk cId="630144228" sldId="327"/>
            <ac:spMk id="28" creationId="{D1DBFAA9-8C8B-B20D-EFE1-C5E687BF17F3}"/>
          </ac:spMkLst>
        </pc:spChg>
        <pc:spChg chg="add del mod">
          <ac:chgData name="Powell, Kelvin R SCPO USN COMNAVCRUITCOM MIL (USA)" userId="S::kelvin.r.powell.mil@us.navy.mil::22933322-2c17-43c2-a70b-5ab02b6482e4" providerId="AD" clId="Web-{CD692A70-0FB3-AF15-5F23-6AACFCC4184D}" dt="2024-08-21T17:21:49.825" v="106"/>
          <ac:spMkLst>
            <pc:docMk/>
            <pc:sldMk cId="630144228" sldId="327"/>
            <ac:spMk id="29" creationId="{3463C1FE-EFE6-CD1C-E08F-674F7D8FEA44}"/>
          </ac:spMkLst>
        </pc:spChg>
        <pc:spChg chg="add mod">
          <ac:chgData name="Powell, Kelvin R SCPO USN COMNAVCRUITCOM MIL (USA)" userId="S::kelvin.r.powell.mil@us.navy.mil::22933322-2c17-43c2-a70b-5ab02b6482e4" providerId="AD" clId="Web-{CD692A70-0FB3-AF15-5F23-6AACFCC4184D}" dt="2024-08-21T17:30:59.156" v="719" actId="14100"/>
          <ac:spMkLst>
            <pc:docMk/>
            <pc:sldMk cId="630144228" sldId="327"/>
            <ac:spMk id="31" creationId="{44F7F30D-88D1-532A-8292-B70B2B1584B3}"/>
          </ac:spMkLst>
        </pc:spChg>
        <pc:grpChg chg="del">
          <ac:chgData name="Powell, Kelvin R SCPO USN COMNAVCRUITCOM MIL (USA)" userId="S::kelvin.r.powell.mil@us.navy.mil::22933322-2c17-43c2-a70b-5ab02b6482e4" providerId="AD" clId="Web-{CD692A70-0FB3-AF15-5F23-6AACFCC4184D}" dt="2024-08-21T17:12:12.635" v="5"/>
          <ac:grpSpMkLst>
            <pc:docMk/>
            <pc:sldMk cId="630144228" sldId="327"/>
            <ac:grpSpMk id="5" creationId="{29A03C2C-B5F8-A249-50DF-174B502D2248}"/>
          </ac:grpSpMkLst>
        </pc:grpChg>
        <pc:grpChg chg="del">
          <ac:chgData name="Powell, Kelvin R SCPO USN COMNAVCRUITCOM MIL (USA)" userId="S::kelvin.r.powell.mil@us.navy.mil::22933322-2c17-43c2-a70b-5ab02b6482e4" providerId="AD" clId="Web-{CD692A70-0FB3-AF15-5F23-6AACFCC4184D}" dt="2024-08-21T17:12:25.791" v="14"/>
          <ac:grpSpMkLst>
            <pc:docMk/>
            <pc:sldMk cId="630144228" sldId="327"/>
            <ac:grpSpMk id="9" creationId="{67CA5F20-9554-9EF6-FB76-E14A222B6DE1}"/>
          </ac:grpSpMkLst>
        </pc:grpChg>
        <pc:grpChg chg="del">
          <ac:chgData name="Powell, Kelvin R SCPO USN COMNAVCRUITCOM MIL (USA)" userId="S::kelvin.r.powell.mil@us.navy.mil::22933322-2c17-43c2-a70b-5ab02b6482e4" providerId="AD" clId="Web-{CD692A70-0FB3-AF15-5F23-6AACFCC4184D}" dt="2024-08-21T17:12:17.385" v="7"/>
          <ac:grpSpMkLst>
            <pc:docMk/>
            <pc:sldMk cId="630144228" sldId="327"/>
            <ac:grpSpMk id="13" creationId="{06331DFD-2610-902E-11BD-14EEE5CAEBD9}"/>
          </ac:grpSpMkLst>
        </pc:grpChg>
        <pc:grpChg chg="del">
          <ac:chgData name="Powell, Kelvin R SCPO USN COMNAVCRUITCOM MIL (USA)" userId="S::kelvin.r.powell.mil@us.navy.mil::22933322-2c17-43c2-a70b-5ab02b6482e4" providerId="AD" clId="Web-{CD692A70-0FB3-AF15-5F23-6AACFCC4184D}" dt="2024-08-21T17:12:22.635" v="10"/>
          <ac:grpSpMkLst>
            <pc:docMk/>
            <pc:sldMk cId="630144228" sldId="327"/>
            <ac:grpSpMk id="17" creationId="{8EDEB204-F462-26EC-2373-710C9C98D9DB}"/>
          </ac:grpSpMkLst>
        </pc:grpChg>
        <pc:picChg chg="add mod">
          <ac:chgData name="Powell, Kelvin R SCPO USN COMNAVCRUITCOM MIL (USA)" userId="S::kelvin.r.powell.mil@us.navy.mil::22933322-2c17-43c2-a70b-5ab02b6482e4" providerId="AD" clId="Web-{CD692A70-0FB3-AF15-5F23-6AACFCC4184D}" dt="2024-08-21T17:50:13.177" v="781" actId="1076"/>
          <ac:picMkLst>
            <pc:docMk/>
            <pc:sldMk cId="630144228" sldId="327"/>
            <ac:picMk id="2" creationId="{7C5146E8-455B-E775-EB3F-65D020C85DDE}"/>
          </ac:picMkLst>
        </pc:picChg>
        <pc:picChg chg="add mod">
          <ac:chgData name="Powell, Kelvin R SCPO USN COMNAVCRUITCOM MIL (USA)" userId="S::kelvin.r.powell.mil@us.navy.mil::22933322-2c17-43c2-a70b-5ab02b6482e4" providerId="AD" clId="Web-{CD692A70-0FB3-AF15-5F23-6AACFCC4184D}" dt="2024-08-21T17:30:49.453" v="716" actId="1076"/>
          <ac:picMkLst>
            <pc:docMk/>
            <pc:sldMk cId="630144228" sldId="327"/>
            <ac:picMk id="3" creationId="{CBE82525-B766-71AB-3876-88DCA05E088B}"/>
          </ac:picMkLst>
        </pc:picChg>
        <pc:picChg chg="add mod">
          <ac:chgData name="Powell, Kelvin R SCPO USN COMNAVCRUITCOM MIL (USA)" userId="S::kelvin.r.powell.mil@us.navy.mil::22933322-2c17-43c2-a70b-5ab02b6482e4" providerId="AD" clId="Web-{CD692A70-0FB3-AF15-5F23-6AACFCC4184D}" dt="2024-08-21T17:30:51.265" v="717" actId="1076"/>
          <ac:picMkLst>
            <pc:docMk/>
            <pc:sldMk cId="630144228" sldId="327"/>
            <ac:picMk id="21" creationId="{A456842A-90E7-A317-C95E-61BD1B6A22E0}"/>
          </ac:picMkLst>
        </pc:picChg>
        <pc:picChg chg="add mod">
          <ac:chgData name="Powell, Kelvin R SCPO USN COMNAVCRUITCOM MIL (USA)" userId="S::kelvin.r.powell.mil@us.navy.mil::22933322-2c17-43c2-a70b-5ab02b6482e4" providerId="AD" clId="Web-{CD692A70-0FB3-AF15-5F23-6AACFCC4184D}" dt="2024-08-21T17:30:54.562" v="718" actId="1076"/>
          <ac:picMkLst>
            <pc:docMk/>
            <pc:sldMk cId="630144228" sldId="327"/>
            <ac:picMk id="22" creationId="{3AE9747F-BA01-0D22-0591-43F9D6CCC946}"/>
          </ac:picMkLst>
        </pc:picChg>
        <pc:picChg chg="del">
          <ac:chgData name="Powell, Kelvin R SCPO USN COMNAVCRUITCOM MIL (USA)" userId="S::kelvin.r.powell.mil@us.navy.mil::22933322-2c17-43c2-a70b-5ab02b6482e4" providerId="AD" clId="Web-{CD692A70-0FB3-AF15-5F23-6AACFCC4184D}" dt="2024-08-21T17:12:33.338" v="17"/>
          <ac:picMkLst>
            <pc:docMk/>
            <pc:sldMk cId="630144228" sldId="327"/>
            <ac:picMk id="23" creationId="{C4CACD77-019C-C058-2A11-FE9D83DB42E1}"/>
          </ac:picMkLst>
        </pc:picChg>
      </pc:sldChg>
    </pc:docChg>
  </pc:docChgLst>
  <pc:docChgLst>
    <pc:chgData name="Chukwuma, Shaqanta C SCPO USN NETPDC (USA)" userId="S::shaqanta.c.chukwuma.mil@us.navy.mil::4a0e297b-a48b-4711-a81d-8df9312a65f5" providerId="AD" clId="Web-{2ABC3E29-4AD2-4CA5-9CB7-67DF29FB88DE}"/>
    <pc:docChg chg="modSld">
      <pc:chgData name="Chukwuma, Shaqanta C SCPO USN NETPDC (USA)" userId="S::shaqanta.c.chukwuma.mil@us.navy.mil::4a0e297b-a48b-4711-a81d-8df9312a65f5" providerId="AD" clId="Web-{2ABC3E29-4AD2-4CA5-9CB7-67DF29FB88DE}" dt="2023-08-15T21:20:32.299" v="32"/>
      <pc:docMkLst>
        <pc:docMk/>
      </pc:docMkLst>
      <pc:sldChg chg="modNotes">
        <pc:chgData name="Chukwuma, Shaqanta C SCPO USN NETPDC (USA)" userId="S::shaqanta.c.chukwuma.mil@us.navy.mil::4a0e297b-a48b-4711-a81d-8df9312a65f5" providerId="AD" clId="Web-{2ABC3E29-4AD2-4CA5-9CB7-67DF29FB88DE}" dt="2023-08-15T21:18:34.792" v="15"/>
        <pc:sldMkLst>
          <pc:docMk/>
          <pc:sldMk cId="871650659" sldId="262"/>
        </pc:sldMkLst>
      </pc:sldChg>
      <pc:sldChg chg="modNotes">
        <pc:chgData name="Chukwuma, Shaqanta C SCPO USN NETPDC (USA)" userId="S::shaqanta.c.chukwuma.mil@us.navy.mil::4a0e297b-a48b-4711-a81d-8df9312a65f5" providerId="AD" clId="Web-{2ABC3E29-4AD2-4CA5-9CB7-67DF29FB88DE}" dt="2023-08-15T21:18:24.510" v="6"/>
        <pc:sldMkLst>
          <pc:docMk/>
          <pc:sldMk cId="4267923279" sldId="300"/>
        </pc:sldMkLst>
      </pc:sldChg>
      <pc:sldChg chg="modNotes">
        <pc:chgData name="Chukwuma, Shaqanta C SCPO USN NETPDC (USA)" userId="S::shaqanta.c.chukwuma.mil@us.navy.mil::4a0e297b-a48b-4711-a81d-8df9312a65f5" providerId="AD" clId="Web-{2ABC3E29-4AD2-4CA5-9CB7-67DF29FB88DE}" dt="2023-08-15T21:19:34.498" v="30"/>
        <pc:sldMkLst>
          <pc:docMk/>
          <pc:sldMk cId="1597490318" sldId="310"/>
        </pc:sldMkLst>
      </pc:sldChg>
      <pc:sldChg chg="modNotes">
        <pc:chgData name="Chukwuma, Shaqanta C SCPO USN NETPDC (USA)" userId="S::shaqanta.c.chukwuma.mil@us.navy.mil::4a0e297b-a48b-4711-a81d-8df9312a65f5" providerId="AD" clId="Web-{2ABC3E29-4AD2-4CA5-9CB7-67DF29FB88DE}" dt="2023-08-15T21:20:21.173" v="31"/>
        <pc:sldMkLst>
          <pc:docMk/>
          <pc:sldMk cId="1409186030" sldId="320"/>
        </pc:sldMkLst>
      </pc:sldChg>
      <pc:sldChg chg="modNotes">
        <pc:chgData name="Chukwuma, Shaqanta C SCPO USN NETPDC (USA)" userId="S::shaqanta.c.chukwuma.mil@us.navy.mil::4a0e297b-a48b-4711-a81d-8df9312a65f5" providerId="AD" clId="Web-{2ABC3E29-4AD2-4CA5-9CB7-67DF29FB88DE}" dt="2023-08-15T21:20:32.299" v="32"/>
        <pc:sldMkLst>
          <pc:docMk/>
          <pc:sldMk cId="2816199615" sldId="325"/>
        </pc:sldMkLst>
      </pc:sldChg>
    </pc:docChg>
  </pc:docChgLst>
  <pc:docChgLst>
    <pc:chgData name="Williams, Demacardo L SCPO USN COMNAVDIST DC (USA)" userId="S::demacardo.l.williams.mil@us.navy.mil::b2a7431e-f66d-48e9-8fa3-e2623cef9c91" providerId="AD" clId="Web-{E553565F-F34E-C4FE-184E-19A759147111}"/>
    <pc:docChg chg="modSld">
      <pc:chgData name="Williams, Demacardo L SCPO USN COMNAVDIST DC (USA)" userId="S::demacardo.l.williams.mil@us.navy.mil::b2a7431e-f66d-48e9-8fa3-e2623cef9c91" providerId="AD" clId="Web-{E553565F-F34E-C4FE-184E-19A759147111}" dt="2023-04-18T00:35:20.362" v="14" actId="20577"/>
      <pc:docMkLst>
        <pc:docMk/>
      </pc:docMkLst>
      <pc:sldChg chg="modSp">
        <pc:chgData name="Williams, Demacardo L SCPO USN COMNAVDIST DC (USA)" userId="S::demacardo.l.williams.mil@us.navy.mil::b2a7431e-f66d-48e9-8fa3-e2623cef9c91" providerId="AD" clId="Web-{E553565F-F34E-C4FE-184E-19A759147111}" dt="2023-04-18T00:35:20.362" v="14" actId="20577"/>
        <pc:sldMkLst>
          <pc:docMk/>
          <pc:sldMk cId="4267923279" sldId="300"/>
        </pc:sldMkLst>
        <pc:spChg chg="mod">
          <ac:chgData name="Williams, Demacardo L SCPO USN COMNAVDIST DC (USA)" userId="S::demacardo.l.williams.mil@us.navy.mil::b2a7431e-f66d-48e9-8fa3-e2623cef9c91" providerId="AD" clId="Web-{E553565F-F34E-C4FE-184E-19A759147111}" dt="2023-04-18T00:35:20.362" v="14" actId="20577"/>
          <ac:spMkLst>
            <pc:docMk/>
            <pc:sldMk cId="4267923279" sldId="30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856272-8E2E-D34A-BD7A-9F0D1A9FB79D}" type="datetimeFigureOut">
              <a:rPr lang="en-US" smtClean="0"/>
              <a:t>8/27/2024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ACEE01-41AF-2A4D-9C8A-1F63ADF14122}" type="slidenum">
              <a:rPr lang="en-US" smtClean="0"/>
              <a:t>‹#›</a:t>
            </a:fld>
            <a:endParaRPr lang="en-US"/>
          </a:p>
        </p:txBody>
      </p:sp>
    </p:spTree>
    <p:extLst>
      <p:ext uri="{BB962C8B-B14F-4D97-AF65-F5344CB8AC3E}">
        <p14:creationId xmlns:p14="http://schemas.microsoft.com/office/powerpoint/2010/main" val="339324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1</a:t>
            </a:fld>
            <a:endParaRPr lang="en-US"/>
          </a:p>
        </p:txBody>
      </p:sp>
    </p:spTree>
    <p:extLst>
      <p:ext uri="{BB962C8B-B14F-4D97-AF65-F5344CB8AC3E}">
        <p14:creationId xmlns:p14="http://schemas.microsoft.com/office/powerpoint/2010/main" val="325722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defRPr/>
            </a:pPr>
            <a:r>
              <a:rPr lang="en-US" b="1">
                <a:solidFill>
                  <a:schemeClr val="bg2"/>
                </a:solidFill>
                <a:latin typeface="Tahoma"/>
                <a:ea typeface="Tahoma"/>
                <a:cs typeface="Tahoma"/>
              </a:rPr>
              <a:t>FACILITATOR GUIDE:</a:t>
            </a:r>
            <a:r>
              <a:rPr lang="en-US" dirty="0">
                <a:solidFill>
                  <a:schemeClr val="bg2"/>
                </a:solidFill>
                <a:latin typeface="Tahoma"/>
                <a:ea typeface="Tahoma"/>
                <a:cs typeface="Tahoma"/>
              </a:rPr>
              <a:t> </a:t>
            </a:r>
          </a:p>
          <a:p>
            <a:pPr>
              <a:defRPr/>
            </a:pPr>
            <a:r>
              <a:rPr lang="en-US" b="1">
                <a:solidFill>
                  <a:schemeClr val="bg2"/>
                </a:solidFill>
                <a:latin typeface="Tahoma"/>
                <a:ea typeface="Tahoma"/>
                <a:cs typeface="Tahoma"/>
              </a:rPr>
              <a:t>Additional</a:t>
            </a:r>
            <a:r>
              <a:rPr lang="en-US" b="1" baseline="0">
                <a:solidFill>
                  <a:schemeClr val="bg2"/>
                </a:solidFill>
                <a:latin typeface="Tahoma"/>
                <a:ea typeface="Tahoma"/>
                <a:cs typeface="Tahoma"/>
              </a:rPr>
              <a:t> Notes:</a:t>
            </a:r>
            <a:r>
              <a:rPr lang="en-US" dirty="0">
                <a:solidFill>
                  <a:schemeClr val="bg2"/>
                </a:solidFill>
                <a:latin typeface="Tahoma"/>
                <a:ea typeface="Tahoma"/>
                <a:cs typeface="Tahoma"/>
              </a:rPr>
              <a:t> </a:t>
            </a:r>
          </a:p>
          <a:p>
            <a:pPr>
              <a:defRPr/>
            </a:pPr>
            <a:r>
              <a:rPr lang="en-US" dirty="0">
                <a:solidFill>
                  <a:schemeClr val="bg2"/>
                </a:solidFill>
                <a:latin typeface="Tahoma"/>
                <a:ea typeface="Tahoma"/>
                <a:cs typeface="Tahoma"/>
              </a:rPr>
              <a:t>1.     TA provides funding to eligible active-duty Sailors for tuition costs of courses taken in an off-duty status at a college, university, or vocational/technical institution, whose regional or national accreditation is recognized by the U.S. Department of Education. </a:t>
            </a:r>
          </a:p>
          <a:p>
            <a:r>
              <a:rPr lang="en-US" dirty="0">
                <a:solidFill>
                  <a:schemeClr val="bg2"/>
                </a:solidFill>
                <a:latin typeface="Tahoma"/>
                <a:ea typeface="Tahoma"/>
                <a:cs typeface="Tahoma"/>
              </a:rPr>
              <a:t>2.     Navy TA pays for independent study/distance learning courses taken via the NCPACE program.  </a:t>
            </a:r>
          </a:p>
          <a:p>
            <a:r>
              <a:rPr lang="en-US" dirty="0">
                <a:solidFill>
                  <a:schemeClr val="bg2"/>
                </a:solidFill>
                <a:latin typeface="Tahoma"/>
                <a:ea typeface="Tahoma"/>
                <a:cs typeface="Tahoma"/>
              </a:rPr>
              <a:t>·       NOTE: There</a:t>
            </a:r>
            <a:r>
              <a:rPr lang="en-US" baseline="0" dirty="0">
                <a:solidFill>
                  <a:schemeClr val="bg2"/>
                </a:solidFill>
                <a:latin typeface="Tahoma"/>
                <a:ea typeface="Tahoma"/>
                <a:cs typeface="Tahoma"/>
              </a:rPr>
              <a:t> are no longer any instructor-led courses for the NCPACE program. It is 100% distance-learning.</a:t>
            </a:r>
            <a:endParaRPr lang="en-US" dirty="0">
              <a:solidFill>
                <a:schemeClr val="bg2"/>
              </a:solidFill>
              <a:latin typeface="Tahoma"/>
              <a:ea typeface="Tahoma"/>
              <a:cs typeface="Tahoma"/>
            </a:endParaRPr>
          </a:p>
          <a:p>
            <a:endParaRPr lang="en-US" dirty="0">
              <a:solidFill>
                <a:srgbClr val="E7E6E6"/>
              </a:solidFill>
            </a:endParaRPr>
          </a:p>
          <a:p>
            <a:endParaRPr lang="en-US" dirty="0">
              <a:solidFill>
                <a:srgbClr val="E7E6E6"/>
              </a:solidFill>
            </a:endParaRPr>
          </a:p>
          <a:p>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10</a:t>
            </a:fld>
            <a:endParaRPr lang="en-US"/>
          </a:p>
        </p:txBody>
      </p:sp>
    </p:spTree>
    <p:extLst>
      <p:ext uri="{BB962C8B-B14F-4D97-AF65-F5344CB8AC3E}">
        <p14:creationId xmlns:p14="http://schemas.microsoft.com/office/powerpoint/2010/main" val="416128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FACILITATOR GUIDE:</a:t>
            </a:r>
          </a:p>
          <a:p>
            <a:r>
              <a:rPr lang="en-US">
                <a:latin typeface="Tahoma" panose="020B0604030504040204" pitchFamily="34" charset="0"/>
                <a:ea typeface="Tahoma" panose="020B0604030504040204" pitchFamily="34" charset="0"/>
                <a:cs typeface="Tahoma" panose="020B0604030504040204" pitchFamily="34" charset="0"/>
              </a:rPr>
              <a:t>Always refer to the most recent NAVADMIN when briefing this slide and update as necessary.</a:t>
            </a:r>
          </a:p>
          <a:p>
            <a:endParaRPr lang="en-US">
              <a:latin typeface="Tahoma" panose="020B0604030504040204" pitchFamily="34" charset="0"/>
              <a:ea typeface="Tahoma" panose="020B0604030504040204" pitchFamily="34" charset="0"/>
              <a:cs typeface="Tahoma" panose="020B0604030504040204" pitchFamily="34" charset="0"/>
            </a:endParaRPr>
          </a:p>
          <a:p>
            <a:r>
              <a:rPr lang="en-US" b="1">
                <a:latin typeface="Tahoma" panose="020B0604030504040204" pitchFamily="34" charset="0"/>
                <a:ea typeface="Tahoma" panose="020B0604030504040204" pitchFamily="34" charset="0"/>
                <a:cs typeface="Tahoma" panose="020B0604030504040204" pitchFamily="34" charset="0"/>
              </a:rPr>
              <a:t>Note the Following:</a:t>
            </a:r>
          </a:p>
          <a:p>
            <a:pPr marL="228600" indent="-228600">
              <a:buAutoNum type="arabicPeriod"/>
            </a:pPr>
            <a:r>
              <a:rPr lang="en-US" b="0" baseline="0">
                <a:latin typeface="Tahoma" panose="020B0604030504040204" pitchFamily="34" charset="0"/>
                <a:ea typeface="Tahoma" panose="020B0604030504040204" pitchFamily="34" charset="0"/>
                <a:cs typeface="Tahoma" panose="020B0604030504040204" pitchFamily="34" charset="0"/>
              </a:rPr>
              <a:t>Tuition Assistance requests can be submitted as early as 120 days and must be command approved a minimum of 7 days preceding the course term start date.</a:t>
            </a:r>
          </a:p>
          <a:p>
            <a:pPr marL="228600" indent="-228600">
              <a:buAutoNum type="arabicPeriod"/>
            </a:pPr>
            <a:endParaRPr lang="en-US" b="0">
              <a:latin typeface="Tahoma" panose="020B0604030504040204" pitchFamily="34" charset="0"/>
              <a:ea typeface="Tahoma" panose="020B0604030504040204" pitchFamily="34" charset="0"/>
              <a:cs typeface="Tahoma" panose="020B0604030504040204" pitchFamily="34" charset="0"/>
            </a:endParaRPr>
          </a:p>
          <a:p>
            <a:r>
              <a:rPr lang="en-US" b="0">
                <a:latin typeface="Tahoma" panose="020B0604030504040204" pitchFamily="34" charset="0"/>
                <a:ea typeface="Tahoma" panose="020B0604030504040204" pitchFamily="34" charset="0"/>
                <a:cs typeface="Tahoma" panose="020B0604030504040204" pitchFamily="34" charset="0"/>
              </a:rPr>
              <a:t>2.</a:t>
            </a:r>
            <a:r>
              <a:rPr lang="en-US" b="0" baseline="0">
                <a:latin typeface="Tahoma" panose="020B0604030504040204" pitchFamily="34" charset="0"/>
                <a:ea typeface="Tahoma" panose="020B0604030504040204" pitchFamily="34" charset="0"/>
                <a:cs typeface="Tahoma" panose="020B0604030504040204" pitchFamily="34" charset="0"/>
              </a:rPr>
              <a:t> </a:t>
            </a:r>
            <a:r>
              <a:rPr lang="en-US" b="0">
                <a:latin typeface="Tahoma" panose="020B0604030504040204" pitchFamily="34" charset="0"/>
                <a:ea typeface="Tahoma" panose="020B0604030504040204" pitchFamily="34" charset="0"/>
                <a:cs typeface="Tahoma" panose="020B0604030504040204" pitchFamily="34" charset="0"/>
              </a:rPr>
              <a:t>Sailors may be enrolled in up to a maximum of two concurrent courses.  Required laboratory courses with unique course identification numbers are exempt from this limit.  </a:t>
            </a:r>
            <a:r>
              <a:rPr lang="en-US">
                <a:latin typeface="Tahoma" panose="020B0604030504040204" pitchFamily="34" charset="0"/>
                <a:ea typeface="Tahoma" panose="020B0604030504040204" pitchFamily="34" charset="0"/>
                <a:cs typeface="Tahoma" panose="020B0604030504040204" pitchFamily="34" charset="0"/>
              </a:rPr>
              <a:t>The two course limit in line with fiscal quarter.  See NAVADMIN 112/23</a:t>
            </a:r>
          </a:p>
        </p:txBody>
      </p:sp>
      <p:sp>
        <p:nvSpPr>
          <p:cNvPr id="4" name="Slide Number Placeholder 3"/>
          <p:cNvSpPr>
            <a:spLocks noGrp="1"/>
          </p:cNvSpPr>
          <p:nvPr>
            <p:ph type="sldNum" sz="quarter" idx="5"/>
          </p:nvPr>
        </p:nvSpPr>
        <p:spPr/>
        <p:txBody>
          <a:bodyPr/>
          <a:lstStyle/>
          <a:p>
            <a:fld id="{D5ACEE01-41AF-2A4D-9C8A-1F63ADF14122}" type="slidenum">
              <a:rPr lang="en-US" smtClean="0"/>
              <a:t>11</a:t>
            </a:fld>
            <a:endParaRPr lang="en-US"/>
          </a:p>
        </p:txBody>
      </p:sp>
    </p:spTree>
    <p:extLst>
      <p:ext uri="{BB962C8B-B14F-4D97-AF65-F5344CB8AC3E}">
        <p14:creationId xmlns:p14="http://schemas.microsoft.com/office/powerpoint/2010/main" val="299378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FACILITATOR GUIDE:</a:t>
            </a:r>
          </a:p>
          <a:p>
            <a:r>
              <a:rPr lang="en-US" b="0"/>
              <a:t>These are some of the requirements.  Always refer to the most recent NAVADMIN when briefing this slide and update as necessary.</a:t>
            </a:r>
          </a:p>
          <a:p>
            <a:endParaRPr lang="en-US" b="0"/>
          </a:p>
          <a:p>
            <a:r>
              <a:rPr lang="en-US" b="1"/>
              <a:t>Additional Notes:</a:t>
            </a:r>
          </a:p>
          <a:p>
            <a:r>
              <a:rPr lang="en-US" b="0"/>
              <a:t>Inform</a:t>
            </a:r>
            <a:r>
              <a:rPr lang="en-US" b="0" baseline="0"/>
              <a:t> the class to refer to the current NAVADMIN for requirements for TA/NCPACE.  The requirements listed are some but not all of the required eligibility requirements for TA/NCPACE.</a:t>
            </a:r>
          </a:p>
          <a:p>
            <a:endParaRPr lang="en-US" b="0" baseline="0"/>
          </a:p>
          <a:p>
            <a:r>
              <a:rPr lang="en-US" b="0" baseline="0"/>
              <a:t>Additional requirements:</a:t>
            </a:r>
          </a:p>
          <a:p>
            <a:r>
              <a:rPr lang="en-US" b="0"/>
              <a:t>1. Officers with a minimum of 8 years of prior enlisted Active Duty service (Army, Navy, Marine, Air Force, Coast Guard) including </a:t>
            </a:r>
          </a:p>
          <a:p>
            <a:r>
              <a:rPr lang="en-US" b="0"/>
              <a:t>limited duty officers (LDO) and chief warrant officers (CWO) are eligible to use TA or NCPACE at all officer ranks.  All other officers become eligible upon promotion to O3. </a:t>
            </a:r>
          </a:p>
          <a:p>
            <a:endParaRPr lang="en-US" b="1"/>
          </a:p>
          <a:p>
            <a:r>
              <a:rPr lang="en-US" b="0"/>
              <a:t>2.  Recommend</a:t>
            </a:r>
            <a:r>
              <a:rPr lang="en-US" b="0" baseline="0"/>
              <a:t> before enrolling in school to r</a:t>
            </a:r>
            <a:r>
              <a:rPr lang="en-US" b="0"/>
              <a:t>eceive education counseling from a Navy College Virtual Education Center Counselor</a:t>
            </a:r>
            <a:r>
              <a:rPr lang="en-US" b="0" baseline="0"/>
              <a:t> to verify eligibility and submission deadlines.</a:t>
            </a:r>
            <a:endParaRPr lang="en-US" b="0"/>
          </a:p>
          <a:p>
            <a:endParaRPr lang="en-US" b="1"/>
          </a:p>
        </p:txBody>
      </p:sp>
      <p:sp>
        <p:nvSpPr>
          <p:cNvPr id="4" name="Slide Number Placeholder 3"/>
          <p:cNvSpPr>
            <a:spLocks noGrp="1"/>
          </p:cNvSpPr>
          <p:nvPr>
            <p:ph type="sldNum" sz="quarter" idx="10"/>
          </p:nvPr>
        </p:nvSpPr>
        <p:spPr/>
        <p:txBody>
          <a:bodyPr/>
          <a:lstStyle/>
          <a:p>
            <a:fld id="{D5ACEE01-41AF-2A4D-9C8A-1F63ADF14122}" type="slidenum">
              <a:rPr lang="en-US" smtClean="0"/>
              <a:t>12</a:t>
            </a:fld>
            <a:endParaRPr lang="en-US"/>
          </a:p>
        </p:txBody>
      </p:sp>
    </p:spTree>
    <p:extLst>
      <p:ext uri="{BB962C8B-B14F-4D97-AF65-F5344CB8AC3E}">
        <p14:creationId xmlns:p14="http://schemas.microsoft.com/office/powerpoint/2010/main" val="2981766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FACILITATOR</a:t>
            </a:r>
            <a:r>
              <a:rPr lang="en-US" b="1" baseline="0"/>
              <a:t> GUIDE:</a:t>
            </a:r>
          </a:p>
          <a:p>
            <a:pPr marL="0" indent="0">
              <a:buNone/>
            </a:pPr>
            <a:r>
              <a:rPr lang="en-US" b="0" baseline="0"/>
              <a:t>1. Use this slide to show what the MyNavy Education homepage looks like.  </a:t>
            </a:r>
          </a:p>
          <a:p>
            <a:pPr marL="228600" indent="-228600">
              <a:buAutoNum type="arabicPeriod"/>
            </a:pPr>
            <a:endParaRPr lang="en-US" b="0" baseline="0"/>
          </a:p>
          <a:p>
            <a:r>
              <a:rPr lang="en-US" b="0" baseline="0"/>
              <a:t>2. Ensure to make note this is where Sailors go to submit their TA applications, sign the Statement of Understanding for Post/911, etc.</a:t>
            </a:r>
          </a:p>
          <a:p>
            <a:endParaRPr lang="en-US" b="0"/>
          </a:p>
        </p:txBody>
      </p:sp>
      <p:sp>
        <p:nvSpPr>
          <p:cNvPr id="4" name="Slide Number Placeholder 3"/>
          <p:cNvSpPr>
            <a:spLocks noGrp="1"/>
          </p:cNvSpPr>
          <p:nvPr>
            <p:ph type="sldNum" sz="quarter" idx="10"/>
          </p:nvPr>
        </p:nvSpPr>
        <p:spPr/>
        <p:txBody>
          <a:bodyPr/>
          <a:lstStyle/>
          <a:p>
            <a:fld id="{D5ACEE01-41AF-2A4D-9C8A-1F63ADF14122}" type="slidenum">
              <a:rPr lang="en-US" smtClean="0"/>
              <a:t>13</a:t>
            </a:fld>
            <a:endParaRPr lang="en-US"/>
          </a:p>
        </p:txBody>
      </p:sp>
    </p:spTree>
    <p:extLst>
      <p:ext uri="{BB962C8B-B14F-4D97-AF65-F5344CB8AC3E}">
        <p14:creationId xmlns:p14="http://schemas.microsoft.com/office/powerpoint/2010/main" val="158476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FACILITATOR GUIDE:</a:t>
            </a:r>
          </a:p>
          <a:p>
            <a:r>
              <a:rPr lang="en-US"/>
              <a:t>Use</a:t>
            </a:r>
            <a:r>
              <a:rPr lang="en-US" baseline="0"/>
              <a:t> this slide to point out how Sailors can track their TA eligibility, usage, complete the Virtual Learning 101 course, upload files, submit and review TA applications.  </a:t>
            </a:r>
          </a:p>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14</a:t>
            </a:fld>
            <a:endParaRPr lang="en-US"/>
          </a:p>
        </p:txBody>
      </p:sp>
    </p:spTree>
    <p:extLst>
      <p:ext uri="{BB962C8B-B14F-4D97-AF65-F5344CB8AC3E}">
        <p14:creationId xmlns:p14="http://schemas.microsoft.com/office/powerpoint/2010/main" val="791948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FACILITATOR</a:t>
            </a:r>
            <a:r>
              <a:rPr lang="en-US" b="1" baseline="0"/>
              <a:t> GUIDE:</a:t>
            </a:r>
          </a:p>
          <a:p>
            <a:r>
              <a:rPr lang="en-US" b="0" baseline="0"/>
              <a:t>Slide is for informational purposes.  Refer to Navy College website for more information or you may choose to research ahead of time and provide a short brief on each.</a:t>
            </a:r>
          </a:p>
          <a:p>
            <a:endParaRPr lang="en-US" b="0" baseline="0"/>
          </a:p>
          <a:p>
            <a:r>
              <a:rPr lang="en-US" b="1" baseline="0"/>
              <a:t>Additional Notes:</a:t>
            </a:r>
          </a:p>
          <a:p>
            <a:pPr marL="228600" indent="-228600">
              <a:buAutoNum type="arabicPeriod"/>
            </a:pPr>
            <a:r>
              <a:rPr lang="en-US" b="0" baseline="0"/>
              <a:t>AEV: The Advance Education Voucher Program (AEV) enables selected senior enlisted personnel (E-7 to E-9) to obtain a Navy-relevant bachelor’s or master’s degree in designated areas of study through off-duty education at any U.S. Department of Education (DOE) accredited institution. The AEV program provides 100% funding for tuition, books, and related approved fees within guidelines and funding limits.</a:t>
            </a:r>
          </a:p>
          <a:p>
            <a:pPr marL="228600" indent="-228600">
              <a:buAutoNum type="arabicPeriod"/>
            </a:pPr>
            <a:endParaRPr lang="en-US" b="0" baseline="0"/>
          </a:p>
          <a:p>
            <a:r>
              <a:rPr lang="en-US" b="0" baseline="0"/>
              <a:t>2. GEV: The Graduate Education Voucher program (GEV) was established to provide increased opportunity and incentive for selected Unrestricted Line (URL) officers who wish to obtain a master’s degree during off-duty hours. The GEV Program enables selected officers, with demonstrated superior performance and potential for future contributions to the Navy, to earn a Navy-relevant master’s degree leading to an approved subspecialty while meeting other Navy needs.</a:t>
            </a:r>
          </a:p>
          <a:p>
            <a:endParaRPr lang="en-US" b="0" baseline="0"/>
          </a:p>
          <a:p>
            <a:r>
              <a:rPr lang="en-US" b="0" baseline="0"/>
              <a:t>3. Graduate Certificate Programs offered at Navy Post Graduate School (NPS):  The Department of Defense Management (DDM) offers a unique selection of specialized, high-quality, tailored graduate certificates focused on defense management. These certificate options are:</a:t>
            </a:r>
          </a:p>
          <a:p>
            <a:endParaRPr lang="en-US" b="0" baseline="0"/>
          </a:p>
          <a:p>
            <a:pPr marL="628650" lvl="1" indent="-171450">
              <a:buFont typeface="Arial" panose="020B0604020202020204" pitchFamily="34" charset="0"/>
              <a:buChar char="•"/>
            </a:pPr>
            <a:r>
              <a:rPr lang="en-US" b="0" baseline="0"/>
              <a:t>Offered to resident and distance learning students</a:t>
            </a:r>
          </a:p>
          <a:p>
            <a:pPr marL="628650" lvl="1" indent="-171450">
              <a:buFont typeface="Arial" panose="020B0604020202020204" pitchFamily="34" charset="0"/>
              <a:buChar char="•"/>
            </a:pPr>
            <a:r>
              <a:rPr lang="en-US" b="0" baseline="0"/>
              <a:t>Composed of a series of four to five courses</a:t>
            </a:r>
          </a:p>
          <a:p>
            <a:pPr marL="628650" lvl="1" indent="-171450">
              <a:buFont typeface="Arial" panose="020B0604020202020204" pitchFamily="34" charset="0"/>
              <a:buChar char="•"/>
            </a:pPr>
            <a:r>
              <a:rPr lang="en-US" b="0" baseline="0"/>
              <a:t>Taught by the highly qualified DDM faculty</a:t>
            </a:r>
          </a:p>
          <a:p>
            <a:pPr marL="171450" indent="-171450">
              <a:buFont typeface="Arial" panose="020B0604020202020204" pitchFamily="34" charset="0"/>
              <a:buChar char="•"/>
            </a:pPr>
            <a:endParaRPr lang="en-US" b="0" baseline="0"/>
          </a:p>
          <a:p>
            <a:r>
              <a:rPr lang="en-US" b="0" baseline="0"/>
              <a:t>4. Olmsted Foundation Scholar Program:  The Olmsted Foundation Scholar Program provides select active duty officers serving in operational career fields with funding for two years of graduate study using a foreign language while providing overseas cultural and travel opportunities.</a:t>
            </a:r>
          </a:p>
          <a:p>
            <a:endParaRPr lang="en-US" b="0" baseline="0"/>
          </a:p>
          <a:p>
            <a:endParaRPr lang="en-US" b="0"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17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FACILITATOR GUIDE:</a:t>
            </a:r>
          </a:p>
          <a:p>
            <a:r>
              <a:rPr lang="en-US">
                <a:latin typeface="Tahoma"/>
                <a:ea typeface="Tahoma"/>
                <a:cs typeface="Tahoma"/>
              </a:rPr>
              <a:t>Review</a:t>
            </a:r>
            <a:r>
              <a:rPr lang="en-US" baseline="0">
                <a:latin typeface="Tahoma"/>
                <a:ea typeface="Tahoma"/>
                <a:cs typeface="Tahoma"/>
              </a:rPr>
              <a:t> contact information</a:t>
            </a:r>
            <a:r>
              <a:rPr lang="en-US">
                <a:latin typeface="Tahoma"/>
                <a:ea typeface="Tahoma"/>
                <a:cs typeface="Tahoma"/>
              </a:rPr>
              <a:t>.</a:t>
            </a:r>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16</a:t>
            </a:fld>
            <a:endParaRPr lang="en-US"/>
          </a:p>
        </p:txBody>
      </p:sp>
    </p:spTree>
    <p:extLst>
      <p:ext uri="{BB962C8B-B14F-4D97-AF65-F5344CB8AC3E}">
        <p14:creationId xmlns:p14="http://schemas.microsoft.com/office/powerpoint/2010/main" val="4200076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FACILITATIOR GUIDE:</a:t>
            </a:r>
          </a:p>
          <a:p>
            <a:r>
              <a:rPr lang="en-US" b="0"/>
              <a:t>Visit</a:t>
            </a:r>
            <a:r>
              <a:rPr lang="en-US" b="0" baseline="0"/>
              <a:t> the link below for the most up-to-date information regarding MGIB-AD prior to briefing the slide.</a:t>
            </a:r>
            <a:endParaRPr lang="en-US" b="0"/>
          </a:p>
          <a:p>
            <a:r>
              <a:rPr lang="en-US" b="0"/>
              <a:t>https://www.va.gov/education/about-gi-bill-benefits/montgomery-active-duty/</a:t>
            </a:r>
          </a:p>
          <a:p>
            <a:endParaRPr lang="en-US" b="1"/>
          </a:p>
        </p:txBody>
      </p:sp>
      <p:sp>
        <p:nvSpPr>
          <p:cNvPr id="4" name="Slide Number Placeholder 3"/>
          <p:cNvSpPr>
            <a:spLocks noGrp="1"/>
          </p:cNvSpPr>
          <p:nvPr>
            <p:ph type="sldNum" sz="quarter" idx="10"/>
          </p:nvPr>
        </p:nvSpPr>
        <p:spPr/>
        <p:txBody>
          <a:bodyPr/>
          <a:lstStyle/>
          <a:p>
            <a:fld id="{D5ACEE01-41AF-2A4D-9C8A-1F63ADF14122}" type="slidenum">
              <a:rPr lang="en-US" smtClean="0"/>
              <a:t>17</a:t>
            </a:fld>
            <a:endParaRPr lang="en-US"/>
          </a:p>
        </p:txBody>
      </p:sp>
    </p:spTree>
    <p:extLst>
      <p:ext uri="{BB962C8B-B14F-4D97-AF65-F5344CB8AC3E}">
        <p14:creationId xmlns:p14="http://schemas.microsoft.com/office/powerpoint/2010/main" val="211118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FACILITATIOR GUIDE:</a:t>
            </a:r>
          </a:p>
          <a:p>
            <a:r>
              <a:rPr lang="en-US" b="0"/>
              <a:t>1. Visit the link below for the most up-to-date information regarding</a:t>
            </a:r>
            <a:r>
              <a:rPr lang="en-US" b="0" baseline="0"/>
              <a:t> Post 9/11 </a:t>
            </a:r>
            <a:r>
              <a:rPr lang="en-US" b="0"/>
              <a:t>prior to briefing the slide.</a:t>
            </a:r>
          </a:p>
          <a:p>
            <a:r>
              <a:rPr lang="en-US" b="0"/>
              <a:t>https://www.va.gov/education/about-gi-bill-benefits/post-9-11/</a:t>
            </a:r>
          </a:p>
          <a:p>
            <a:endParaRPr lang="en-US" b="0" baseline="0"/>
          </a:p>
          <a:p>
            <a:r>
              <a:rPr lang="en-US" b="0" baseline="0"/>
              <a:t>2. The VA has oversight of this program.  Questions that are not covered here should be referred to the VA.  </a:t>
            </a:r>
          </a:p>
          <a:p>
            <a:r>
              <a:rPr lang="en-US" b="0" baseline="0"/>
              <a:t>VA contact number is:  800-698-2411</a:t>
            </a:r>
          </a:p>
          <a:p>
            <a:endParaRPr lang="en-US" b="0" baseline="0"/>
          </a:p>
          <a:p>
            <a:pPr marL="0" indent="0">
              <a:buNone/>
            </a:pPr>
            <a:r>
              <a:rPr lang="en-US" b="0" baseline="0"/>
              <a:t>3. Be advised there are other eligibility requirements and the Service member is only required to meet one of them.  Full list of requirements are:</a:t>
            </a:r>
          </a:p>
          <a:p>
            <a:pPr marL="0" indent="0">
              <a:buNone/>
            </a:pPr>
            <a:r>
              <a:rPr lang="en-US" sz="1200" b="1"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You may be eligible for education benefits if you meet at least 1 of these requirements.</a:t>
            </a:r>
          </a:p>
          <a:p>
            <a:pPr marL="171450" indent="-171450">
              <a:buFont typeface="Arial" panose="020B0604020202020204" pitchFamily="34" charset="0"/>
              <a:buChar char="•"/>
            </a:pP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You served at least 90 days on active duty (either all at once or with breaks in service) on or after September 11, 2001, </a:t>
            </a:r>
            <a:r>
              <a:rPr lang="en-US" sz="1200" b="1"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or</a:t>
            </a:r>
            <a:endPar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You received a Purple Heart on or after September 11, 2001, and were honorably discharged after any amount of service, </a:t>
            </a:r>
            <a:r>
              <a:rPr lang="en-US" sz="1200" b="1"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or</a:t>
            </a:r>
            <a:endPar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You served for at least 30 continuous days (all at once, without a break in service) on or after September 11, 2001, and were honorably discharged with a service-connected disability, </a:t>
            </a:r>
            <a:r>
              <a:rPr lang="en-US" sz="1200" b="1"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or</a:t>
            </a:r>
            <a:endPar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You’re a dependent child using benefits transferred by a qualifying Veteran or service member</a:t>
            </a:r>
          </a:p>
          <a:p>
            <a:pPr marL="228600" indent="-228600">
              <a:buAutoNum type="arabicPeriod" startAt="3"/>
            </a:pPr>
            <a:endParaRPr lang="en-US" b="0" baseline="0"/>
          </a:p>
          <a:p>
            <a:r>
              <a:rPr lang="en-US" b="0" baseline="0"/>
              <a:t>4. Monthly housing allowance is paid to the student, verification of enrollment is required in order to receive it.  Book stipends are also paid to the student.</a:t>
            </a:r>
          </a:p>
          <a:p>
            <a:endParaRPr lang="en-US" b="0" baseline="0"/>
          </a:p>
          <a:p>
            <a:pPr marL="0" indent="0">
              <a:buFont typeface="Arial" panose="020B0604020202020204" pitchFamily="34" charset="0"/>
              <a:buNone/>
            </a:pPr>
            <a:r>
              <a:rPr lang="en-US" b="0"/>
              <a:t>5. Approved training includes:</a:t>
            </a:r>
          </a:p>
          <a:p>
            <a:pPr marL="0" indent="0">
              <a:buFont typeface="Arial" panose="020B0604020202020204" pitchFamily="34" charset="0"/>
              <a:buNone/>
            </a:pPr>
            <a:r>
              <a:rPr lang="en-US" b="0" baseline="0"/>
              <a:t>     </a:t>
            </a:r>
            <a:r>
              <a:rPr lang="en-US" b="0"/>
              <a:t>• Graduate and undergraduate degrees</a:t>
            </a:r>
          </a:p>
          <a:p>
            <a:pPr marL="0" indent="0">
              <a:buFont typeface="Arial" panose="020B0604020202020204" pitchFamily="34" charset="0"/>
              <a:buNone/>
            </a:pPr>
            <a:r>
              <a:rPr lang="en-US" b="0"/>
              <a:t>     • Vocational or technical training</a:t>
            </a:r>
          </a:p>
          <a:p>
            <a:pPr marL="0" indent="0">
              <a:buFont typeface="Arial" panose="020B0604020202020204" pitchFamily="34" charset="0"/>
              <a:buNone/>
            </a:pPr>
            <a:r>
              <a:rPr lang="en-US" b="0"/>
              <a:t>     • On-the-job training and apprenticeship</a:t>
            </a:r>
          </a:p>
          <a:p>
            <a:pPr marL="0" indent="0">
              <a:buFont typeface="Arial" panose="020B0604020202020204" pitchFamily="34" charset="0"/>
              <a:buNone/>
            </a:pPr>
            <a:r>
              <a:rPr lang="en-US" b="0"/>
              <a:t>     • Flight training</a:t>
            </a:r>
          </a:p>
          <a:p>
            <a:pPr marL="0" indent="0">
              <a:buFont typeface="Arial" panose="020B0604020202020204" pitchFamily="34" charset="0"/>
              <a:buNone/>
            </a:pPr>
            <a:r>
              <a:rPr lang="en-US" b="0"/>
              <a:t>     • Correspondence training</a:t>
            </a:r>
          </a:p>
          <a:p>
            <a:pPr marL="0" indent="0">
              <a:buFont typeface="Arial" panose="020B0604020202020204" pitchFamily="34" charset="0"/>
              <a:buNone/>
            </a:pPr>
            <a:r>
              <a:rPr lang="en-US" b="0"/>
              <a:t>     • Licensing and national testing programs</a:t>
            </a:r>
          </a:p>
          <a:p>
            <a:pPr marL="0" indent="0">
              <a:buFont typeface="Arial" panose="020B0604020202020204" pitchFamily="34" charset="0"/>
              <a:buNone/>
            </a:pPr>
            <a:r>
              <a:rPr lang="en-US" b="0"/>
              <a:t>     • Entrepreneurship training and tutorial assistance</a:t>
            </a:r>
          </a:p>
        </p:txBody>
      </p:sp>
      <p:sp>
        <p:nvSpPr>
          <p:cNvPr id="4" name="Slide Number Placeholder 3"/>
          <p:cNvSpPr>
            <a:spLocks noGrp="1"/>
          </p:cNvSpPr>
          <p:nvPr>
            <p:ph type="sldNum" sz="quarter" idx="10"/>
          </p:nvPr>
        </p:nvSpPr>
        <p:spPr/>
        <p:txBody>
          <a:bodyPr/>
          <a:lstStyle/>
          <a:p>
            <a:fld id="{D5ACEE01-41AF-2A4D-9C8A-1F63ADF14122}" type="slidenum">
              <a:rPr lang="en-US" smtClean="0"/>
              <a:t>18</a:t>
            </a:fld>
            <a:endParaRPr lang="en-US"/>
          </a:p>
        </p:txBody>
      </p:sp>
    </p:spTree>
    <p:extLst>
      <p:ext uri="{BB962C8B-B14F-4D97-AF65-F5344CB8AC3E}">
        <p14:creationId xmlns:p14="http://schemas.microsoft.com/office/powerpoint/2010/main" val="2308540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p>
          <a:p>
            <a:r>
              <a:rPr lang="en-US">
                <a:latin typeface="Tahoma"/>
                <a:ea typeface="Tahoma"/>
                <a:cs typeface="Tahoma"/>
              </a:rPr>
              <a:t>Review</a:t>
            </a:r>
            <a:r>
              <a:rPr lang="en-US" baseline="0">
                <a:latin typeface="Tahoma"/>
                <a:ea typeface="Tahoma"/>
                <a:cs typeface="Tahoma"/>
              </a:rPr>
              <a:t> table with class</a:t>
            </a:r>
            <a:r>
              <a:rPr lang="en-US">
                <a:latin typeface="Tahoma"/>
                <a:ea typeface="Tahoma"/>
                <a:cs typeface="Tahoma"/>
              </a:rPr>
              <a:t>.</a:t>
            </a:r>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19</a:t>
            </a:fld>
            <a:endParaRPr lang="en-US"/>
          </a:p>
        </p:txBody>
      </p:sp>
    </p:spTree>
    <p:extLst>
      <p:ext uri="{BB962C8B-B14F-4D97-AF65-F5344CB8AC3E}">
        <p14:creationId xmlns:p14="http://schemas.microsoft.com/office/powerpoint/2010/main" val="427848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p>
          <a:p>
            <a:r>
              <a:rPr lang="en-US">
                <a:latin typeface="Tahoma"/>
                <a:ea typeface="Tahoma"/>
                <a:cs typeface="Tahoma"/>
              </a:rPr>
              <a:t>Review objectives.</a:t>
            </a:r>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2</a:t>
            </a:fld>
            <a:endParaRPr lang="en-US"/>
          </a:p>
        </p:txBody>
      </p:sp>
    </p:spTree>
    <p:extLst>
      <p:ext uri="{BB962C8B-B14F-4D97-AF65-F5344CB8AC3E}">
        <p14:creationId xmlns:p14="http://schemas.microsoft.com/office/powerpoint/2010/main" val="145024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FACILITATIOR GUIDE:</a:t>
            </a:r>
          </a:p>
          <a:p>
            <a:r>
              <a:rPr lang="en-US" b="0"/>
              <a:t>1. Visit the link below for the most up-to-date information regarding transferability</a:t>
            </a:r>
            <a:r>
              <a:rPr lang="en-US" b="0" baseline="0"/>
              <a:t> </a:t>
            </a:r>
            <a:r>
              <a:rPr lang="en-US" b="0"/>
              <a:t>prior to briefing the slide.</a:t>
            </a:r>
          </a:p>
          <a:p>
            <a:r>
              <a:rPr lang="en-US" b="0"/>
              <a:t>https://www.va.gov/education/transfer-post-9-11-gi-bill-benefits/</a:t>
            </a:r>
          </a:p>
          <a:p>
            <a:endParaRPr lang="en-US" b="0"/>
          </a:p>
          <a:p>
            <a:r>
              <a:rPr lang="en-US" b="0"/>
              <a:t>2. Dependents may be able to get money to pay for these expenses:</a:t>
            </a:r>
          </a:p>
          <a:p>
            <a:pPr marL="628650" lvl="1" indent="-171450">
              <a:buFont typeface="Wingdings" panose="05000000000000000000" pitchFamily="2" charset="2"/>
              <a:buChar char="§"/>
            </a:pPr>
            <a:r>
              <a:rPr lang="en-US" b="0"/>
              <a:t>Tuition</a:t>
            </a:r>
          </a:p>
          <a:p>
            <a:pPr marL="628650" lvl="1" indent="-171450">
              <a:buFont typeface="Wingdings" panose="05000000000000000000" pitchFamily="2" charset="2"/>
              <a:buChar char="§"/>
            </a:pPr>
            <a:r>
              <a:rPr lang="en-US" b="0"/>
              <a:t>Housing</a:t>
            </a:r>
          </a:p>
          <a:p>
            <a:pPr marL="628650" lvl="1" indent="-171450">
              <a:buFont typeface="Wingdings" panose="05000000000000000000" pitchFamily="2" charset="2"/>
              <a:buChar char="§"/>
            </a:pPr>
            <a:r>
              <a:rPr lang="en-US" b="0"/>
              <a:t>Books and supplies</a:t>
            </a:r>
          </a:p>
          <a:p>
            <a:pPr marL="628650" lvl="1" indent="-171450">
              <a:buFont typeface="Wingdings" panose="05000000000000000000" pitchFamily="2" charset="2"/>
              <a:buChar char="§"/>
            </a:pPr>
            <a:r>
              <a:rPr lang="en-US" b="0"/>
              <a:t>Fees for national standardized tests </a:t>
            </a:r>
          </a:p>
          <a:p>
            <a:pPr marL="628650" lvl="1" indent="-171450">
              <a:buFont typeface="Wingdings" panose="05000000000000000000" pitchFamily="2" charset="2"/>
              <a:buChar char="§"/>
            </a:pPr>
            <a:r>
              <a:rPr lang="en-US" b="0"/>
              <a:t>Fees for licensing and certifications</a:t>
            </a:r>
          </a:p>
          <a:p>
            <a:endParaRPr lang="en-US" b="0"/>
          </a:p>
        </p:txBody>
      </p:sp>
      <p:sp>
        <p:nvSpPr>
          <p:cNvPr id="4" name="Slide Number Placeholder 3"/>
          <p:cNvSpPr>
            <a:spLocks noGrp="1"/>
          </p:cNvSpPr>
          <p:nvPr>
            <p:ph type="sldNum" sz="quarter" idx="10"/>
          </p:nvPr>
        </p:nvSpPr>
        <p:spPr/>
        <p:txBody>
          <a:bodyPr/>
          <a:lstStyle/>
          <a:p>
            <a:fld id="{D5ACEE01-41AF-2A4D-9C8A-1F63ADF14122}" type="slidenum">
              <a:rPr lang="en-US" smtClean="0"/>
              <a:t>20</a:t>
            </a:fld>
            <a:endParaRPr lang="en-US"/>
          </a:p>
        </p:txBody>
      </p:sp>
    </p:spTree>
    <p:extLst>
      <p:ext uri="{BB962C8B-B14F-4D97-AF65-F5344CB8AC3E}">
        <p14:creationId xmlns:p14="http://schemas.microsoft.com/office/powerpoint/2010/main" val="3865724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FACILITATIOR GUIDE:</a:t>
            </a:r>
          </a:p>
          <a:p>
            <a:r>
              <a:rPr lang="en-US"/>
              <a:t>Visit the link below for the most up-to-date information regarding transferability prior to briefing the slide.</a:t>
            </a:r>
          </a:p>
          <a:p>
            <a:r>
              <a:rPr lang="en-US"/>
              <a:t>https://www.va.gov/education/transfer-post-9-11-gi-bill-benefits/</a:t>
            </a:r>
          </a:p>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21</a:t>
            </a:fld>
            <a:endParaRPr lang="en-US"/>
          </a:p>
        </p:txBody>
      </p:sp>
    </p:spTree>
    <p:extLst>
      <p:ext uri="{BB962C8B-B14F-4D97-AF65-F5344CB8AC3E}">
        <p14:creationId xmlns:p14="http://schemas.microsoft.com/office/powerpoint/2010/main" val="4250999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FACILITATIOR GUIDE:</a:t>
            </a:r>
          </a:p>
          <a:p>
            <a:r>
              <a:rPr lang="en-US"/>
              <a:t>Visit the link below for the most up-to-date information regarding the</a:t>
            </a:r>
            <a:r>
              <a:rPr lang="en-US" baseline="0"/>
              <a:t> yellow ribbon program</a:t>
            </a:r>
            <a:r>
              <a:rPr lang="en-US"/>
              <a:t> prior to briefing the slide.</a:t>
            </a:r>
          </a:p>
          <a:p>
            <a:r>
              <a:rPr lang="en-US"/>
              <a:t>https://www.va.gov/education/about-gi-bill-benefits/post-9-11/yellow-ribbon-program/</a:t>
            </a:r>
          </a:p>
          <a:p>
            <a:endParaRPr lang="en-US"/>
          </a:p>
          <a:p>
            <a:r>
              <a:rPr lang="en-US" b="1"/>
              <a:t>Additional</a:t>
            </a:r>
            <a:r>
              <a:rPr lang="en-US" b="1" baseline="0"/>
              <a:t> Notes:</a:t>
            </a:r>
            <a:endParaRPr lang="en-US" b="1"/>
          </a:p>
          <a:p>
            <a:r>
              <a:rPr lang="en-US"/>
              <a:t>*New provision per</a:t>
            </a:r>
            <a:r>
              <a:rPr lang="en-US" baseline="0"/>
              <a:t> the Harry W. Colmery Veterans Educational Assistance Act (Forever GI Bill) allows active duty to use the Yellow Ribbon Program.</a:t>
            </a:r>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22</a:t>
            </a:fld>
            <a:endParaRPr lang="en-US"/>
          </a:p>
        </p:txBody>
      </p:sp>
    </p:spTree>
    <p:extLst>
      <p:ext uri="{BB962C8B-B14F-4D97-AF65-F5344CB8AC3E}">
        <p14:creationId xmlns:p14="http://schemas.microsoft.com/office/powerpoint/2010/main" val="614251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FontTx/>
              <a:buNone/>
            </a:pPr>
            <a:r>
              <a:rPr lang="en-US" sz="1200" b="1"/>
              <a:t>ANSWERS:</a:t>
            </a:r>
          </a:p>
          <a:p>
            <a:pPr marL="228600" indent="-228600">
              <a:buAutoNum type="arabicPeriod"/>
            </a:pPr>
            <a:r>
              <a:rPr lang="en-US" sz="1200"/>
              <a:t>TA and NCPACE will be limited to a fiscal year cap of 18 semester hours, 27 quarter hours, or 270 clock hours (or combination). The fiscal year cap applies to both TA and NCPACE combined</a:t>
            </a:r>
            <a:endParaRPr lang="en-US" baseline="0"/>
          </a:p>
          <a:p>
            <a:pPr marL="228600" indent="-228600">
              <a:buAutoNum type="arabicPeriod"/>
            </a:pPr>
            <a:r>
              <a:rPr lang="en-US" baseline="0"/>
              <a:t>120 credit hours</a:t>
            </a:r>
          </a:p>
          <a:p>
            <a:pPr marL="228600" indent="-228600">
              <a:buAutoNum type="arabicPeriod"/>
            </a:pPr>
            <a:r>
              <a:rPr lang="en-US" sz="1200">
                <a:solidFill>
                  <a:schemeClr val="bg2"/>
                </a:solidFill>
              </a:rPr>
              <a:t>Sailors assigned to Type 2 and Type 4 UICs</a:t>
            </a:r>
            <a:endParaRPr lang="en-US"/>
          </a:p>
          <a:p>
            <a:pPr marL="228600" indent="-228600">
              <a:buAutoNum type="arabicPeriod"/>
            </a:pPr>
            <a:r>
              <a:rPr lang="en-US"/>
              <a:t>10 years</a:t>
            </a:r>
          </a:p>
          <a:p>
            <a:pPr marL="228600" indent="-228600">
              <a:buAutoNum type="arabicPeriod"/>
            </a:pPr>
            <a:r>
              <a:rPr lang="en-US"/>
              <a:t>After serving 6 years active duty and reenlisting for at least 4 more years</a:t>
            </a:r>
          </a:p>
          <a:p>
            <a:pPr marL="228600" indent="-228600">
              <a:buAutoNum type="arabicPeriod"/>
            </a:pPr>
            <a:r>
              <a:rPr lang="en-US"/>
              <a:t>Program allows institutions of higher learning to voluntarily enter into an agreement with the VA to fund tuition and fee expenses that exceed the tuition and fee amounts payable under the Post-9/11 GI Bill.</a:t>
            </a:r>
          </a:p>
          <a:p>
            <a:pPr marL="228600" indent="-228600">
              <a:buAutoNum type="arabicPeriod"/>
            </a:pPr>
            <a:endParaRPr lang="en-US"/>
          </a:p>
          <a:p>
            <a:pPr marL="0" indent="0">
              <a:buNone/>
            </a:pPr>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23</a:t>
            </a:fld>
            <a:endParaRPr lang="en-US"/>
          </a:p>
        </p:txBody>
      </p:sp>
    </p:spTree>
    <p:extLst>
      <p:ext uri="{BB962C8B-B14F-4D97-AF65-F5344CB8AC3E}">
        <p14:creationId xmlns:p14="http://schemas.microsoft.com/office/powerpoint/2010/main" val="1602895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defRPr/>
            </a:pPr>
            <a:r>
              <a:rPr lang="en-US" b="1" kern="0">
                <a:solidFill>
                  <a:schemeClr val="bg2"/>
                </a:solidFill>
                <a:latin typeface="Tahoma"/>
                <a:ea typeface="Tahoma"/>
                <a:cs typeface="Tahoma"/>
                <a:sym typeface="Arial"/>
              </a:rPr>
              <a:t>FACILITATOR GUIDE:</a:t>
            </a:r>
            <a:r>
              <a:rPr lang="en-US" kern="0">
                <a:solidFill>
                  <a:schemeClr val="bg2"/>
                </a:solidFill>
                <a:latin typeface="Tahoma"/>
                <a:ea typeface="Tahoma"/>
                <a:cs typeface="Tahoma"/>
                <a:sym typeface="Arial"/>
              </a:rPr>
              <a:t> </a:t>
            </a:r>
            <a:endParaRPr lang="en-US">
              <a:latin typeface="Tahoma"/>
              <a:ea typeface="Tahoma"/>
              <a:cs typeface="Tahoma"/>
            </a:endParaRPr>
          </a:p>
          <a:p>
            <a:pPr>
              <a:defRPr/>
            </a:pPr>
            <a:r>
              <a:rPr lang="en-US" kern="0">
                <a:solidFill>
                  <a:schemeClr val="bg2"/>
                </a:solidFill>
                <a:latin typeface="Tahoma"/>
                <a:ea typeface="Tahoma"/>
                <a:cs typeface="Tahoma"/>
                <a:sym typeface="Arial"/>
              </a:rPr>
              <a:t>Visit the Navy</a:t>
            </a:r>
            <a:r>
              <a:rPr lang="en-US" kern="0" baseline="0">
                <a:solidFill>
                  <a:schemeClr val="bg2"/>
                </a:solidFill>
                <a:latin typeface="Tahoma"/>
                <a:ea typeface="Tahoma"/>
                <a:cs typeface="Tahoma"/>
                <a:sym typeface="Arial"/>
              </a:rPr>
              <a:t> Cool website</a:t>
            </a:r>
            <a:r>
              <a:rPr lang="en-US" kern="0">
                <a:solidFill>
                  <a:schemeClr val="bg2"/>
                </a:solidFill>
                <a:latin typeface="Tahoma"/>
                <a:ea typeface="Tahoma"/>
                <a:cs typeface="Tahoma"/>
                <a:sym typeface="Arial"/>
              </a:rPr>
              <a:t> for the most up-to-date information prior to briefing the slide. </a:t>
            </a:r>
            <a:endParaRPr lang="en-US">
              <a:latin typeface="Tahoma"/>
              <a:ea typeface="Tahoma"/>
              <a:cs typeface="Tahoma"/>
            </a:endParaRPr>
          </a:p>
          <a:p>
            <a:pPr>
              <a:defRPr/>
            </a:pPr>
            <a:r>
              <a:rPr lang="en-US" kern="0">
                <a:solidFill>
                  <a:schemeClr val="bg2"/>
                </a:solidFill>
                <a:latin typeface="Tahoma"/>
                <a:ea typeface="Tahoma"/>
                <a:cs typeface="Tahoma"/>
                <a:sym typeface="Arial"/>
              </a:rPr>
              <a:t> </a:t>
            </a:r>
            <a:endParaRPr lang="en-US">
              <a:latin typeface="Tahoma"/>
              <a:ea typeface="Tahoma"/>
              <a:cs typeface="Tahoma"/>
            </a:endParaRPr>
          </a:p>
          <a:p>
            <a:pPr>
              <a:defRPr/>
            </a:pPr>
            <a:r>
              <a:rPr lang="en-US" b="1" kern="0">
                <a:solidFill>
                  <a:schemeClr val="bg2"/>
                </a:solidFill>
                <a:latin typeface="Tahoma"/>
                <a:ea typeface="Tahoma"/>
                <a:cs typeface="Tahoma"/>
                <a:sym typeface="Arial"/>
              </a:rPr>
              <a:t>Additional Notes:</a:t>
            </a:r>
            <a:r>
              <a:rPr lang="en-US" kern="0">
                <a:solidFill>
                  <a:schemeClr val="bg2"/>
                </a:solidFill>
                <a:latin typeface="Tahoma"/>
                <a:ea typeface="Tahoma"/>
                <a:cs typeface="Tahoma"/>
                <a:sym typeface="Arial"/>
              </a:rPr>
              <a:t> </a:t>
            </a:r>
            <a:endParaRPr lang="en-US">
              <a:latin typeface="Tahoma"/>
              <a:ea typeface="Tahoma"/>
              <a:cs typeface="Tahoma"/>
            </a:endParaRPr>
          </a:p>
          <a:p>
            <a:pPr>
              <a:defRPr/>
            </a:pPr>
            <a:r>
              <a:rPr lang="en-US" kern="0">
                <a:solidFill>
                  <a:schemeClr val="bg2"/>
                </a:solidFill>
                <a:latin typeface="Tahoma"/>
                <a:ea typeface="Tahoma"/>
                <a:cs typeface="Tahoma"/>
                <a:sym typeface="Arial"/>
              </a:rPr>
              <a:t>1. Navy Credentialing Opportunities On-Line (COOL) website that provides information on how Navy personnel can fulfill requirements for civilian credentials related to their ratings, designators, and jobs. </a:t>
            </a:r>
            <a:endParaRPr lang="en-US">
              <a:latin typeface="Tahoma"/>
              <a:ea typeface="Tahoma"/>
              <a:cs typeface="Tahoma"/>
            </a:endParaRPr>
          </a:p>
          <a:p>
            <a:pPr>
              <a:defRPr/>
            </a:pPr>
            <a:r>
              <a:rPr lang="en-US" kern="0">
                <a:solidFill>
                  <a:schemeClr val="bg2"/>
                </a:solidFill>
                <a:latin typeface="Tahoma"/>
                <a:ea typeface="Tahoma"/>
                <a:cs typeface="Tahoma"/>
                <a:sym typeface="Arial"/>
              </a:rPr>
              <a:t> </a:t>
            </a:r>
            <a:endParaRPr lang="en-US">
              <a:latin typeface="Tahoma"/>
              <a:ea typeface="Tahoma"/>
              <a:cs typeface="Tahoma"/>
            </a:endParaRPr>
          </a:p>
          <a:p>
            <a:pPr>
              <a:defRPr/>
            </a:pPr>
            <a:r>
              <a:rPr lang="en-US" kern="0">
                <a:solidFill>
                  <a:schemeClr val="bg2"/>
                </a:solidFill>
                <a:latin typeface="Tahoma"/>
                <a:ea typeface="Tahoma"/>
                <a:cs typeface="Tahoma"/>
                <a:sym typeface="Arial"/>
              </a:rPr>
              <a:t>2. The Navy’s Credentialing Program Office funds exam vouchers for active and reserve Navy workforce.</a:t>
            </a:r>
            <a:r>
              <a:rPr lang="en-US" kern="0">
                <a:solidFill>
                  <a:schemeClr val="bg2"/>
                </a:solidFill>
                <a:latin typeface="Tahoma"/>
                <a:ea typeface="Tahoma"/>
                <a:cs typeface="Tahoma"/>
              </a:rPr>
              <a:t>  </a:t>
            </a:r>
            <a:endParaRPr lang="en-US">
              <a:latin typeface="Tahoma"/>
              <a:ea typeface="Tahoma"/>
              <a:cs typeface="Tahoma"/>
            </a:endParaRPr>
          </a:p>
          <a:p>
            <a:pPr>
              <a:defRPr/>
            </a:pPr>
            <a:r>
              <a:rPr lang="en-US" kern="0">
                <a:solidFill>
                  <a:schemeClr val="bg2"/>
                </a:solidFill>
                <a:latin typeface="Tahoma"/>
                <a:ea typeface="Tahoma"/>
                <a:cs typeface="Tahoma"/>
              </a:rPr>
              <a:t> </a:t>
            </a:r>
            <a:endParaRPr lang="en-US">
              <a:latin typeface="Tahoma"/>
              <a:ea typeface="Tahoma"/>
              <a:cs typeface="Tahoma"/>
            </a:endParaRPr>
          </a:p>
          <a:p>
            <a:pPr>
              <a:defRPr/>
            </a:pPr>
            <a:r>
              <a:rPr kumimoji="0" lang="en-US" i="0" u="none" strike="noStrike" kern="0" cap="none" spc="0" normalizeH="0" baseline="0" noProof="0">
                <a:ln>
                  <a:noFill/>
                </a:ln>
                <a:solidFill>
                  <a:schemeClr val="bg2"/>
                </a:solidFill>
                <a:effectLst/>
                <a:uLnTx/>
                <a:uFillTx/>
                <a:latin typeface="Tahoma"/>
                <a:ea typeface="Tahoma"/>
                <a:cs typeface="Tahoma"/>
              </a:rPr>
              <a:t>3. MILGEARS powered by COOL helps Sailors through all phases of the career lifecycle to plan and achieve professional and personal goals by highlighting career possibilities and helping you visualize how to reach those goals.</a:t>
            </a:r>
            <a:endParaRPr lang="en-US">
              <a:latin typeface="Tahoma"/>
              <a:ea typeface="Tahoma"/>
              <a:cs typeface="Tahoma"/>
            </a:endParaRPr>
          </a:p>
          <a:p>
            <a:pPr marR="0" algn="l" defTabSz="914400">
              <a:spcAft>
                <a:spcPts val="0"/>
              </a:spcAft>
              <a:buClrTx/>
              <a:buSzTx/>
              <a:tabLst/>
              <a:defRPr/>
            </a:pPr>
            <a:endParaRPr lang="en-US" i="0" u="none" strike="noStrike" kern="0" cap="none" spc="0" normalizeH="0" baseline="0" noProof="0">
              <a:ln>
                <a:noFill/>
              </a:ln>
              <a:solidFill>
                <a:srgbClr val="E7E6E6"/>
              </a:solidFill>
              <a:effectLst/>
              <a:uLnTx/>
              <a:uFillTx/>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24</a:t>
            </a:fld>
            <a:endParaRPr lang="en-US"/>
          </a:p>
        </p:txBody>
      </p:sp>
    </p:spTree>
    <p:extLst>
      <p:ext uri="{BB962C8B-B14F-4D97-AF65-F5344CB8AC3E}">
        <p14:creationId xmlns:p14="http://schemas.microsoft.com/office/powerpoint/2010/main" val="310731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FACILITATIOR GUIDE:</a:t>
            </a:r>
          </a:p>
          <a:p>
            <a:r>
              <a:rPr lang="en-US">
                <a:latin typeface="Tahoma"/>
                <a:ea typeface="Tahoma"/>
                <a:cs typeface="Tahoma"/>
              </a:rPr>
              <a:t>1. Discuss the importance of CLEP, OASC and DSST.  Take</a:t>
            </a:r>
            <a:r>
              <a:rPr lang="en-US" baseline="0">
                <a:latin typeface="Tahoma"/>
                <a:ea typeface="Tahoma"/>
                <a:cs typeface="Tahoma"/>
              </a:rPr>
              <a:t> this time to use your experience of discuss best practices when counseling Sailors.</a:t>
            </a:r>
            <a:endParaRPr lang="en-US">
              <a:latin typeface="Tahoma"/>
              <a:ea typeface="Tahoma"/>
              <a:cs typeface="Tahoma"/>
            </a:endParaRPr>
          </a:p>
          <a:p>
            <a:endParaRPr lang="en-US"/>
          </a:p>
          <a:p>
            <a:r>
              <a:rPr lang="en-US">
                <a:latin typeface="Tahoma"/>
                <a:ea typeface="Tahoma"/>
                <a:cs typeface="Tahoma"/>
              </a:rPr>
              <a:t>2. CLEP:</a:t>
            </a:r>
            <a:endParaRPr lang="en-US"/>
          </a:p>
          <a:p>
            <a:pPr marL="628650" lvl="1" indent="-171450">
              <a:buFont typeface="Arial" panose="020B0604020202020204" pitchFamily="34" charset="0"/>
              <a:buChar char="•"/>
            </a:pPr>
            <a:r>
              <a:rPr lang="en-US">
                <a:latin typeface="Tahoma"/>
                <a:ea typeface="Tahoma"/>
                <a:cs typeface="Tahoma"/>
              </a:rPr>
              <a:t>The College Level Examination Program (CLEP) is a credit-by-examination program that measures a student's level of comprehension of introductory college-level material and consecutively earn college credit.</a:t>
            </a:r>
            <a:endParaRPr lang="en-US"/>
          </a:p>
          <a:p>
            <a:pPr lvl="1"/>
            <a:endParaRPr lang="en-US">
              <a:latin typeface="Tahoma"/>
              <a:ea typeface="Tahoma"/>
              <a:cs typeface="Tahoma"/>
            </a:endParaRPr>
          </a:p>
          <a:p>
            <a:r>
              <a:rPr lang="en-US">
                <a:latin typeface="Tahoma"/>
                <a:ea typeface="Tahoma"/>
                <a:cs typeface="Tahoma"/>
              </a:rPr>
              <a:t>3. OASC:</a:t>
            </a:r>
          </a:p>
          <a:p>
            <a:pPr marL="628650" lvl="1" indent="-171450">
              <a:buFont typeface="Arial" panose="020B0604020202020204" pitchFamily="34" charset="0"/>
              <a:buChar char="•"/>
            </a:pPr>
            <a:r>
              <a:rPr lang="en-US">
                <a:latin typeface="Tahoma"/>
                <a:ea typeface="Tahoma"/>
                <a:cs typeface="Tahoma"/>
              </a:rPr>
              <a:t>Improve your academic skills, raise your standardized scores, and achieve college readiness with Peterson’s Online Academic Skills Course (OASC). Through partnership with DANTES, Peterson’s provides this academic service free of charge to all active duty military, Reserves and National Guard, their families, and DoD civilians.</a:t>
            </a:r>
          </a:p>
          <a:p>
            <a:pPr lvl="1"/>
            <a:endParaRPr lang="en-US">
              <a:latin typeface="Tahoma"/>
              <a:ea typeface="Tahoma"/>
              <a:cs typeface="Tahoma"/>
            </a:endParaRPr>
          </a:p>
          <a:p>
            <a:r>
              <a:rPr lang="en-US">
                <a:latin typeface="Tahoma"/>
                <a:ea typeface="Tahoma"/>
                <a:cs typeface="Tahoma"/>
              </a:rPr>
              <a:t>4.  DSST:</a:t>
            </a:r>
            <a:endParaRPr lang="en-US"/>
          </a:p>
          <a:p>
            <a:pPr marL="628650" lvl="1" indent="-171450">
              <a:buFont typeface="Arial" panose="020B0604020202020204" pitchFamily="34" charset="0"/>
              <a:buChar char="•"/>
            </a:pPr>
            <a:r>
              <a:rPr lang="en-US">
                <a:latin typeface="Tahoma"/>
                <a:ea typeface="Tahoma"/>
                <a:cs typeface="Tahoma"/>
              </a:rPr>
              <a:t>The nationally recognized DSST Credit-by-Exam Program gives students the opportunity to get college credit for learning acquired outside the traditional classroom.</a:t>
            </a:r>
            <a:endParaRPr lang="en-US"/>
          </a:p>
          <a:p>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25</a:t>
            </a:fld>
            <a:endParaRPr lang="en-US"/>
          </a:p>
        </p:txBody>
      </p:sp>
    </p:spTree>
    <p:extLst>
      <p:ext uri="{BB962C8B-B14F-4D97-AF65-F5344CB8AC3E}">
        <p14:creationId xmlns:p14="http://schemas.microsoft.com/office/powerpoint/2010/main" val="1528538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FACILITATIOR GUIDE:</a:t>
            </a:r>
          </a:p>
          <a:p>
            <a:r>
              <a:rPr lang="en-US"/>
              <a:t>1. Discuss the importance of the LaDr to the class.  Take</a:t>
            </a:r>
            <a:r>
              <a:rPr lang="en-US" baseline="0"/>
              <a:t> this time to use your experience of discuss best practices when counseling Sailors.</a:t>
            </a:r>
            <a:endParaRPr lang="en-US"/>
          </a:p>
          <a:p>
            <a:endParaRPr lang="en-US"/>
          </a:p>
          <a:p>
            <a:r>
              <a:rPr lang="en-US"/>
              <a:t>2. Command responsibilities</a:t>
            </a:r>
            <a:r>
              <a:rPr lang="en-US" baseline="0"/>
              <a:t> cont…</a:t>
            </a:r>
            <a:endParaRPr lang="en-US"/>
          </a:p>
          <a:p>
            <a:pPr marL="628650" lvl="1" indent="-171450">
              <a:buFont typeface="Arial" panose="020B0604020202020204" pitchFamily="34" charset="0"/>
              <a:buChar char="•"/>
            </a:pPr>
            <a:r>
              <a:rPr lang="en-US"/>
              <a:t>Provide information and counseling that encourages Sailors to make maximum use of all programs and opportunities in their LaDR to include CAVE programs </a:t>
            </a:r>
          </a:p>
          <a:p>
            <a:endParaRPr lang="en-US"/>
          </a:p>
          <a:p>
            <a:r>
              <a:rPr lang="en-US"/>
              <a:t>3.  Purpose cont..</a:t>
            </a:r>
          </a:p>
          <a:p>
            <a:pPr marL="628650" lvl="1" indent="-171450">
              <a:buFont typeface="Arial" panose="020B0604020202020204" pitchFamily="34" charset="0"/>
              <a:buChar char="•"/>
            </a:pPr>
            <a:r>
              <a:rPr lang="en-US"/>
              <a:t>Provides leaders a tool for mentoring and Career Development Boards (CDB), as outlined in OPNAV Instruction 1500.77A</a:t>
            </a:r>
          </a:p>
          <a:p>
            <a:pPr marL="628650" lvl="1" indent="-171450">
              <a:buFont typeface="Arial" panose="020B0604020202020204" pitchFamily="34" charset="0"/>
              <a:buChar char="•"/>
            </a:pPr>
            <a:r>
              <a:rPr lang="en-US"/>
              <a:t>Provides leadership an in-depth understanding of all rating opportunities</a:t>
            </a:r>
          </a:p>
          <a:p>
            <a:endParaRPr lang="en-US"/>
          </a:p>
          <a:p>
            <a:r>
              <a:rPr lang="en-US"/>
              <a:t>4.  Sailors Responsibilities cont..</a:t>
            </a:r>
          </a:p>
          <a:p>
            <a:pPr marL="628650" lvl="1" indent="-171450">
              <a:buFont typeface="Arial" panose="020B0604020202020204" pitchFamily="34" charset="0"/>
              <a:buChar char="•"/>
            </a:pPr>
            <a:r>
              <a:rPr lang="en-US"/>
              <a:t>Comply with all time sensitive items in the LaDR in order to hit gated windows for:</a:t>
            </a:r>
          </a:p>
          <a:p>
            <a:pPr marL="628650" lvl="1" indent="-171450">
              <a:buFont typeface="Arial" panose="020B0604020202020204" pitchFamily="34" charset="0"/>
              <a:buChar char="•"/>
            </a:pPr>
            <a:r>
              <a:rPr lang="en-US"/>
              <a:t>Reenlistment</a:t>
            </a:r>
          </a:p>
          <a:p>
            <a:pPr marL="628650" lvl="1" indent="-171450">
              <a:buFont typeface="Arial" panose="020B0604020202020204" pitchFamily="34" charset="0"/>
              <a:buChar char="•"/>
            </a:pPr>
            <a:r>
              <a:rPr lang="en-US"/>
              <a:t>Advancement</a:t>
            </a:r>
          </a:p>
          <a:p>
            <a:pPr marL="628650" lvl="1" indent="-171450">
              <a:buFont typeface="Arial" panose="020B0604020202020204" pitchFamily="34" charset="0"/>
              <a:buChar char="•"/>
            </a:pPr>
            <a:r>
              <a:rPr lang="en-US"/>
              <a:t>Orders</a:t>
            </a:r>
          </a:p>
          <a:p>
            <a:pPr marL="628650" lvl="1" indent="-171450">
              <a:buFont typeface="Arial" panose="020B0604020202020204" pitchFamily="34" charset="0"/>
              <a:buChar char="•"/>
            </a:pPr>
            <a:r>
              <a:rPr lang="en-US"/>
              <a:t>Training </a:t>
            </a:r>
          </a:p>
          <a:p>
            <a:endParaRPr lang="en-US"/>
          </a:p>
          <a:p>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26</a:t>
            </a:fld>
            <a:endParaRPr lang="en-US"/>
          </a:p>
        </p:txBody>
      </p:sp>
    </p:spTree>
    <p:extLst>
      <p:ext uri="{BB962C8B-B14F-4D97-AF65-F5344CB8AC3E}">
        <p14:creationId xmlns:p14="http://schemas.microsoft.com/office/powerpoint/2010/main" val="1528538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FACILITATOR GUIDE:</a:t>
            </a:r>
          </a:p>
          <a:p>
            <a:r>
              <a:rPr lang="en-US"/>
              <a:t>Identify the 5 sections of the LaDr</a:t>
            </a:r>
          </a:p>
          <a:p>
            <a:endParaRPr lang="en-US"/>
          </a:p>
          <a:p>
            <a:r>
              <a:rPr lang="en-US" b="1"/>
              <a:t>ADDITIONAL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2"/>
                </a:solidFill>
                <a:latin typeface="+mj-lt"/>
              </a:rPr>
              <a:t>Skills Training (Great Sailor First) cont…</a:t>
            </a:r>
            <a:endParaRPr lang="en-US"/>
          </a:p>
          <a:p>
            <a:pPr>
              <a:lnSpc>
                <a:spcPct val="100000"/>
              </a:lnSpc>
              <a:spcAft>
                <a:spcPts val="0"/>
              </a:spcAft>
              <a:buFont typeface="Arial" panose="020B0604020202020204" pitchFamily="34" charset="0"/>
              <a:buChar char="•"/>
            </a:pPr>
            <a:r>
              <a:rPr lang="en-US" sz="1200">
                <a:solidFill>
                  <a:schemeClr val="tx1">
                    <a:lumMod val="85000"/>
                    <a:lumOff val="15000"/>
                  </a:schemeClr>
                </a:solidFill>
                <a:latin typeface="+mn-lt"/>
              </a:rPr>
              <a:t>Job Description</a:t>
            </a:r>
          </a:p>
          <a:p>
            <a:pPr>
              <a:lnSpc>
                <a:spcPct val="100000"/>
              </a:lnSpc>
              <a:spcAft>
                <a:spcPts val="0"/>
              </a:spcAft>
              <a:buFont typeface="Arial" panose="020B0604020202020204" pitchFamily="34" charset="0"/>
              <a:buChar char="•"/>
            </a:pPr>
            <a:r>
              <a:rPr lang="en-US" sz="1200">
                <a:solidFill>
                  <a:schemeClr val="tx1">
                    <a:lumMod val="85000"/>
                    <a:lumOff val="15000"/>
                  </a:schemeClr>
                </a:solidFill>
                <a:latin typeface="+mn-lt"/>
              </a:rPr>
              <a:t>Recommended Billets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2"/>
                </a:solidFill>
                <a:latin typeface="+mj-lt"/>
                <a:ea typeface="Tahoma"/>
                <a:cs typeface="Calibri Light"/>
              </a:rPr>
              <a:t>Personal and Professional Growth cont…</a:t>
            </a:r>
            <a:endParaRPr lang="en-US">
              <a:ea typeface="Tahoma"/>
              <a:cs typeface="Calibri Light"/>
            </a:endParaRPr>
          </a:p>
          <a:p>
            <a:pPr>
              <a:lnSpc>
                <a:spcPct val="100000"/>
              </a:lnSpc>
              <a:spcAft>
                <a:spcPts val="0"/>
              </a:spcAft>
              <a:buFont typeface="Arial" panose="020B0604020202020204" pitchFamily="34" charset="0"/>
              <a:buChar char="•"/>
            </a:pPr>
            <a:r>
              <a:rPr lang="en-US" sz="1200">
                <a:solidFill>
                  <a:schemeClr val="tx1">
                    <a:lumMod val="85000"/>
                    <a:lumOff val="15000"/>
                  </a:schemeClr>
                </a:solidFill>
                <a:latin typeface="+mn-lt"/>
              </a:rPr>
              <a:t>Stay Navy (Retention Tools) </a:t>
            </a:r>
            <a:endParaRPr lang="en-US" sz="1200">
              <a:solidFill>
                <a:schemeClr val="tx1">
                  <a:lumMod val="85000"/>
                  <a:lumOff val="15000"/>
                </a:schemeClr>
              </a:solidFill>
              <a:latin typeface="+mn-lt"/>
              <a:cs typeface="Calibri"/>
            </a:endParaRPr>
          </a:p>
          <a:p>
            <a:pPr>
              <a:lnSpc>
                <a:spcPct val="100000"/>
              </a:lnSpc>
              <a:spcAft>
                <a:spcPts val="0"/>
              </a:spcAft>
              <a:buFont typeface="Arial" panose="020B0604020202020204" pitchFamily="34" charset="0"/>
              <a:buChar char="•"/>
            </a:pPr>
            <a:r>
              <a:rPr lang="en-US" sz="1200">
                <a:solidFill>
                  <a:schemeClr val="tx1">
                    <a:lumMod val="85000"/>
                    <a:lumOff val="15000"/>
                  </a:schemeClr>
                </a:solidFill>
                <a:latin typeface="+mn-lt"/>
              </a:rPr>
              <a:t>Separation/Retirement/ Transition</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2"/>
                </a:solidFill>
                <a:latin typeface="+mj-lt"/>
              </a:rPr>
              <a:t>Professional Military Education cont…</a:t>
            </a:r>
            <a:endParaRPr lang="en-US"/>
          </a:p>
          <a:p>
            <a:pPr>
              <a:lnSpc>
                <a:spcPct val="100000"/>
              </a:lnSpc>
              <a:spcAft>
                <a:spcPts val="0"/>
              </a:spcAft>
              <a:buFont typeface="Arial" panose="020B0604020202020204" pitchFamily="34" charset="0"/>
              <a:buChar char="•"/>
            </a:pPr>
            <a:r>
              <a:rPr lang="en-US" sz="1200">
                <a:solidFill>
                  <a:schemeClr val="tx1">
                    <a:lumMod val="85000"/>
                    <a:lumOff val="15000"/>
                  </a:schemeClr>
                </a:solidFill>
                <a:latin typeface="+mn-lt"/>
              </a:rPr>
              <a:t>Navy Professional Reading Program</a:t>
            </a:r>
          </a:p>
          <a:p>
            <a:pPr>
              <a:lnSpc>
                <a:spcPct val="100000"/>
              </a:lnSpc>
              <a:spcAft>
                <a:spcPts val="0"/>
              </a:spcAft>
              <a:buFont typeface="Arial" panose="020B0604020202020204" pitchFamily="34" charset="0"/>
              <a:buChar char="•"/>
            </a:pPr>
            <a:r>
              <a:rPr lang="en-US" sz="1200">
                <a:solidFill>
                  <a:schemeClr val="tx1">
                    <a:lumMod val="85000"/>
                    <a:lumOff val="15000"/>
                  </a:schemeClr>
                </a:solidFill>
                <a:latin typeface="+mn-lt"/>
              </a:rPr>
              <a:t>Recommended Community Reading</a:t>
            </a:r>
          </a:p>
          <a:p>
            <a:pPr>
              <a:lnSpc>
                <a:spcPct val="100000"/>
              </a:lnSpc>
              <a:spcAft>
                <a:spcPts val="0"/>
              </a:spcAft>
              <a:buFont typeface="Arial" panose="020B0604020202020204" pitchFamily="34" charset="0"/>
              <a:buChar char="•"/>
            </a:pPr>
            <a:r>
              <a:rPr lang="en-US" sz="1200">
                <a:solidFill>
                  <a:schemeClr val="tx1">
                    <a:lumMod val="85000"/>
                    <a:lumOff val="15000"/>
                  </a:schemeClr>
                </a:solidFill>
                <a:latin typeface="+mn-lt"/>
              </a:rPr>
              <a:t>Reference Section</a:t>
            </a:r>
          </a:p>
          <a:p>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27</a:t>
            </a:fld>
            <a:endParaRPr lang="en-US"/>
          </a:p>
        </p:txBody>
      </p:sp>
    </p:spTree>
    <p:extLst>
      <p:ext uri="{BB962C8B-B14F-4D97-AF65-F5344CB8AC3E}">
        <p14:creationId xmlns:p14="http://schemas.microsoft.com/office/powerpoint/2010/main" val="2105342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FACILITATIOR GUIDE:</a:t>
            </a:r>
          </a:p>
          <a:p>
            <a:r>
              <a:rPr lang="en-US" b="0"/>
              <a:t>Review Career Continuum chart.   This is not all inclusive some steps on the development opportunities side can be completed sooner than later or vice versa.</a:t>
            </a:r>
          </a:p>
        </p:txBody>
      </p:sp>
      <p:sp>
        <p:nvSpPr>
          <p:cNvPr id="4" name="Slide Number Placeholder 3"/>
          <p:cNvSpPr>
            <a:spLocks noGrp="1"/>
          </p:cNvSpPr>
          <p:nvPr>
            <p:ph type="sldNum" sz="quarter" idx="10"/>
          </p:nvPr>
        </p:nvSpPr>
        <p:spPr/>
        <p:txBody>
          <a:bodyPr/>
          <a:lstStyle/>
          <a:p>
            <a:fld id="{D5ACEE01-41AF-2A4D-9C8A-1F63ADF14122}" type="slidenum">
              <a:rPr lang="en-US" smtClean="0"/>
              <a:t>28</a:t>
            </a:fld>
            <a:endParaRPr lang="en-US"/>
          </a:p>
        </p:txBody>
      </p:sp>
    </p:spTree>
    <p:extLst>
      <p:ext uri="{BB962C8B-B14F-4D97-AF65-F5344CB8AC3E}">
        <p14:creationId xmlns:p14="http://schemas.microsoft.com/office/powerpoint/2010/main" val="2644253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lvl="8">
              <a:spcBef>
                <a:spcPts val="600"/>
              </a:spcBef>
            </a:pPr>
            <a:r>
              <a:rPr lang="en-US" b="1" kern="0">
                <a:solidFill>
                  <a:srgbClr val="E7E6E6"/>
                </a:solidFill>
                <a:latin typeface="Tahoma"/>
                <a:ea typeface="Tahoma"/>
                <a:cs typeface="Tahoma"/>
              </a:rPr>
              <a:t>ANSWERS:</a:t>
            </a:r>
            <a:endParaRPr lang="en-US">
              <a:latin typeface="Tahoma"/>
              <a:ea typeface="Tahoma"/>
              <a:cs typeface="Tahoma"/>
            </a:endParaRPr>
          </a:p>
          <a:p>
            <a:pPr marL="228600" indent="-228600">
              <a:buFontTx/>
              <a:buAutoNum type="arabicPeriod"/>
            </a:pPr>
            <a:r>
              <a:rPr lang="en-US">
                <a:solidFill>
                  <a:srgbClr val="000000"/>
                </a:solidFill>
                <a:latin typeface="Tahoma"/>
                <a:ea typeface="Tahoma"/>
                <a:cs typeface="Tahoma"/>
              </a:rPr>
              <a:t>Benefits are:</a:t>
            </a:r>
          </a:p>
          <a:p>
            <a:pPr marL="917575" lvl="8" indent="-342900">
              <a:spcBef>
                <a:spcPts val="600"/>
              </a:spcBef>
              <a:buClr>
                <a:srgbClr val="E7E6E6"/>
              </a:buClr>
              <a:buFont typeface="Wingdings" panose="05000000000000000000" pitchFamily="2" charset="2"/>
              <a:buChar char="§"/>
            </a:pPr>
            <a:r>
              <a:rPr lang="en-US" kern="0">
                <a:solidFill>
                  <a:srgbClr val="E7E6E6"/>
                </a:solidFill>
                <a:latin typeface="Tahoma"/>
                <a:ea typeface="Tahoma"/>
                <a:cs typeface="Tahoma"/>
              </a:rPr>
              <a:t>Every Navy rating and designator has at least one professional credential associated.</a:t>
            </a:r>
            <a:endParaRPr lang="en-US">
              <a:latin typeface="Tahoma"/>
              <a:ea typeface="Tahoma"/>
              <a:cs typeface="Tahoma"/>
            </a:endParaRPr>
          </a:p>
          <a:p>
            <a:pPr marL="917575" lvl="8" indent="-342900">
              <a:spcBef>
                <a:spcPts val="600"/>
              </a:spcBef>
              <a:buClr>
                <a:srgbClr val="E7E6E6"/>
              </a:buClr>
              <a:buFont typeface="Wingdings" panose="05000000000000000000" pitchFamily="2" charset="2"/>
              <a:buChar char="§"/>
            </a:pPr>
            <a:r>
              <a:rPr lang="en-US" kern="0">
                <a:solidFill>
                  <a:srgbClr val="E7E6E6"/>
                </a:solidFill>
                <a:latin typeface="Tahoma"/>
                <a:ea typeface="Tahoma"/>
                <a:cs typeface="Tahoma"/>
              </a:rPr>
              <a:t>Certifications and licensing enhance your military career while creating future opportunities in the civilian employment sector.</a:t>
            </a:r>
            <a:endParaRPr lang="en-US">
              <a:latin typeface="Tahoma"/>
              <a:ea typeface="Tahoma"/>
              <a:cs typeface="Tahoma"/>
            </a:endParaRPr>
          </a:p>
          <a:p>
            <a:pPr marL="917575" lvl="8" indent="-342900">
              <a:spcBef>
                <a:spcPts val="600"/>
              </a:spcBef>
              <a:buClr>
                <a:srgbClr val="E7E6E6"/>
              </a:buClr>
              <a:buFont typeface="Wingdings" panose="05000000000000000000" pitchFamily="2" charset="2"/>
              <a:buChar char="§"/>
            </a:pPr>
            <a:r>
              <a:rPr lang="en-US" kern="0">
                <a:solidFill>
                  <a:srgbClr val="E7E6E6"/>
                </a:solidFill>
                <a:latin typeface="Tahoma"/>
                <a:ea typeface="Tahoma"/>
                <a:cs typeface="Tahoma"/>
              </a:rPr>
              <a:t>Credentialing translates to greater rating knowledge, skills, competency, and personal fulfillment.</a:t>
            </a:r>
            <a:endParaRPr lang="en-US">
              <a:latin typeface="Tahoma"/>
              <a:ea typeface="Tahoma"/>
              <a:cs typeface="Tahoma"/>
            </a:endParaRPr>
          </a:p>
          <a:p>
            <a:pPr marL="917575" lvl="8" indent="-342900">
              <a:spcBef>
                <a:spcPts val="600"/>
              </a:spcBef>
              <a:buClr>
                <a:srgbClr val="E7E6E6"/>
              </a:buClr>
              <a:buFont typeface="Wingdings" panose="05000000000000000000" pitchFamily="2" charset="2"/>
              <a:buChar char="§"/>
            </a:pPr>
            <a:r>
              <a:rPr lang="en-US" kern="0">
                <a:solidFill>
                  <a:srgbClr val="E7E6E6"/>
                </a:solidFill>
                <a:latin typeface="Tahoma"/>
                <a:ea typeface="Tahoma"/>
                <a:cs typeface="Tahoma"/>
              </a:rPr>
              <a:t>Industry-recognized credentials are often the key to a successful transition to civilian employment.</a:t>
            </a:r>
            <a:endParaRPr lang="en-US">
              <a:latin typeface="Tahoma"/>
              <a:ea typeface="Tahoma"/>
              <a:cs typeface="Tahoma"/>
            </a:endParaRPr>
          </a:p>
          <a:p>
            <a:pPr marL="228600" indent="-228600">
              <a:buAutoNum type="arabicPeriod"/>
            </a:pPr>
            <a:endParaRPr lang="en-US"/>
          </a:p>
          <a:p>
            <a:pPr marL="228600" indent="-228600">
              <a:buFontTx/>
              <a:buAutoNum type="arabicPeriod"/>
            </a:pPr>
            <a:r>
              <a:rPr lang="en-US">
                <a:solidFill>
                  <a:srgbClr val="595959"/>
                </a:solidFill>
                <a:latin typeface="Tahoma"/>
                <a:ea typeface="Tahoma"/>
                <a:cs typeface="Tahoma"/>
              </a:rPr>
              <a:t>Provides Sailors a checklist to see where they are, and where they need to head for personal and professional success </a:t>
            </a:r>
            <a:r>
              <a:rPr lang="en-US">
                <a:solidFill>
                  <a:srgbClr val="000000"/>
                </a:solidFill>
                <a:latin typeface="Tahoma"/>
                <a:ea typeface="Tahoma"/>
                <a:cs typeface="Tahoma"/>
              </a:rPr>
              <a:t>10 years </a:t>
            </a:r>
            <a:endParaRPr lang="en-US"/>
          </a:p>
          <a:p>
            <a:r>
              <a:rPr lang="en-US">
                <a:solidFill>
                  <a:srgbClr val="000000"/>
                </a:solidFill>
                <a:latin typeface="Tahoma"/>
                <a:ea typeface="Tahoma"/>
                <a:cs typeface="Tahoma"/>
              </a:rPr>
              <a:t>      Provides leaders a tool for mentoring and Career Development Boards (CDB), as outlined in OPNAV Instruction 1500.77A</a:t>
            </a:r>
          </a:p>
          <a:p>
            <a:r>
              <a:rPr lang="en-US">
                <a:solidFill>
                  <a:srgbClr val="000000"/>
                </a:solidFill>
                <a:latin typeface="Tahoma"/>
                <a:ea typeface="Tahoma"/>
                <a:cs typeface="Tahoma"/>
              </a:rPr>
              <a:t>      Provides leadership an in-depth understanding of all rating opportunities</a:t>
            </a:r>
          </a:p>
          <a:p>
            <a:pPr marL="228600" indent="-228600">
              <a:buFontTx/>
              <a:buAutoNum type="arabicPeriod"/>
            </a:pPr>
            <a:endParaRPr lang="en-US"/>
          </a:p>
          <a:p>
            <a:pPr marL="228600" indent="-228600">
              <a:buFontTx/>
              <a:buAutoNum type="arabicPeriod" startAt="3"/>
            </a:pPr>
            <a:r>
              <a:rPr lang="en-US">
                <a:solidFill>
                  <a:srgbClr val="E7E6E6"/>
                </a:solidFill>
                <a:latin typeface="Tahoma"/>
                <a:ea typeface="Tahoma"/>
                <a:cs typeface="Tahoma"/>
              </a:rPr>
              <a:t>Rating Career Path (Advancement), Skills Training (Great Sailor First), Personal and Professional Growth, Professional Military Education, Education.  Note answers for  examples will vary.</a:t>
            </a:r>
            <a:endParaRPr lang="en-US">
              <a:latin typeface="Tahoma"/>
              <a:ea typeface="Tahoma"/>
              <a:cs typeface="Tahoma"/>
            </a:endParaRPr>
          </a:p>
          <a:p>
            <a:pPr marL="228600" indent="-228600">
              <a:buFontTx/>
              <a:buAutoNum type="arabicPeriod" startAt="3"/>
            </a:pPr>
            <a:r>
              <a:rPr lang="en-US">
                <a:solidFill>
                  <a:srgbClr val="000000"/>
                </a:solidFill>
                <a:latin typeface="Tahoma"/>
                <a:ea typeface="Tahoma"/>
                <a:cs typeface="Tahoma"/>
              </a:rPr>
              <a:t>Completed at least 6 years of service on the date request is approved, and</a:t>
            </a:r>
          </a:p>
          <a:p>
            <a:pPr>
              <a:buFont typeface="+mj-lt"/>
            </a:pPr>
            <a:r>
              <a:rPr lang="en-US">
                <a:solidFill>
                  <a:srgbClr val="000000"/>
                </a:solidFill>
                <a:latin typeface="Tahoma"/>
                <a:ea typeface="Tahoma"/>
                <a:cs typeface="Tahoma"/>
              </a:rPr>
              <a:t>      Agree to add 4 more years of service, and</a:t>
            </a:r>
          </a:p>
          <a:p>
            <a:pPr>
              <a:buFont typeface="+mj-lt"/>
            </a:pPr>
            <a:r>
              <a:rPr lang="en-US">
                <a:solidFill>
                  <a:srgbClr val="000000"/>
                </a:solidFill>
                <a:latin typeface="Tahoma"/>
                <a:ea typeface="Tahoma"/>
                <a:cs typeface="Tahoma"/>
              </a:rPr>
              <a:t>      The person receiving benefits is enrolled in the Defense Enrollment Eligibility Reporting System (DEERS)</a:t>
            </a:r>
          </a:p>
          <a:p>
            <a:pPr marL="0" indent="0">
              <a:buNone/>
            </a:pPr>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29</a:t>
            </a:fld>
            <a:endParaRPr lang="en-US"/>
          </a:p>
        </p:txBody>
      </p:sp>
    </p:spTree>
    <p:extLst>
      <p:ext uri="{BB962C8B-B14F-4D97-AF65-F5344CB8AC3E}">
        <p14:creationId xmlns:p14="http://schemas.microsoft.com/office/powerpoint/2010/main" val="379797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p>
          <a:p>
            <a:r>
              <a:rPr lang="en-US">
                <a:latin typeface="Tahoma"/>
                <a:ea typeface="Tahoma"/>
                <a:cs typeface="Tahoma"/>
              </a:rPr>
              <a:t>Review references.</a:t>
            </a:r>
            <a:endParaRPr lang="en-US" b="0"/>
          </a:p>
        </p:txBody>
      </p:sp>
      <p:sp>
        <p:nvSpPr>
          <p:cNvPr id="4" name="Slide Number Placeholder 3"/>
          <p:cNvSpPr>
            <a:spLocks noGrp="1"/>
          </p:cNvSpPr>
          <p:nvPr>
            <p:ph type="sldNum" sz="quarter" idx="5"/>
          </p:nvPr>
        </p:nvSpPr>
        <p:spPr/>
        <p:txBody>
          <a:bodyPr/>
          <a:lstStyle/>
          <a:p>
            <a:fld id="{D5ACEE01-41AF-2A4D-9C8A-1F63ADF14122}" type="slidenum">
              <a:rPr lang="en-US" smtClean="0"/>
              <a:t>3</a:t>
            </a:fld>
            <a:endParaRPr lang="en-US"/>
          </a:p>
        </p:txBody>
      </p:sp>
    </p:spTree>
    <p:extLst>
      <p:ext uri="{BB962C8B-B14F-4D97-AF65-F5344CB8AC3E}">
        <p14:creationId xmlns:p14="http://schemas.microsoft.com/office/powerpoint/2010/main" val="91642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31</a:t>
            </a:fld>
            <a:endParaRPr lang="en-US"/>
          </a:p>
        </p:txBody>
      </p:sp>
    </p:spTree>
    <p:extLst>
      <p:ext uri="{BB962C8B-B14F-4D97-AF65-F5344CB8AC3E}">
        <p14:creationId xmlns:p14="http://schemas.microsoft.com/office/powerpoint/2010/main" val="180605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solidFill>
                  <a:srgbClr val="002060"/>
                </a:solidFill>
                <a:latin typeface="Tahoma" panose="020B0604030504040204" pitchFamily="34" charset="0"/>
                <a:ea typeface="Tahoma" panose="020B0604030504040204" pitchFamily="34" charset="0"/>
                <a:cs typeface="Tahoma" panose="020B0604030504040204" pitchFamily="34" charset="0"/>
              </a:rPr>
              <a:t>FACILITATOR GUIDE:</a:t>
            </a:r>
            <a:endParaRPr lang="en-US">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a:solidFill>
                  <a:srgbClr val="002060"/>
                </a:solidFill>
                <a:latin typeface="Tahoma" panose="020B0604030504040204" pitchFamily="34" charset="0"/>
                <a:ea typeface="Tahoma" panose="020B0604030504040204" pitchFamily="34" charset="0"/>
                <a:cs typeface="Tahoma" panose="020B0604030504040204" pitchFamily="34" charset="0"/>
              </a:rPr>
              <a:t>Every Apprenticeship requires related formal instruction training necessary to provide apprentices with knowledge in technical subjects related to the Apprenticeship.</a:t>
            </a:r>
          </a:p>
          <a:p>
            <a:endParaRPr lang="en-US">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b="1">
                <a:solidFill>
                  <a:srgbClr val="002060"/>
                </a:solidFill>
                <a:latin typeface="Tahoma" panose="020B0604030504040204" pitchFamily="34" charset="0"/>
                <a:ea typeface="Tahoma" panose="020B0604030504040204" pitchFamily="34" charset="0"/>
                <a:cs typeface="Tahoma" panose="020B0604030504040204" pitchFamily="34" charset="0"/>
              </a:rPr>
              <a:t>Additional Notes:</a:t>
            </a:r>
          </a:p>
          <a:p>
            <a:r>
              <a:rPr lang="en-US">
                <a:latin typeface="Tahoma" panose="020B0604030504040204" pitchFamily="34" charset="0"/>
                <a:ea typeface="Tahoma" panose="020B0604030504040204" pitchFamily="34" charset="0"/>
                <a:cs typeface="Tahoma" panose="020B0604030504040204" pitchFamily="34" charset="0"/>
              </a:rPr>
              <a:t>1. Services' Initial/accession technical or advanced schools normally satisfy the</a:t>
            </a:r>
            <a:r>
              <a:rPr lang="en-US" baseline="0">
                <a:latin typeface="Tahoma" panose="020B0604030504040204" pitchFamily="34" charset="0"/>
                <a:ea typeface="Tahoma" panose="020B0604030504040204" pitchFamily="34" charset="0"/>
                <a:cs typeface="Tahoma" panose="020B0604030504040204" pitchFamily="34" charset="0"/>
              </a:rPr>
              <a:t> requirement of formal classroom instruction hours.</a:t>
            </a:r>
            <a:endParaRPr lang="en-US">
              <a:latin typeface="Tahoma" panose="020B0604030504040204" pitchFamily="34" charset="0"/>
              <a:ea typeface="Tahoma" panose="020B0604030504040204" pitchFamily="34" charset="0"/>
              <a:cs typeface="Tahoma" panose="020B0604030504040204" pitchFamily="34" charset="0"/>
            </a:endParaRPr>
          </a:p>
          <a:p>
            <a:endParaRPr lang="en-US">
              <a:latin typeface="Tahoma" panose="020B0604030504040204" pitchFamily="34" charset="0"/>
              <a:ea typeface="Tahoma" panose="020B0604030504040204" pitchFamily="34" charset="0"/>
              <a:cs typeface="Tahoma" panose="020B0604030504040204" pitchFamily="34" charset="0"/>
            </a:endParaRPr>
          </a:p>
          <a:p>
            <a:r>
              <a:rPr lang="en-US">
                <a:latin typeface="Tahoma" panose="020B0604030504040204" pitchFamily="34" charset="0"/>
                <a:ea typeface="Tahoma" panose="020B0604030504040204" pitchFamily="34" charset="0"/>
                <a:cs typeface="Tahoma" panose="020B0604030504040204" pitchFamily="34" charset="0"/>
              </a:rPr>
              <a:t>2. OJT encompasses the skills and work experiences learned while doing the actual job. The amount of OJT hours required to complete the apprenticeship is trade related and will differ from trade to trade. </a:t>
            </a:r>
          </a:p>
          <a:p>
            <a:endParaRPr lang="en-US">
              <a:latin typeface="Tahoma" panose="020B0604030504040204" pitchFamily="34" charset="0"/>
              <a:ea typeface="Tahoma" panose="020B0604030504040204" pitchFamily="34" charset="0"/>
              <a:cs typeface="Tahoma" panose="020B0604030504040204" pitchFamily="34" charset="0"/>
            </a:endParaRPr>
          </a:p>
          <a:p>
            <a:r>
              <a:rPr lang="en-US">
                <a:latin typeface="Tahoma" panose="020B0604030504040204" pitchFamily="34" charset="0"/>
                <a:ea typeface="Tahoma" panose="020B0604030504040204" pitchFamily="34" charset="0"/>
                <a:cs typeface="Tahoma" panose="020B0604030504040204" pitchFamily="34" charset="0"/>
              </a:rPr>
              <a:t>3. Experienced members may enroll in a Competency Based Apprenticeship which requires mastery of Competencies instead of documenting OJT hours.</a:t>
            </a:r>
          </a:p>
          <a:p>
            <a:endParaRPr lang="en-US">
              <a:latin typeface="Tahoma" panose="020B0604030504040204" pitchFamily="34" charset="0"/>
              <a:ea typeface="Tahoma" panose="020B0604030504040204" pitchFamily="34" charset="0"/>
              <a:cs typeface="Tahoma" panose="020B0604030504040204" pitchFamily="34" charset="0"/>
            </a:endParaRPr>
          </a:p>
          <a:p>
            <a:r>
              <a:rPr lang="en-US">
                <a:latin typeface="Tahoma" panose="020B0604030504040204" pitchFamily="34" charset="0"/>
                <a:ea typeface="Tahoma" panose="020B0604030504040204" pitchFamily="34" charset="0"/>
                <a:cs typeface="Tahoma" panose="020B0604030504040204" pitchFamily="34" charset="0"/>
              </a:rPr>
              <a:t>4. Additional</a:t>
            </a:r>
            <a:r>
              <a:rPr lang="en-US" baseline="0">
                <a:latin typeface="Tahoma" panose="020B0604030504040204" pitchFamily="34" charset="0"/>
                <a:ea typeface="Tahoma" panose="020B0604030504040204" pitchFamily="34" charset="0"/>
                <a:cs typeface="Tahoma" panose="020B0604030504040204" pitchFamily="34" charset="0"/>
              </a:rPr>
              <a:t> information for the USMAP program can be retrieved from the USMAP website.</a:t>
            </a:r>
            <a:endParaRPr lang="en-US">
              <a:latin typeface="Tahoma" panose="020B0604030504040204" pitchFamily="34" charset="0"/>
              <a:ea typeface="Tahoma" panose="020B0604030504040204" pitchFamily="34" charset="0"/>
              <a:cs typeface="Tahoma" panose="020B0604030504040204" pitchFamily="34" charset="0"/>
            </a:endParaRPr>
          </a:p>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4</a:t>
            </a:fld>
            <a:endParaRPr lang="en-US"/>
          </a:p>
        </p:txBody>
      </p:sp>
    </p:spTree>
    <p:extLst>
      <p:ext uri="{BB962C8B-B14F-4D97-AF65-F5344CB8AC3E}">
        <p14:creationId xmlns:p14="http://schemas.microsoft.com/office/powerpoint/2010/main" val="312261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solidFill>
                  <a:srgbClr val="002060"/>
                </a:solidFill>
                <a:latin typeface="Tahoma" panose="020B0604030504040204" pitchFamily="34" charset="0"/>
                <a:ea typeface="Tahoma" panose="020B0604030504040204" pitchFamily="34" charset="0"/>
                <a:cs typeface="Tahoma" panose="020B0604030504040204" pitchFamily="34" charset="0"/>
              </a:rPr>
              <a:t>FACILITATOR GUIDE:</a:t>
            </a:r>
          </a:p>
          <a:p>
            <a:r>
              <a:rPr lang="en-US" b="1">
                <a:solidFill>
                  <a:srgbClr val="002060"/>
                </a:solidFill>
                <a:latin typeface="Tahoma"/>
                <a:ea typeface="Tahoma"/>
                <a:cs typeface="Tahoma"/>
              </a:rPr>
              <a:t>Benefits cont...:</a:t>
            </a:r>
          </a:p>
          <a:p>
            <a:pPr marL="0" indent="0">
              <a:buNone/>
            </a:pPr>
            <a:r>
              <a:rPr lang="en-US">
                <a:solidFill>
                  <a:srgbClr val="002060"/>
                </a:solidFill>
                <a:latin typeface="Tahoma" panose="020B0604030504040204" pitchFamily="34" charset="0"/>
                <a:ea typeface="Tahoma" panose="020B0604030504040204" pitchFamily="34" charset="0"/>
                <a:cs typeface="Tahoma" panose="020B0604030504040204" pitchFamily="34" charset="0"/>
              </a:rPr>
              <a:t>1. Apprenticeships build self-esteem and make you more marketable for future employment.</a:t>
            </a:r>
          </a:p>
          <a:p>
            <a:pPr marL="228600" indent="-228600">
              <a:buAutoNum type="arabicPeriod"/>
            </a:pPr>
            <a:endParaRPr lang="en-US">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a:solidFill>
                  <a:srgbClr val="002060"/>
                </a:solidFill>
                <a:latin typeface="Tahoma" panose="020B0604030504040204" pitchFamily="34" charset="0"/>
                <a:ea typeface="Tahoma" panose="020B0604030504040204" pitchFamily="34" charset="0"/>
                <a:cs typeface="Tahoma" panose="020B0604030504040204" pitchFamily="34" charset="0"/>
              </a:rPr>
              <a:t>2. Civilian employers recognize the value of apprenticeships and on-the-job experience which often translates into increased pay.</a:t>
            </a:r>
          </a:p>
          <a:p>
            <a:endParaRPr lang="en-US">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a:solidFill>
                  <a:srgbClr val="002060"/>
                </a:solidFill>
                <a:latin typeface="Tahoma" panose="020B0604030504040204" pitchFamily="34" charset="0"/>
                <a:ea typeface="Tahoma" panose="020B0604030504040204" pitchFamily="34" charset="0"/>
                <a:cs typeface="Tahoma" panose="020B0604030504040204" pitchFamily="34" charset="0"/>
              </a:rPr>
              <a:t>3. Also,</a:t>
            </a:r>
            <a:r>
              <a:rPr lang="en-US" baseline="0">
                <a:solidFill>
                  <a:srgbClr val="002060"/>
                </a:solidFill>
                <a:latin typeface="Tahoma" panose="020B0604030504040204" pitchFamily="34" charset="0"/>
                <a:ea typeface="Tahoma" panose="020B0604030504040204" pitchFamily="34" charset="0"/>
                <a:cs typeface="Tahoma" panose="020B0604030504040204" pitchFamily="34" charset="0"/>
              </a:rPr>
              <a:t> y</a:t>
            </a:r>
            <a:r>
              <a:rPr lang="en-US">
                <a:latin typeface="Tahoma" panose="020B0604030504040204" pitchFamily="34" charset="0"/>
                <a:ea typeface="Tahoma" panose="020B0604030504040204" pitchFamily="34" charset="0"/>
                <a:cs typeface="Tahoma" panose="020B0604030504040204" pitchFamily="34" charset="0"/>
              </a:rPr>
              <a:t>ou log the hours while doing the job at your command.</a:t>
            </a:r>
          </a:p>
        </p:txBody>
      </p:sp>
      <p:sp>
        <p:nvSpPr>
          <p:cNvPr id="4" name="Slide Number Placeholder 3"/>
          <p:cNvSpPr>
            <a:spLocks noGrp="1"/>
          </p:cNvSpPr>
          <p:nvPr>
            <p:ph type="sldNum" sz="quarter" idx="5"/>
          </p:nvPr>
        </p:nvSpPr>
        <p:spPr/>
        <p:txBody>
          <a:bodyPr/>
          <a:lstStyle/>
          <a:p>
            <a:fld id="{D5ACEE01-41AF-2A4D-9C8A-1F63ADF14122}" type="slidenum">
              <a:rPr lang="en-US" smtClean="0"/>
              <a:t>5</a:t>
            </a:fld>
            <a:endParaRPr lang="en-US"/>
          </a:p>
        </p:txBody>
      </p:sp>
    </p:spTree>
    <p:extLst>
      <p:ext uri="{BB962C8B-B14F-4D97-AF65-F5344CB8AC3E}">
        <p14:creationId xmlns:p14="http://schemas.microsoft.com/office/powerpoint/2010/main" val="341741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t>FACILITATOR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Visit the USNCC website for verify current information at https://www.usncc.edu/ prior to facilitating the lesson.</a:t>
            </a:r>
          </a:p>
        </p:txBody>
      </p:sp>
      <p:sp>
        <p:nvSpPr>
          <p:cNvPr id="4" name="Slide Number Placeholder 3"/>
          <p:cNvSpPr>
            <a:spLocks noGrp="1"/>
          </p:cNvSpPr>
          <p:nvPr>
            <p:ph type="sldNum" sz="quarter" idx="5"/>
          </p:nvPr>
        </p:nvSpPr>
        <p:spPr/>
        <p:txBody>
          <a:bodyPr/>
          <a:lstStyle/>
          <a:p>
            <a:fld id="{D5ACEE01-41AF-2A4D-9C8A-1F63ADF14122}" type="slidenum">
              <a:rPr lang="en-US" smtClean="0"/>
              <a:t>6</a:t>
            </a:fld>
            <a:endParaRPr lang="en-US"/>
          </a:p>
        </p:txBody>
      </p:sp>
    </p:spTree>
    <p:extLst>
      <p:ext uri="{BB962C8B-B14F-4D97-AF65-F5344CB8AC3E}">
        <p14:creationId xmlns:p14="http://schemas.microsoft.com/office/powerpoint/2010/main" val="259228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FACILITATORS GUIDE:</a:t>
            </a:r>
          </a:p>
          <a:p>
            <a:pPr marL="228600" indent="-228600">
              <a:buFont typeface="+mj-lt"/>
              <a:buAutoNum type="arabicPeriod"/>
            </a:pPr>
            <a:r>
              <a:rPr lang="en-US" b="0"/>
              <a:t>Discuss how USNCC benefits the service and service member</a:t>
            </a:r>
          </a:p>
          <a:p>
            <a:pPr marL="228600" indent="-228600">
              <a:buFont typeface="+mj-lt"/>
              <a:buAutoNum type="arabicPeriod"/>
            </a:pPr>
            <a:r>
              <a:rPr lang="en-US" b="0"/>
              <a:t>Examples of Schools partnered with USNCC are:</a:t>
            </a:r>
          </a:p>
          <a:p>
            <a:pPr marL="685800" lvl="1" indent="-228600">
              <a:buFont typeface="Arial" panose="020B0604020202020204" pitchFamily="34" charset="0"/>
              <a:buChar char="•"/>
            </a:pPr>
            <a:r>
              <a:rPr lang="en-US" b="0"/>
              <a:t>Arizona State University (ASU)</a:t>
            </a:r>
          </a:p>
          <a:p>
            <a:pPr marL="685800" lvl="1" indent="-228600">
              <a:buFont typeface="Arial" panose="020B0604020202020204" pitchFamily="34" charset="0"/>
              <a:buChar char="•"/>
            </a:pPr>
            <a:r>
              <a:rPr lang="en-US" b="0"/>
              <a:t>Western Governors University</a:t>
            </a:r>
          </a:p>
          <a:p>
            <a:pPr marL="685800" lvl="1" indent="-228600">
              <a:buFont typeface="Arial" panose="020B0604020202020204" pitchFamily="34" charset="0"/>
              <a:buChar char="•"/>
            </a:pPr>
            <a:r>
              <a:rPr lang="en-US" b="0"/>
              <a:t>Alexandria Technical &amp; Community College</a:t>
            </a:r>
          </a:p>
          <a:p>
            <a:pPr marL="685800" lvl="1" indent="-228600">
              <a:buFont typeface="Arial" panose="020B0604020202020204" pitchFamily="34" charset="0"/>
              <a:buChar char="•"/>
            </a:pPr>
            <a:r>
              <a:rPr lang="en-US" b="0"/>
              <a:t>Embry-Riddle Aeronautical University</a:t>
            </a:r>
          </a:p>
          <a:p>
            <a:pPr marL="685800" lvl="1" indent="-228600">
              <a:buFont typeface="Arial" panose="020B0604020202020204" pitchFamily="34" charset="0"/>
              <a:buChar char="•"/>
            </a:pPr>
            <a:r>
              <a:rPr lang="en-US" b="0"/>
              <a:t>University of Maryland Global Campus</a:t>
            </a:r>
          </a:p>
          <a:p>
            <a:pPr marL="685800" lvl="1" indent="-228600">
              <a:buFont typeface="Arial" panose="020B0604020202020204" pitchFamily="34" charset="0"/>
              <a:buChar char="•"/>
            </a:pPr>
            <a:endParaRPr lang="en-US" b="0"/>
          </a:p>
          <a:p>
            <a:pPr marL="0" lvl="1" indent="0">
              <a:buFont typeface="Arial" panose="020B0604020202020204" pitchFamily="34" charset="0"/>
              <a:buNone/>
            </a:pPr>
            <a:r>
              <a:rPr lang="en-US" b="0"/>
              <a:t>3. All Sailors regardless of degree level can enroll in the Naval Studies certificate program</a:t>
            </a:r>
          </a:p>
          <a:p>
            <a:pPr marL="0" lvl="1" indent="0">
              <a:buFont typeface="Arial" panose="020B0604020202020204" pitchFamily="34" charset="0"/>
              <a:buNone/>
            </a:pPr>
            <a:endParaRPr lang="en-US" b="0"/>
          </a:p>
          <a:p>
            <a:pPr marL="0" lvl="1" indent="0">
              <a:buFont typeface="Arial" panose="020B0604020202020204" pitchFamily="34" charset="0"/>
              <a:buNone/>
            </a:pPr>
            <a:r>
              <a:rPr lang="en-US" b="0"/>
              <a:t>4. Current Associate degree programs</a:t>
            </a:r>
          </a:p>
          <a:p>
            <a:pPr marL="0" lvl="1" indent="0">
              <a:buFont typeface="Arial" panose="020B0604020202020204" pitchFamily="34" charset="0"/>
              <a:buNone/>
            </a:pPr>
            <a:r>
              <a:rPr lang="en-US" b="0"/>
              <a:t>     Cybersecurity</a:t>
            </a:r>
          </a:p>
          <a:p>
            <a:pPr marL="0" lvl="1" indent="0">
              <a:buFont typeface="Arial" panose="020B0604020202020204" pitchFamily="34" charset="0"/>
              <a:buNone/>
            </a:pPr>
            <a:r>
              <a:rPr lang="en-US" b="0"/>
              <a:t>      Aviation Maintenance</a:t>
            </a:r>
          </a:p>
          <a:p>
            <a:pPr marL="0" lvl="1" indent="0">
              <a:buFont typeface="Arial" panose="020B0604020202020204" pitchFamily="34" charset="0"/>
              <a:buNone/>
            </a:pPr>
            <a:r>
              <a:rPr lang="en-US" b="0"/>
              <a:t>      Logistics (Maritime Focus)</a:t>
            </a:r>
          </a:p>
          <a:p>
            <a:pPr marL="0" lvl="1" indent="0">
              <a:buFont typeface="Arial" panose="020B0604020202020204" pitchFamily="34" charset="0"/>
              <a:buNone/>
            </a:pPr>
            <a:r>
              <a:rPr lang="en-US" b="0"/>
              <a:t>      Organizational Leadership</a:t>
            </a:r>
          </a:p>
          <a:p>
            <a:pPr marL="0" lvl="1" indent="0">
              <a:buFont typeface="Arial" panose="020B0604020202020204" pitchFamily="34" charset="0"/>
              <a:buNone/>
            </a:pPr>
            <a:r>
              <a:rPr lang="en-US" b="0"/>
              <a:t>      Military Studies</a:t>
            </a:r>
          </a:p>
          <a:p>
            <a:pPr marL="0" lvl="1" indent="0">
              <a:buFont typeface="Arial" panose="020B0604020202020204" pitchFamily="34" charset="0"/>
              <a:buNone/>
            </a:pPr>
            <a:r>
              <a:rPr lang="en-US" b="0"/>
              <a:t>      Nuclear Engineering Technology</a:t>
            </a:r>
          </a:p>
          <a:p>
            <a:pPr marL="0" lvl="1" indent="0">
              <a:buFont typeface="Arial" panose="020B0604020202020204" pitchFamily="34" charset="0"/>
              <a:buNone/>
            </a:pPr>
            <a:endParaRPr lang="en-US" b="0"/>
          </a:p>
          <a:p>
            <a:pPr marL="0" lvl="1" indent="0">
              <a:buFont typeface="Arial" panose="020B0604020202020204" pitchFamily="34" charset="0"/>
              <a:buNone/>
            </a:pPr>
            <a:r>
              <a:rPr lang="en-US" b="0"/>
              <a:t>More programs are being added.  Refer to the USNCC for information on additional degree programs</a:t>
            </a:r>
          </a:p>
        </p:txBody>
      </p:sp>
      <p:sp>
        <p:nvSpPr>
          <p:cNvPr id="4" name="Slide Number Placeholder 3"/>
          <p:cNvSpPr>
            <a:spLocks noGrp="1"/>
          </p:cNvSpPr>
          <p:nvPr>
            <p:ph type="sldNum" sz="quarter" idx="5"/>
          </p:nvPr>
        </p:nvSpPr>
        <p:spPr/>
        <p:txBody>
          <a:bodyPr/>
          <a:lstStyle/>
          <a:p>
            <a:fld id="{D5ACEE01-41AF-2A4D-9C8A-1F63ADF14122}" type="slidenum">
              <a:rPr lang="en-US" smtClean="0"/>
              <a:t>7</a:t>
            </a:fld>
            <a:endParaRPr lang="en-US"/>
          </a:p>
        </p:txBody>
      </p:sp>
    </p:spTree>
    <p:extLst>
      <p:ext uri="{BB962C8B-B14F-4D97-AF65-F5344CB8AC3E}">
        <p14:creationId xmlns:p14="http://schemas.microsoft.com/office/powerpoint/2010/main" val="408205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r>
              <a:rPr lang="en-US" b="1" baseline="0"/>
              <a:t>ANSWERS:</a:t>
            </a:r>
          </a:p>
          <a:p>
            <a:pPr marL="228600" indent="-228600">
              <a:buAutoNum type="arabicPeriod"/>
            </a:pPr>
            <a:r>
              <a:rPr lang="en-US" baseline="0"/>
              <a:t>USMAP; certifies you have completed an approved DOL apprenticeship program</a:t>
            </a:r>
          </a:p>
          <a:p>
            <a:pPr marL="228600" indent="-228600">
              <a:buAutoNum type="arabicPeriod"/>
            </a:pPr>
            <a:r>
              <a:rPr lang="en-US" baseline="0"/>
              <a:t>Answers may vary. Enhances your military job skills, requires no off-duty hours, participants will receive a completion certificate from the DOL,  competitive advantage with civilian jobs and possible increased pay</a:t>
            </a:r>
          </a:p>
          <a:p>
            <a:pPr marL="228600" indent="-228600">
              <a:buAutoNum type="arabicPeriod"/>
            </a:pPr>
            <a:r>
              <a:rPr lang="en-US" baseline="0"/>
              <a:t>Possible answers:  Formal training, OJT, and registered apprenticeship</a:t>
            </a:r>
          </a:p>
          <a:p>
            <a:pPr marL="228600" indent="-228600">
              <a:buAutoNum type="arabicPeriod"/>
            </a:pPr>
            <a:r>
              <a:rPr lang="en-US" baseline="0"/>
              <a:t>Answers may vary (refer to slide for review)</a:t>
            </a:r>
          </a:p>
          <a:p>
            <a:pPr marL="228600" indent="-228600">
              <a:buAutoNum type="arabicPeriod"/>
            </a:pPr>
            <a:r>
              <a:rPr lang="en-US" baseline="0"/>
              <a:t>No</a:t>
            </a:r>
            <a:endParaRPr lang="en-US"/>
          </a:p>
          <a:p>
            <a:pPr marL="0" indent="0">
              <a:buNone/>
            </a:pPr>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8</a:t>
            </a:fld>
            <a:endParaRPr lang="en-US"/>
          </a:p>
        </p:txBody>
      </p:sp>
    </p:spTree>
    <p:extLst>
      <p:ext uri="{BB962C8B-B14F-4D97-AF65-F5344CB8AC3E}">
        <p14:creationId xmlns:p14="http://schemas.microsoft.com/office/powerpoint/2010/main" val="244017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FACILITATOR GUIDE:</a:t>
            </a:r>
          </a:p>
          <a:p>
            <a:r>
              <a:rPr lang="en-US">
                <a:latin typeface="Tahoma" panose="020B0604030504040204" pitchFamily="34" charset="0"/>
                <a:ea typeface="Tahoma" panose="020B0604030504040204" pitchFamily="34" charset="0"/>
                <a:cs typeface="Tahoma" panose="020B0604030504040204" pitchFamily="34" charset="0"/>
              </a:rPr>
              <a:t>The Navy College Program is 100% virtual and consist of the four</a:t>
            </a:r>
            <a:r>
              <a:rPr lang="en-US" baseline="0">
                <a:latin typeface="Tahoma" panose="020B0604030504040204" pitchFamily="34" charset="0"/>
                <a:ea typeface="Tahoma" panose="020B0604030504040204" pitchFamily="34" charset="0"/>
                <a:cs typeface="Tahoma" panose="020B0604030504040204" pitchFamily="34" charset="0"/>
              </a:rPr>
              <a:t> primary areas VOLED, NCPACE, NCVEC, and Fleet Engagement.</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9</a:t>
            </a:fld>
            <a:endParaRPr lang="en-US"/>
          </a:p>
        </p:txBody>
      </p:sp>
    </p:spTree>
    <p:extLst>
      <p:ext uri="{BB962C8B-B14F-4D97-AF65-F5344CB8AC3E}">
        <p14:creationId xmlns:p14="http://schemas.microsoft.com/office/powerpoint/2010/main" val="415386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3"/>
            <a:ext cx="77724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909609"/>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6192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503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049141"/>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911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421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5654581"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75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531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53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5629643" cy="107234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596048"/>
            <a:ext cx="462915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9450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5654581" cy="102246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546167"/>
            <a:ext cx="462915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18376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1231" y="229205"/>
            <a:ext cx="5630834"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3298" y="1899765"/>
            <a:ext cx="7886700" cy="41013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1" cstate="hqprint">
            <a:alphaModFix/>
            <a:extLst>
              <a:ext uri="{28A0092B-C50C-407E-A947-70E740481C1C}">
                <a14:useLocalDpi xmlns:a14="http://schemas.microsoft.com/office/drawing/2010/main" val="0"/>
              </a:ext>
            </a:extLst>
          </a:blip>
          <a:stretch>
            <a:fillRect/>
          </a:stretch>
        </p:blipFill>
        <p:spPr>
          <a:xfrm>
            <a:off x="7825636" y="6125227"/>
            <a:ext cx="1205805" cy="646276"/>
          </a:xfrm>
          <a:prstGeom prst="rect">
            <a:avLst/>
          </a:prstGeom>
          <a:solidFill>
            <a:schemeClr val="accent5">
              <a:lumMod val="75000"/>
            </a:schemeClr>
          </a:solidFill>
        </p:spPr>
      </p:pic>
      <p:pic>
        <p:nvPicPr>
          <p:cNvPr id="4" name="Picture 3">
            <a:extLst>
              <a:ext uri="{FF2B5EF4-FFF2-40B4-BE49-F238E27FC236}">
                <a16:creationId xmlns:a16="http://schemas.microsoft.com/office/drawing/2014/main" id="{D97ABB79-FF08-A33C-16BA-4904BDA35BF4}"/>
              </a:ext>
            </a:extLst>
          </p:cNvPr>
          <p:cNvPicPr>
            <a:picLocks noChangeAspect="1"/>
          </p:cNvPicPr>
          <p:nvPr userDrawn="1"/>
        </p:nvPicPr>
        <p:blipFill>
          <a:blip r:embed="rId12">
            <a:alphaModFix amt="92000"/>
            <a:extLst>
              <a:ext uri="{BEBA8EAE-BF5A-486C-A8C5-ECC9F3942E4B}">
                <a14:imgProps xmlns:a14="http://schemas.microsoft.com/office/drawing/2010/main">
                  <a14:imgLayer r:embed="rId13">
                    <a14:imgEffect>
                      <a14:colorTemperature colorTemp="5684"/>
                    </a14:imgEffect>
                    <a14:imgEffect>
                      <a14:saturation sat="98000"/>
                    </a14:imgEffect>
                  </a14:imgLayer>
                </a14:imgProps>
              </a:ext>
            </a:extLst>
          </a:blip>
          <a:stretch>
            <a:fillRect/>
          </a:stretch>
        </p:blipFill>
        <p:spPr>
          <a:xfrm>
            <a:off x="7911078" y="151842"/>
            <a:ext cx="1034920" cy="1064900"/>
          </a:xfrm>
          <a:prstGeom prst="rect">
            <a:avLst/>
          </a:prstGeom>
        </p:spPr>
      </p:pic>
    </p:spTree>
    <p:extLst>
      <p:ext uri="{BB962C8B-B14F-4D97-AF65-F5344CB8AC3E}">
        <p14:creationId xmlns:p14="http://schemas.microsoft.com/office/powerpoint/2010/main" val="98343192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sldNum="0" hdr="0" ftr="0" dt="0"/>
  <p:txStyles>
    <p:titleStyle>
      <a:lvl1pPr algn="ctr" defTabSz="914400" rtl="0" eaLnBrk="1" latinLnBrk="0" hangingPunct="1">
        <a:lnSpc>
          <a:spcPct val="90000"/>
        </a:lnSpc>
        <a:spcBef>
          <a:spcPct val="0"/>
        </a:spcBef>
        <a:buNone/>
        <a:defRPr sz="4000" kern="1200" baseline="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5DBA-878F-4B33-B9D0-02F1D8E5A6E5}"/>
              </a:ext>
            </a:extLst>
          </p:cNvPr>
          <p:cNvSpPr>
            <a:spLocks noGrp="1"/>
          </p:cNvSpPr>
          <p:nvPr>
            <p:ph type="ctrTitle"/>
          </p:nvPr>
        </p:nvSpPr>
        <p:spPr>
          <a:xfrm>
            <a:off x="953587" y="506104"/>
            <a:ext cx="7099550" cy="1707705"/>
          </a:xfrm>
        </p:spPr>
        <p:txBody>
          <a:bodyPr>
            <a:noAutofit/>
          </a:bodyPr>
          <a:lstStyle/>
          <a:p>
            <a:r>
              <a:rPr lang="en-US" sz="4800" b="1">
                <a:latin typeface="+mj-lt"/>
              </a:rPr>
              <a:t>Career Development Training Course</a:t>
            </a:r>
          </a:p>
        </p:txBody>
      </p:sp>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a:xfrm>
            <a:off x="1316518" y="2424382"/>
            <a:ext cx="6858000" cy="837462"/>
          </a:xfrm>
        </p:spPr>
        <p:txBody>
          <a:bodyPr>
            <a:normAutofit/>
          </a:bodyPr>
          <a:lstStyle/>
          <a:p>
            <a:r>
              <a:rPr lang="en-US" sz="4000"/>
              <a:t>Educational Opportunities</a:t>
            </a:r>
            <a:endParaRPr lang="en-US" sz="4000">
              <a:solidFill>
                <a:schemeClr val="accent3"/>
              </a:solidFill>
            </a:endParaRPr>
          </a:p>
        </p:txBody>
      </p:sp>
      <p:grpSp>
        <p:nvGrpSpPr>
          <p:cNvPr id="4" name="Group 3">
            <a:extLst>
              <a:ext uri="{FF2B5EF4-FFF2-40B4-BE49-F238E27FC236}">
                <a16:creationId xmlns:a16="http://schemas.microsoft.com/office/drawing/2014/main" id="{D9EC3003-51A6-F1AA-6D67-EAAE06EE214C}"/>
              </a:ext>
            </a:extLst>
          </p:cNvPr>
          <p:cNvGrpSpPr/>
          <p:nvPr/>
        </p:nvGrpSpPr>
        <p:grpSpPr>
          <a:xfrm>
            <a:off x="-3185" y="3422757"/>
            <a:ext cx="9146376" cy="2420475"/>
            <a:chOff x="2005010" y="1142660"/>
            <a:chExt cx="7952586" cy="2420475"/>
          </a:xfrm>
        </p:grpSpPr>
        <p:cxnSp>
          <p:nvCxnSpPr>
            <p:cNvPr id="5" name="Straight Connector 4">
              <a:extLst>
                <a:ext uri="{FF2B5EF4-FFF2-40B4-BE49-F238E27FC236}">
                  <a16:creationId xmlns:a16="http://schemas.microsoft.com/office/drawing/2014/main" id="{5C48C8E9-E203-F76B-3EF9-B8064EB8FCF9}"/>
                </a:ext>
              </a:extLst>
            </p:cNvPr>
            <p:cNvCxnSpPr>
              <a:cxnSpLocks/>
            </p:cNvCxnSpPr>
            <p:nvPr/>
          </p:nvCxnSpPr>
          <p:spPr>
            <a:xfrm>
              <a:off x="3489505" y="1206431"/>
              <a:ext cx="0" cy="150345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F916E67-6037-EF49-DD0A-39C5F9157E3E}"/>
                </a:ext>
              </a:extLst>
            </p:cNvPr>
            <p:cNvGrpSpPr/>
            <p:nvPr/>
          </p:nvGrpSpPr>
          <p:grpSpPr>
            <a:xfrm>
              <a:off x="4623420" y="1354326"/>
              <a:ext cx="1651510" cy="1459462"/>
              <a:chOff x="4661191" y="1354326"/>
              <a:chExt cx="1651510" cy="1459462"/>
            </a:xfrm>
          </p:grpSpPr>
          <p:pic>
            <p:nvPicPr>
              <p:cNvPr id="18" name="Graphic 5">
                <a:extLst>
                  <a:ext uri="{FF2B5EF4-FFF2-40B4-BE49-F238E27FC236}">
                    <a16:creationId xmlns:a16="http://schemas.microsoft.com/office/drawing/2014/main" id="{BE6666EE-311E-6527-001E-B5135E17FC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9043" y="1354326"/>
                <a:ext cx="1134460" cy="1169903"/>
              </a:xfrm>
              <a:prstGeom prst="rect">
                <a:avLst/>
              </a:prstGeom>
            </p:spPr>
          </p:pic>
          <p:sp>
            <p:nvSpPr>
              <p:cNvPr id="19" name="Inhaltsplatzhalter 4">
                <a:extLst>
                  <a:ext uri="{FF2B5EF4-FFF2-40B4-BE49-F238E27FC236}">
                    <a16:creationId xmlns:a16="http://schemas.microsoft.com/office/drawing/2014/main" id="{5C2E0FA7-64A8-5451-2234-5848C5AC6E2E}"/>
                  </a:ext>
                </a:extLst>
              </p:cNvPr>
              <p:cNvSpPr txBox="1">
                <a:spLocks/>
              </p:cNvSpPr>
              <p:nvPr/>
            </p:nvSpPr>
            <p:spPr>
              <a:xfrm>
                <a:off x="4661191" y="2567567"/>
                <a:ext cx="1651510" cy="24622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a:solidFill>
                      <a:schemeClr val="bg2">
                        <a:lumMod val="75000"/>
                      </a:schemeClr>
                    </a:solidFill>
                    <a:latin typeface="+mj-lt"/>
                  </a:rPr>
                  <a:t>Credentialing</a:t>
                </a:r>
                <a:endParaRPr lang="en-US" sz="1050">
                  <a:solidFill>
                    <a:schemeClr val="bg2">
                      <a:lumMod val="75000"/>
                    </a:schemeClr>
                  </a:solidFill>
                  <a:latin typeface="+mj-lt"/>
                </a:endParaRPr>
              </a:p>
            </p:txBody>
          </p:sp>
        </p:grpSp>
        <p:sp>
          <p:nvSpPr>
            <p:cNvPr id="17" name="Inhaltsplatzhalter 4">
              <a:extLst>
                <a:ext uri="{FF2B5EF4-FFF2-40B4-BE49-F238E27FC236}">
                  <a16:creationId xmlns:a16="http://schemas.microsoft.com/office/drawing/2014/main" id="{3AB9BB1A-AD8A-AD98-3C00-129BF600FE05}"/>
                </a:ext>
              </a:extLst>
            </p:cNvPr>
            <p:cNvSpPr txBox="1">
              <a:spLocks/>
            </p:cNvSpPr>
            <p:nvPr/>
          </p:nvSpPr>
          <p:spPr>
            <a:xfrm>
              <a:off x="3509212" y="2553455"/>
              <a:ext cx="1437803" cy="50022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a:solidFill>
                    <a:schemeClr val="bg2">
                      <a:lumMod val="75000"/>
                    </a:schemeClr>
                  </a:solidFill>
                  <a:latin typeface="+mj-lt"/>
                </a:rPr>
                <a:t>Voluntary Education</a:t>
              </a:r>
              <a:endParaRPr lang="en-US" sz="1050">
                <a:solidFill>
                  <a:schemeClr val="bg2">
                    <a:lumMod val="75000"/>
                  </a:schemeClr>
                </a:solidFill>
                <a:latin typeface="+mj-lt"/>
              </a:endParaRPr>
            </a:p>
          </p:txBody>
        </p:sp>
        <p:grpSp>
          <p:nvGrpSpPr>
            <p:cNvPr id="8" name="Group 7">
              <a:extLst>
                <a:ext uri="{FF2B5EF4-FFF2-40B4-BE49-F238E27FC236}">
                  <a16:creationId xmlns:a16="http://schemas.microsoft.com/office/drawing/2014/main" id="{9D8743B0-BD0A-17B9-D9EC-1F7C70554C17}"/>
                </a:ext>
              </a:extLst>
            </p:cNvPr>
            <p:cNvGrpSpPr/>
            <p:nvPr/>
          </p:nvGrpSpPr>
          <p:grpSpPr>
            <a:xfrm>
              <a:off x="2005010" y="1340215"/>
              <a:ext cx="1565627" cy="1530018"/>
              <a:chOff x="2021818" y="1202635"/>
              <a:chExt cx="1565627" cy="1530018"/>
            </a:xfrm>
          </p:grpSpPr>
          <p:pic>
            <p:nvPicPr>
              <p:cNvPr id="14" name="Picture 13">
                <a:extLst>
                  <a:ext uri="{FF2B5EF4-FFF2-40B4-BE49-F238E27FC236}">
                    <a16:creationId xmlns:a16="http://schemas.microsoft.com/office/drawing/2014/main" id="{2906EFA1-2FD4-907D-67C7-B6FAE2DD0275}"/>
                  </a:ext>
                </a:extLst>
              </p:cNvPr>
              <p:cNvPicPr>
                <a:picLocks noChangeAspect="1"/>
              </p:cNvPicPr>
              <p:nvPr/>
            </p:nvPicPr>
            <p:blipFill>
              <a:blip r:embed="rId5"/>
              <a:srcRect/>
              <a:stretch/>
            </p:blipFill>
            <p:spPr>
              <a:xfrm>
                <a:off x="2298747" y="1202635"/>
                <a:ext cx="1109922" cy="1180257"/>
              </a:xfrm>
              <a:prstGeom prst="rect">
                <a:avLst/>
              </a:prstGeom>
            </p:spPr>
          </p:pic>
          <p:sp>
            <p:nvSpPr>
              <p:cNvPr id="15" name="Inhaltsplatzhalter 4">
                <a:extLst>
                  <a:ext uri="{FF2B5EF4-FFF2-40B4-BE49-F238E27FC236}">
                    <a16:creationId xmlns:a16="http://schemas.microsoft.com/office/drawing/2014/main" id="{517E7DC7-77AD-289F-91D9-CE758AA547A5}"/>
                  </a:ext>
                </a:extLst>
              </p:cNvPr>
              <p:cNvSpPr txBox="1">
                <a:spLocks/>
              </p:cNvSpPr>
              <p:nvPr/>
            </p:nvSpPr>
            <p:spPr>
              <a:xfrm>
                <a:off x="2021818" y="2486432"/>
                <a:ext cx="1565627" cy="24622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a:solidFill>
                      <a:schemeClr val="bg2">
                        <a:lumMod val="75000"/>
                      </a:schemeClr>
                    </a:solidFill>
                    <a:latin typeface="+mj-lt"/>
                  </a:rPr>
                  <a:t>Apprenticeship</a:t>
                </a:r>
                <a:endParaRPr lang="en-US" sz="1050">
                  <a:solidFill>
                    <a:schemeClr val="bg2">
                      <a:lumMod val="75000"/>
                    </a:schemeClr>
                  </a:solidFill>
                  <a:latin typeface="+mj-lt"/>
                </a:endParaRPr>
              </a:p>
            </p:txBody>
          </p:sp>
        </p:grpSp>
        <p:cxnSp>
          <p:nvCxnSpPr>
            <p:cNvPr id="9" name="Straight Connector 8">
              <a:extLst>
                <a:ext uri="{FF2B5EF4-FFF2-40B4-BE49-F238E27FC236}">
                  <a16:creationId xmlns:a16="http://schemas.microsoft.com/office/drawing/2014/main" id="{DA822A46-9D62-B8A6-A554-31490537003F}"/>
                </a:ext>
              </a:extLst>
            </p:cNvPr>
            <p:cNvCxnSpPr>
              <a:cxnSpLocks/>
            </p:cNvCxnSpPr>
            <p:nvPr/>
          </p:nvCxnSpPr>
          <p:spPr>
            <a:xfrm>
              <a:off x="6120407" y="1206431"/>
              <a:ext cx="0" cy="150345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62DDD5E-2651-5098-9B3A-23B663BE352F}"/>
                </a:ext>
              </a:extLst>
            </p:cNvPr>
            <p:cNvGrpSpPr/>
            <p:nvPr/>
          </p:nvGrpSpPr>
          <p:grpSpPr>
            <a:xfrm>
              <a:off x="8461952" y="1142660"/>
              <a:ext cx="1495644" cy="2420475"/>
              <a:chOff x="8376844" y="1142660"/>
              <a:chExt cx="1495644" cy="2420475"/>
            </a:xfrm>
          </p:grpSpPr>
          <p:pic>
            <p:nvPicPr>
              <p:cNvPr id="12" name="Picture 11" descr="A close up of a sign&#10;&#10;Description automatically generated">
                <a:extLst>
                  <a:ext uri="{FF2B5EF4-FFF2-40B4-BE49-F238E27FC236}">
                    <a16:creationId xmlns:a16="http://schemas.microsoft.com/office/drawing/2014/main" id="{EAC5CF3F-9FA8-1722-E1BB-D09E0A402AEC}"/>
                  </a:ext>
                </a:extLst>
              </p:cNvPr>
              <p:cNvPicPr>
                <a:picLocks noChangeAspect="1"/>
              </p:cNvPicPr>
              <p:nvPr/>
            </p:nvPicPr>
            <p:blipFill>
              <a:blip r:embed="rId6"/>
              <a:stretch>
                <a:fillRect/>
              </a:stretch>
            </p:blipFill>
            <p:spPr>
              <a:xfrm>
                <a:off x="8475721" y="1142660"/>
                <a:ext cx="1280821" cy="1567227"/>
              </a:xfrm>
              <a:prstGeom prst="rect">
                <a:avLst/>
              </a:prstGeom>
            </p:spPr>
          </p:pic>
          <p:sp>
            <p:nvSpPr>
              <p:cNvPr id="13" name="Rectangle 12">
                <a:extLst>
                  <a:ext uri="{FF2B5EF4-FFF2-40B4-BE49-F238E27FC236}">
                    <a16:creationId xmlns:a16="http://schemas.microsoft.com/office/drawing/2014/main" id="{C810A062-4ECA-0BA2-B82C-C955B6F78026}"/>
                  </a:ext>
                </a:extLst>
              </p:cNvPr>
              <p:cNvSpPr/>
              <p:nvPr/>
            </p:nvSpPr>
            <p:spPr>
              <a:xfrm>
                <a:off x="8376844" y="2732138"/>
                <a:ext cx="1495644" cy="830997"/>
              </a:xfrm>
              <a:prstGeom prst="rect">
                <a:avLst/>
              </a:prstGeom>
            </p:spPr>
            <p:txBody>
              <a:bodyPr wrap="square">
                <a:spAutoFit/>
              </a:bodyPr>
              <a:lstStyle/>
              <a:p>
                <a:pPr algn="ctr"/>
                <a:r>
                  <a:rPr lang="en-US" sz="1600">
                    <a:solidFill>
                      <a:schemeClr val="bg2">
                        <a:lumMod val="75000"/>
                      </a:schemeClr>
                    </a:solidFill>
                  </a:rPr>
                  <a:t>Learning and </a:t>
                </a:r>
                <a:br>
                  <a:rPr lang="en-US" sz="1600">
                    <a:solidFill>
                      <a:schemeClr val="bg2">
                        <a:lumMod val="75000"/>
                      </a:schemeClr>
                    </a:solidFill>
                  </a:rPr>
                </a:br>
                <a:r>
                  <a:rPr lang="en-US" sz="1600">
                    <a:solidFill>
                      <a:schemeClr val="bg2">
                        <a:lumMod val="75000"/>
                      </a:schemeClr>
                    </a:solidFill>
                  </a:rPr>
                  <a:t>Development Roadmap</a:t>
                </a:r>
                <a:endParaRPr lang="en-US" sz="1600"/>
              </a:p>
            </p:txBody>
          </p:sp>
        </p:grpSp>
        <p:cxnSp>
          <p:nvCxnSpPr>
            <p:cNvPr id="11" name="Straight Connector 10">
              <a:extLst>
                <a:ext uri="{FF2B5EF4-FFF2-40B4-BE49-F238E27FC236}">
                  <a16:creationId xmlns:a16="http://schemas.microsoft.com/office/drawing/2014/main" id="{5C3F63AC-F72E-2714-4DB9-DAB7481E86BF}"/>
                </a:ext>
              </a:extLst>
            </p:cNvPr>
            <p:cNvCxnSpPr>
              <a:cxnSpLocks/>
            </p:cNvCxnSpPr>
            <p:nvPr/>
          </p:nvCxnSpPr>
          <p:spPr>
            <a:xfrm>
              <a:off x="8227208" y="1206431"/>
              <a:ext cx="0" cy="150345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876560" y="3590212"/>
            <a:ext cx="1265279" cy="1155791"/>
          </a:xfrm>
          <a:prstGeom prst="rect">
            <a:avLst/>
          </a:prstGeom>
        </p:spPr>
      </p:pic>
      <p:pic>
        <p:nvPicPr>
          <p:cNvPr id="16" name="Picture 15" descr="Website&#10;&#10;Description automatically generated">
            <a:extLst>
              <a:ext uri="{FF2B5EF4-FFF2-40B4-BE49-F238E27FC236}">
                <a16:creationId xmlns:a16="http://schemas.microsoft.com/office/drawing/2014/main" id="{39A5C0CA-D6A8-7EF0-5949-C49B270DF6D3}"/>
              </a:ext>
            </a:extLst>
          </p:cNvPr>
          <p:cNvPicPr>
            <a:picLocks noChangeAspect="1"/>
          </p:cNvPicPr>
          <p:nvPr/>
        </p:nvPicPr>
        <p:blipFill>
          <a:blip r:embed="rId8"/>
          <a:stretch>
            <a:fillRect/>
          </a:stretch>
        </p:blipFill>
        <p:spPr>
          <a:xfrm>
            <a:off x="4914194" y="3591100"/>
            <a:ext cx="1940280" cy="1185687"/>
          </a:xfrm>
          <a:prstGeom prst="rect">
            <a:avLst/>
          </a:prstGeom>
        </p:spPr>
      </p:pic>
      <p:sp>
        <p:nvSpPr>
          <p:cNvPr id="22" name="Inhaltsplatzhalter 4">
            <a:extLst>
              <a:ext uri="{FF2B5EF4-FFF2-40B4-BE49-F238E27FC236}">
                <a16:creationId xmlns:a16="http://schemas.microsoft.com/office/drawing/2014/main" id="{26DAB162-44BF-F027-D5A5-521924B3197A}"/>
              </a:ext>
            </a:extLst>
          </p:cNvPr>
          <p:cNvSpPr txBox="1">
            <a:spLocks/>
          </p:cNvSpPr>
          <p:nvPr/>
        </p:nvSpPr>
        <p:spPr>
          <a:xfrm>
            <a:off x="4910462" y="4887175"/>
            <a:ext cx="1899424" cy="246221"/>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a:solidFill>
                  <a:schemeClr val="bg2">
                    <a:lumMod val="75000"/>
                  </a:schemeClr>
                </a:solidFill>
                <a:latin typeface="+mj-lt"/>
                <a:ea typeface="Tahoma"/>
                <a:cs typeface="Tahoma"/>
              </a:rPr>
              <a:t>DANTES</a:t>
            </a:r>
          </a:p>
        </p:txBody>
      </p:sp>
    </p:spTree>
    <p:extLst>
      <p:ext uri="{BB962C8B-B14F-4D97-AF65-F5344CB8AC3E}">
        <p14:creationId xmlns:p14="http://schemas.microsoft.com/office/powerpoint/2010/main" val="5307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144144"/>
            <a:ext cx="6856832" cy="1325563"/>
          </a:xfrm>
        </p:spPr>
        <p:txBody>
          <a:bodyPr vert="horz" lIns="91440" tIns="45720" rIns="91440" bIns="45720" rtlCol="0" anchor="ctr">
            <a:normAutofit/>
          </a:bodyPr>
          <a:lstStyle/>
          <a:p>
            <a:r>
              <a:rPr lang="en-US" sz="3600" kern="1200" baseline="0">
                <a:latin typeface="Tahoma" panose="020B0604030504040204" pitchFamily="34" charset="0"/>
                <a:ea typeface="+mj-ea"/>
                <a:cs typeface="+mj-cs"/>
              </a:rPr>
              <a:t>What is Tuition Assistance (TA)/NCPACE?</a:t>
            </a:r>
          </a:p>
        </p:txBody>
      </p:sp>
      <p:sp>
        <p:nvSpPr>
          <p:cNvPr id="6" name="Rectangle 5">
            <a:extLst>
              <a:ext uri="{FF2B5EF4-FFF2-40B4-BE49-F238E27FC236}">
                <a16:creationId xmlns:a16="http://schemas.microsoft.com/office/drawing/2014/main" id="{EE86D504-45AF-6497-B1ED-30275A5E490E}"/>
              </a:ext>
            </a:extLst>
          </p:cNvPr>
          <p:cNvSpPr/>
          <p:nvPr/>
        </p:nvSpPr>
        <p:spPr>
          <a:xfrm>
            <a:off x="3706472" y="1554768"/>
            <a:ext cx="5069305" cy="4941724"/>
          </a:xfrm>
          <a:prstGeom prst="rect">
            <a:avLst/>
          </a:prstGeom>
        </p:spPr>
        <p:txBody>
          <a:bodyPr vert="horz" lIns="91440" tIns="45720" rIns="91440" bIns="45720" rtlCol="0" anchor="t">
            <a:normAutofit/>
          </a:bodyPr>
          <a:lstStyle/>
          <a:p>
            <a:pPr indent="-228600" defTabSz="914400">
              <a:lnSpc>
                <a:spcPct val="90000"/>
              </a:lnSpc>
              <a:spcAft>
                <a:spcPts val="600"/>
              </a:spcAft>
              <a:buFont typeface="Wingdings" panose="05000000000000000000" pitchFamily="2" charset="2"/>
              <a:buChar char="§"/>
            </a:pPr>
            <a:r>
              <a:rPr lang="en-US">
                <a:solidFill>
                  <a:schemeClr val="bg2"/>
                </a:solidFill>
              </a:rPr>
              <a:t>Tuition Assistance (TA) and the Navy College Program for Afloat College Education (NCPACE) are the Navy's primary financial assistance programs for voluntary education. </a:t>
            </a:r>
          </a:p>
          <a:p>
            <a:pPr indent="-228600" defTabSz="914400">
              <a:lnSpc>
                <a:spcPct val="90000"/>
              </a:lnSpc>
              <a:spcAft>
                <a:spcPts val="600"/>
              </a:spcAft>
              <a:buFont typeface="Wingdings" panose="05000000000000000000" pitchFamily="2" charset="2"/>
              <a:buChar char="§"/>
            </a:pPr>
            <a:endParaRPr lang="en-US">
              <a:solidFill>
                <a:schemeClr val="bg2"/>
              </a:solidFill>
            </a:endParaRPr>
          </a:p>
          <a:p>
            <a:pPr indent="-228600" defTabSz="914400">
              <a:lnSpc>
                <a:spcPct val="90000"/>
              </a:lnSpc>
              <a:spcAft>
                <a:spcPts val="600"/>
              </a:spcAft>
              <a:buFont typeface="Wingdings" panose="05000000000000000000" pitchFamily="2" charset="2"/>
              <a:buChar char="§"/>
            </a:pPr>
            <a:r>
              <a:rPr lang="en-US">
                <a:solidFill>
                  <a:schemeClr val="bg2"/>
                </a:solidFill>
              </a:rPr>
              <a:t>Both TA and NCPACE may be used for the following programs granted by schools who have signed a Department of Defense Memorandum of Understanding (DOD MOU):</a:t>
            </a:r>
          </a:p>
          <a:p>
            <a:pPr marL="800100" lvl="1" indent="-228600" defTabSz="914400">
              <a:lnSpc>
                <a:spcPct val="90000"/>
              </a:lnSpc>
              <a:spcAft>
                <a:spcPts val="600"/>
              </a:spcAft>
              <a:buFont typeface="Wingdings" panose="05000000000000000000" pitchFamily="2" charset="2"/>
              <a:buChar char="§"/>
            </a:pPr>
            <a:r>
              <a:rPr lang="en-US">
                <a:solidFill>
                  <a:schemeClr val="bg2"/>
                </a:solidFill>
              </a:rPr>
              <a:t>Associate degree</a:t>
            </a:r>
            <a:endParaRPr lang="en-US">
              <a:solidFill>
                <a:schemeClr val="bg2"/>
              </a:solidFill>
              <a:ea typeface="Tahoma"/>
              <a:cs typeface="Tahoma"/>
            </a:endParaRPr>
          </a:p>
          <a:p>
            <a:pPr marL="800100" lvl="1" indent="-228600" defTabSz="914400">
              <a:lnSpc>
                <a:spcPct val="90000"/>
              </a:lnSpc>
              <a:spcAft>
                <a:spcPts val="600"/>
              </a:spcAft>
              <a:buFont typeface="Wingdings" panose="05000000000000000000" pitchFamily="2" charset="2"/>
              <a:buChar char="§"/>
            </a:pPr>
            <a:r>
              <a:rPr lang="en-US">
                <a:solidFill>
                  <a:schemeClr val="bg2"/>
                </a:solidFill>
              </a:rPr>
              <a:t>Bachelor's degree</a:t>
            </a:r>
          </a:p>
          <a:p>
            <a:pPr marL="800100" lvl="1" indent="-228600" defTabSz="914400">
              <a:lnSpc>
                <a:spcPct val="90000"/>
              </a:lnSpc>
              <a:spcAft>
                <a:spcPts val="600"/>
              </a:spcAft>
              <a:buFont typeface="Wingdings" panose="05000000000000000000" pitchFamily="2" charset="2"/>
              <a:buChar char="§"/>
            </a:pPr>
            <a:r>
              <a:rPr lang="en-US">
                <a:solidFill>
                  <a:schemeClr val="bg2"/>
                </a:solidFill>
              </a:rPr>
              <a:t>Master's degree</a:t>
            </a:r>
          </a:p>
          <a:p>
            <a:pPr marL="800100" lvl="1" indent="-228600" defTabSz="914400">
              <a:lnSpc>
                <a:spcPct val="90000"/>
              </a:lnSpc>
              <a:spcAft>
                <a:spcPts val="600"/>
              </a:spcAft>
              <a:buFont typeface="Wingdings" panose="05000000000000000000" pitchFamily="2" charset="2"/>
              <a:buChar char="§"/>
            </a:pPr>
            <a:r>
              <a:rPr lang="en-US">
                <a:solidFill>
                  <a:schemeClr val="bg2"/>
                </a:solidFill>
              </a:rPr>
              <a:t>Certificate programs, certification preparation program or </a:t>
            </a:r>
          </a:p>
          <a:p>
            <a:pPr marL="800100" lvl="1" indent="-228600" defTabSz="914400">
              <a:lnSpc>
                <a:spcPct val="90000"/>
              </a:lnSpc>
              <a:spcAft>
                <a:spcPts val="600"/>
              </a:spcAft>
              <a:buFont typeface="Wingdings" panose="05000000000000000000" pitchFamily="2" charset="2"/>
              <a:buChar char="§"/>
            </a:pPr>
            <a:r>
              <a:rPr lang="en-US">
                <a:solidFill>
                  <a:schemeClr val="bg2"/>
                </a:solidFill>
              </a:rPr>
              <a:t>Diploma program approved by the Department of Veterans Affairs</a:t>
            </a:r>
          </a:p>
          <a:p>
            <a:pPr marL="285750" indent="-228600" defTabSz="914400">
              <a:lnSpc>
                <a:spcPct val="90000"/>
              </a:lnSpc>
              <a:spcAft>
                <a:spcPts val="600"/>
              </a:spcAft>
              <a:buFont typeface="Wingdings" panose="05000000000000000000" pitchFamily="2" charset="2"/>
              <a:buChar char="§"/>
            </a:pPr>
            <a:endParaRPr lang="en-US" sz="1300">
              <a:solidFill>
                <a:schemeClr val="bg2"/>
              </a:solidFill>
            </a:endParaRPr>
          </a:p>
        </p:txBody>
      </p:sp>
      <p:pic>
        <p:nvPicPr>
          <p:cNvPr id="3" name="Picture 2"/>
          <p:cNvPicPr>
            <a:picLocks noChangeAspect="1"/>
          </p:cNvPicPr>
          <p:nvPr/>
        </p:nvPicPr>
        <p:blipFill>
          <a:blip r:embed="rId3"/>
          <a:stretch>
            <a:fillRect/>
          </a:stretch>
        </p:blipFill>
        <p:spPr>
          <a:xfrm>
            <a:off x="345233" y="1996751"/>
            <a:ext cx="3191069" cy="3265714"/>
          </a:xfrm>
          <a:prstGeom prst="rect">
            <a:avLst/>
          </a:prstGeom>
        </p:spPr>
      </p:pic>
    </p:spTree>
    <p:extLst>
      <p:ext uri="{BB962C8B-B14F-4D97-AF65-F5344CB8AC3E}">
        <p14:creationId xmlns:p14="http://schemas.microsoft.com/office/powerpoint/2010/main" val="182379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716" y="183538"/>
            <a:ext cx="7229161" cy="1184055"/>
          </a:xfrm>
        </p:spPr>
        <p:txBody>
          <a:bodyPr>
            <a:noAutofit/>
          </a:bodyPr>
          <a:lstStyle/>
          <a:p>
            <a:pPr algn="ctr"/>
            <a:r>
              <a:rPr lang="en-US" sz="3600">
                <a:latin typeface="+mj-lt"/>
              </a:rPr>
              <a:t>TA/NCPACE Funding Caps</a:t>
            </a:r>
          </a:p>
        </p:txBody>
      </p:sp>
      <p:sp>
        <p:nvSpPr>
          <p:cNvPr id="6" name="Content Placeholder 2">
            <a:extLst>
              <a:ext uri="{FF2B5EF4-FFF2-40B4-BE49-F238E27FC236}">
                <a16:creationId xmlns:a16="http://schemas.microsoft.com/office/drawing/2014/main" id="{E9A00E60-0EB6-81F8-8F4D-33B47012755A}"/>
              </a:ext>
            </a:extLst>
          </p:cNvPr>
          <p:cNvSpPr>
            <a:spLocks noGrp="1"/>
          </p:cNvSpPr>
          <p:nvPr>
            <p:ph idx="1"/>
          </p:nvPr>
        </p:nvSpPr>
        <p:spPr>
          <a:xfrm>
            <a:off x="710140" y="1477926"/>
            <a:ext cx="7664315" cy="5039832"/>
          </a:xfrm>
        </p:spPr>
        <p:txBody>
          <a:bodyPr vert="horz" lIns="91440" tIns="45720" rIns="91440" bIns="45720" rtlCol="0" anchor="t">
            <a:normAutofit lnSpcReduction="10000"/>
          </a:bodyPr>
          <a:lstStyle/>
          <a:p>
            <a:r>
              <a:rPr lang="en-US" sz="2000">
                <a:latin typeface="+mn-lt"/>
              </a:rPr>
              <a:t>Payment for tuition will not exceed the following caps:</a:t>
            </a:r>
          </a:p>
          <a:p>
            <a:pPr lvl="1"/>
            <a:r>
              <a:rPr lang="en-US" sz="1800">
                <a:latin typeface="+mn-lt"/>
              </a:rPr>
              <a:t>$250.00 per semester hour</a:t>
            </a:r>
          </a:p>
          <a:p>
            <a:pPr lvl="1"/>
            <a:r>
              <a:rPr lang="en-US" sz="1800">
                <a:latin typeface="+mn-lt"/>
              </a:rPr>
              <a:t>$166.67 per quarter hour</a:t>
            </a:r>
          </a:p>
          <a:p>
            <a:pPr lvl="1"/>
            <a:r>
              <a:rPr lang="en-US" sz="1800">
                <a:latin typeface="+mn-lt"/>
              </a:rPr>
              <a:t>$16.67 per clock hour (for approved certificate/diploma programs only)</a:t>
            </a:r>
          </a:p>
          <a:p>
            <a:pPr lvl="1"/>
            <a:endParaRPr lang="en-US" sz="1800">
              <a:latin typeface="+mn-lt"/>
            </a:endParaRPr>
          </a:p>
          <a:p>
            <a:pPr marL="0" lvl="1"/>
            <a:r>
              <a:rPr lang="en-US" sz="2000">
                <a:latin typeface="+mn-lt"/>
              </a:rPr>
              <a:t>TA and NCPACE will be limited to a fiscal year cap of 18 semester hours, 27 quarter hours, or 270 clock hours (or combination). The fiscal year cap applies to both TA and NCPACE combined. </a:t>
            </a:r>
          </a:p>
          <a:p>
            <a:pPr lvl="1"/>
            <a:endParaRPr lang="en-US" sz="2000">
              <a:latin typeface="+mn-lt"/>
            </a:endParaRPr>
          </a:p>
          <a:p>
            <a:pPr marL="0" lvl="1"/>
            <a:r>
              <a:rPr lang="en-US" sz="2000">
                <a:latin typeface="+mn-lt"/>
              </a:rPr>
              <a:t>TA and NCPACE is limited to a lifetime cap of 120 semester hours, 180 quarter hours, 1800 clock hours (or combination). The lifetime credit cap applies to both TA and NCPACE combined.</a:t>
            </a:r>
          </a:p>
          <a:p>
            <a:pPr marL="0" lvl="1"/>
            <a:endParaRPr lang="en-US" sz="2000">
              <a:latin typeface="+mn-lt"/>
            </a:endParaRPr>
          </a:p>
          <a:p>
            <a:pPr marL="0" lvl="1" indent="0">
              <a:buNone/>
            </a:pPr>
            <a:r>
              <a:rPr lang="en-US" sz="2000">
                <a:latin typeface="+mn-lt"/>
              </a:rPr>
              <a:t>NOTE:  Ensure to follow your local command TA instruction (if applicable) &amp; always refer to current NAVADMIN for recent changes in policy.</a:t>
            </a:r>
            <a:endParaRPr lang="en-US" sz="2000">
              <a:latin typeface="+mn-lt"/>
              <a:ea typeface="Tahoma"/>
              <a:cs typeface="Tahoma"/>
            </a:endParaRPr>
          </a:p>
          <a:p>
            <a:pPr marL="228600" lvl="1" indent="0">
              <a:spcBef>
                <a:spcPts val="600"/>
              </a:spcBef>
              <a:buNone/>
            </a:pPr>
            <a:endParaRPr lang="en-US">
              <a:latin typeface="+mn-lt"/>
            </a:endParaRPr>
          </a:p>
        </p:txBody>
      </p:sp>
      <p:pic>
        <p:nvPicPr>
          <p:cNvPr id="4" name="Picture 3"/>
          <p:cNvPicPr>
            <a:picLocks noChangeAspect="1"/>
          </p:cNvPicPr>
          <p:nvPr/>
        </p:nvPicPr>
        <p:blipFill>
          <a:blip r:embed="rId3"/>
          <a:stretch>
            <a:fillRect/>
          </a:stretch>
        </p:blipFill>
        <p:spPr>
          <a:xfrm>
            <a:off x="217166" y="183538"/>
            <a:ext cx="1135773" cy="1104086"/>
          </a:xfrm>
          <a:prstGeom prst="rect">
            <a:avLst/>
          </a:prstGeom>
        </p:spPr>
      </p:pic>
    </p:spTree>
    <p:extLst>
      <p:ext uri="{BB962C8B-B14F-4D97-AF65-F5344CB8AC3E}">
        <p14:creationId xmlns:p14="http://schemas.microsoft.com/office/powerpoint/2010/main" val="3058274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076" y="180049"/>
            <a:ext cx="7886700" cy="1024759"/>
          </a:xfrm>
        </p:spPr>
        <p:txBody>
          <a:bodyPr>
            <a:normAutofit/>
          </a:bodyPr>
          <a:lstStyle/>
          <a:p>
            <a:pPr algn="ctr"/>
            <a:r>
              <a:rPr lang="en-US" sz="3600">
                <a:latin typeface="+mj-lt"/>
              </a:rPr>
              <a:t>TA/NCPACE Eligibility</a:t>
            </a:r>
          </a:p>
        </p:txBody>
      </p:sp>
      <p:grpSp>
        <p:nvGrpSpPr>
          <p:cNvPr id="6" name="Group 5">
            <a:extLst>
              <a:ext uri="{FF2B5EF4-FFF2-40B4-BE49-F238E27FC236}">
                <a16:creationId xmlns:a16="http://schemas.microsoft.com/office/drawing/2014/main" id="{68DEFC73-6116-3A04-9514-F437DCFFEB66}"/>
              </a:ext>
            </a:extLst>
          </p:cNvPr>
          <p:cNvGrpSpPr/>
          <p:nvPr/>
        </p:nvGrpSpPr>
        <p:grpSpPr>
          <a:xfrm>
            <a:off x="224235" y="1919009"/>
            <a:ext cx="767756" cy="981227"/>
            <a:chOff x="1325779" y="2187300"/>
            <a:chExt cx="1012498" cy="1775448"/>
          </a:xfrm>
        </p:grpSpPr>
        <p:sp>
          <p:nvSpPr>
            <p:cNvPr id="16" name="Oval 15">
              <a:extLst>
                <a:ext uri="{FF2B5EF4-FFF2-40B4-BE49-F238E27FC236}">
                  <a16:creationId xmlns:a16="http://schemas.microsoft.com/office/drawing/2014/main" id="{29C8D048-AEAB-7FDB-8E3F-BDF76EA1D36F}"/>
                </a:ext>
              </a:extLst>
            </p:cNvPr>
            <p:cNvSpPr>
              <a:spLocks noChangeAspect="1"/>
            </p:cNvSpPr>
            <p:nvPr/>
          </p:nvSpPr>
          <p:spPr>
            <a:xfrm>
              <a:off x="1325779" y="2469383"/>
              <a:ext cx="1012498" cy="1493365"/>
            </a:xfrm>
            <a:prstGeom prst="ellipse">
              <a:avLst/>
            </a:prstGeom>
            <a:solidFill>
              <a:schemeClr val="bg1"/>
            </a:solidFill>
            <a:ln w="31750">
              <a:solidFill>
                <a:srgbClr val="F1F3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85CE9BD-3E27-BB66-A9E0-54105CA2AF64}"/>
                </a:ext>
              </a:extLst>
            </p:cNvPr>
            <p:cNvGrpSpPr/>
            <p:nvPr/>
          </p:nvGrpSpPr>
          <p:grpSpPr>
            <a:xfrm>
              <a:off x="1392204" y="2187300"/>
              <a:ext cx="844398" cy="1528341"/>
              <a:chOff x="787400" y="3687763"/>
              <a:chExt cx="424644" cy="787130"/>
            </a:xfrm>
            <a:solidFill>
              <a:srgbClr val="3C5F9E"/>
            </a:solidFill>
          </p:grpSpPr>
          <p:sp>
            <p:nvSpPr>
              <p:cNvPr id="9" name="Rectangle 254">
                <a:extLst>
                  <a:ext uri="{FF2B5EF4-FFF2-40B4-BE49-F238E27FC236}">
                    <a16:creationId xmlns:a16="http://schemas.microsoft.com/office/drawing/2014/main" id="{99B86E72-9D72-2082-DE8D-0AE06ABD02B2}"/>
                  </a:ext>
                </a:extLst>
              </p:cNvPr>
              <p:cNvSpPr>
                <a:spLocks noChangeArrowheads="1"/>
              </p:cNvSpPr>
              <p:nvPr/>
            </p:nvSpPr>
            <p:spPr bwMode="auto">
              <a:xfrm>
                <a:off x="787400" y="3687763"/>
                <a:ext cx="153988" cy="79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255">
                <a:extLst>
                  <a:ext uri="{FF2B5EF4-FFF2-40B4-BE49-F238E27FC236}">
                    <a16:creationId xmlns:a16="http://schemas.microsoft.com/office/drawing/2014/main" id="{E34BA74D-CFEB-679A-BF51-FD9AE96FD67B}"/>
                  </a:ext>
                </a:extLst>
              </p:cNvPr>
              <p:cNvSpPr>
                <a:spLocks noChangeArrowheads="1"/>
              </p:cNvSpPr>
              <p:nvPr/>
            </p:nvSpPr>
            <p:spPr bwMode="auto">
              <a:xfrm flipH="1" flipV="1">
                <a:off x="862724" y="4324581"/>
                <a:ext cx="289508" cy="55885"/>
              </a:xfrm>
              <a:prstGeom prst="rect">
                <a:avLst/>
              </a:prstGeom>
              <a:solidFill>
                <a:schemeClr val="accent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256">
                <a:extLst>
                  <a:ext uri="{FF2B5EF4-FFF2-40B4-BE49-F238E27FC236}">
                    <a16:creationId xmlns:a16="http://schemas.microsoft.com/office/drawing/2014/main" id="{F8EF9E8F-793A-DC9A-7B28-F4D9FD2DEBA2}"/>
                  </a:ext>
                </a:extLst>
              </p:cNvPr>
              <p:cNvSpPr>
                <a:spLocks noChangeArrowheads="1"/>
              </p:cNvSpPr>
              <p:nvPr/>
            </p:nvSpPr>
            <p:spPr bwMode="auto">
              <a:xfrm>
                <a:off x="927668" y="4276455"/>
                <a:ext cx="153988" cy="7938"/>
              </a:xfrm>
              <a:prstGeom prst="rect">
                <a:avLst/>
              </a:prstGeom>
              <a:solidFill>
                <a:schemeClr val="accent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257">
                <a:extLst>
                  <a:ext uri="{FF2B5EF4-FFF2-40B4-BE49-F238E27FC236}">
                    <a16:creationId xmlns:a16="http://schemas.microsoft.com/office/drawing/2014/main" id="{C0A230E9-30C1-63FD-F765-BBD671333216}"/>
                  </a:ext>
                </a:extLst>
              </p:cNvPr>
              <p:cNvSpPr>
                <a:spLocks noChangeArrowheads="1"/>
              </p:cNvSpPr>
              <p:nvPr/>
            </p:nvSpPr>
            <p:spPr bwMode="auto">
              <a:xfrm flipV="1">
                <a:off x="905063" y="4192589"/>
                <a:ext cx="177485" cy="30394"/>
              </a:xfrm>
              <a:prstGeom prst="rect">
                <a:avLst/>
              </a:prstGeom>
              <a:solidFill>
                <a:schemeClr val="accent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58">
                <a:extLst>
                  <a:ext uri="{FF2B5EF4-FFF2-40B4-BE49-F238E27FC236}">
                    <a16:creationId xmlns:a16="http://schemas.microsoft.com/office/drawing/2014/main" id="{CDF17921-7D42-3EFD-6E48-78320F6ADF61}"/>
                  </a:ext>
                </a:extLst>
              </p:cNvPr>
              <p:cNvSpPr>
                <a:spLocks noEditPoints="1"/>
              </p:cNvSpPr>
              <p:nvPr/>
            </p:nvSpPr>
            <p:spPr bwMode="auto">
              <a:xfrm>
                <a:off x="862724" y="4042457"/>
                <a:ext cx="320675" cy="423898"/>
              </a:xfrm>
              <a:custGeom>
                <a:avLst/>
                <a:gdLst>
                  <a:gd name="T0" fmla="*/ 1188 w 2428"/>
                  <a:gd name="T1" fmla="*/ 2973 h 3323"/>
                  <a:gd name="T2" fmla="*/ 1139 w 2428"/>
                  <a:gd name="T3" fmla="*/ 2993 h 3323"/>
                  <a:gd name="T4" fmla="*/ 1104 w 2428"/>
                  <a:gd name="T5" fmla="*/ 3030 h 3323"/>
                  <a:gd name="T6" fmla="*/ 1084 w 2428"/>
                  <a:gd name="T7" fmla="*/ 3077 h 3323"/>
                  <a:gd name="T8" fmla="*/ 1084 w 2428"/>
                  <a:gd name="T9" fmla="*/ 3131 h 3323"/>
                  <a:gd name="T10" fmla="*/ 1104 w 2428"/>
                  <a:gd name="T11" fmla="*/ 3179 h 3323"/>
                  <a:gd name="T12" fmla="*/ 1139 w 2428"/>
                  <a:gd name="T13" fmla="*/ 3215 h 3323"/>
                  <a:gd name="T14" fmla="*/ 1188 w 2428"/>
                  <a:gd name="T15" fmla="*/ 3235 h 3323"/>
                  <a:gd name="T16" fmla="*/ 1241 w 2428"/>
                  <a:gd name="T17" fmla="*/ 3235 h 3323"/>
                  <a:gd name="T18" fmla="*/ 1289 w 2428"/>
                  <a:gd name="T19" fmla="*/ 3215 h 3323"/>
                  <a:gd name="T20" fmla="*/ 1325 w 2428"/>
                  <a:gd name="T21" fmla="*/ 3179 h 3323"/>
                  <a:gd name="T22" fmla="*/ 1345 w 2428"/>
                  <a:gd name="T23" fmla="*/ 3131 h 3323"/>
                  <a:gd name="T24" fmla="*/ 1345 w 2428"/>
                  <a:gd name="T25" fmla="*/ 3077 h 3323"/>
                  <a:gd name="T26" fmla="*/ 1325 w 2428"/>
                  <a:gd name="T27" fmla="*/ 3030 h 3323"/>
                  <a:gd name="T28" fmla="*/ 1290 w 2428"/>
                  <a:gd name="T29" fmla="*/ 2993 h 3323"/>
                  <a:gd name="T30" fmla="*/ 1241 w 2428"/>
                  <a:gd name="T31" fmla="*/ 2973 h 3323"/>
                  <a:gd name="T32" fmla="*/ 225 w 2428"/>
                  <a:gd name="T33" fmla="*/ 0 h 3323"/>
                  <a:gd name="T34" fmla="*/ 2240 w 2428"/>
                  <a:gd name="T35" fmla="*/ 3 h 3323"/>
                  <a:gd name="T36" fmla="*/ 2307 w 2428"/>
                  <a:gd name="T37" fmla="*/ 24 h 3323"/>
                  <a:gd name="T38" fmla="*/ 2363 w 2428"/>
                  <a:gd name="T39" fmla="*/ 65 h 3323"/>
                  <a:gd name="T40" fmla="*/ 2403 w 2428"/>
                  <a:gd name="T41" fmla="*/ 120 h 3323"/>
                  <a:gd name="T42" fmla="*/ 2425 w 2428"/>
                  <a:gd name="T43" fmla="*/ 188 h 3323"/>
                  <a:gd name="T44" fmla="*/ 2428 w 2428"/>
                  <a:gd name="T45" fmla="*/ 2317 h 3323"/>
                  <a:gd name="T46" fmla="*/ 2379 w 2428"/>
                  <a:gd name="T47" fmla="*/ 2300 h 3323"/>
                  <a:gd name="T48" fmla="*/ 2336 w 2428"/>
                  <a:gd name="T49" fmla="*/ 2275 h 3323"/>
                  <a:gd name="T50" fmla="*/ 2295 w 2428"/>
                  <a:gd name="T51" fmla="*/ 2262 h 3323"/>
                  <a:gd name="T52" fmla="*/ 2261 w 2428"/>
                  <a:gd name="T53" fmla="*/ 2259 h 3323"/>
                  <a:gd name="T54" fmla="*/ 2245 w 2428"/>
                  <a:gd name="T55" fmla="*/ 2259 h 3323"/>
                  <a:gd name="T56" fmla="*/ 2236 w 2428"/>
                  <a:gd name="T57" fmla="*/ 2162 h 3323"/>
                  <a:gd name="T58" fmla="*/ 2227 w 2428"/>
                  <a:gd name="T59" fmla="*/ 2069 h 3323"/>
                  <a:gd name="T60" fmla="*/ 2220 w 2428"/>
                  <a:gd name="T61" fmla="*/ 1997 h 3323"/>
                  <a:gd name="T62" fmla="*/ 2216 w 2428"/>
                  <a:gd name="T63" fmla="*/ 1945 h 3323"/>
                  <a:gd name="T64" fmla="*/ 2212 w 2428"/>
                  <a:gd name="T65" fmla="*/ 1911 h 3323"/>
                  <a:gd name="T66" fmla="*/ 2209 w 2428"/>
                  <a:gd name="T67" fmla="*/ 1889 h 3323"/>
                  <a:gd name="T68" fmla="*/ 2207 w 2428"/>
                  <a:gd name="T69" fmla="*/ 1876 h 3323"/>
                  <a:gd name="T70" fmla="*/ 2201 w 2428"/>
                  <a:gd name="T71" fmla="*/ 271 h 3323"/>
                  <a:gd name="T72" fmla="*/ 2032 w 2428"/>
                  <a:gd name="T73" fmla="*/ 1146 h 3323"/>
                  <a:gd name="T74" fmla="*/ 1397 w 2428"/>
                  <a:gd name="T75" fmla="*/ 1146 h 3323"/>
                  <a:gd name="T76" fmla="*/ 228 w 2428"/>
                  <a:gd name="T77" fmla="*/ 271 h 3323"/>
                  <a:gd name="T78" fmla="*/ 1665 w 2428"/>
                  <a:gd name="T79" fmla="*/ 2853 h 3323"/>
                  <a:gd name="T80" fmla="*/ 1690 w 2428"/>
                  <a:gd name="T81" fmla="*/ 2896 h 3323"/>
                  <a:gd name="T82" fmla="*/ 1719 w 2428"/>
                  <a:gd name="T83" fmla="*/ 2936 h 3323"/>
                  <a:gd name="T84" fmla="*/ 1746 w 2428"/>
                  <a:gd name="T85" fmla="*/ 2966 h 3323"/>
                  <a:gd name="T86" fmla="*/ 1786 w 2428"/>
                  <a:gd name="T87" fmla="*/ 3008 h 3323"/>
                  <a:gd name="T88" fmla="*/ 1842 w 2428"/>
                  <a:gd name="T89" fmla="*/ 3065 h 3323"/>
                  <a:gd name="T90" fmla="*/ 1896 w 2428"/>
                  <a:gd name="T91" fmla="*/ 3117 h 3323"/>
                  <a:gd name="T92" fmla="*/ 1943 w 2428"/>
                  <a:gd name="T93" fmla="*/ 3160 h 3323"/>
                  <a:gd name="T94" fmla="*/ 1981 w 2428"/>
                  <a:gd name="T95" fmla="*/ 3195 h 3323"/>
                  <a:gd name="T96" fmla="*/ 2005 w 2428"/>
                  <a:gd name="T97" fmla="*/ 3216 h 3323"/>
                  <a:gd name="T98" fmla="*/ 1996 w 2428"/>
                  <a:gd name="T99" fmla="*/ 3241 h 3323"/>
                  <a:gd name="T100" fmla="*/ 1981 w 2428"/>
                  <a:gd name="T101" fmla="*/ 3268 h 3323"/>
                  <a:gd name="T102" fmla="*/ 225 w 2428"/>
                  <a:gd name="T103" fmla="*/ 3323 h 3323"/>
                  <a:gd name="T104" fmla="*/ 155 w 2428"/>
                  <a:gd name="T105" fmla="*/ 3311 h 3323"/>
                  <a:gd name="T106" fmla="*/ 92 w 2428"/>
                  <a:gd name="T107" fmla="*/ 3279 h 3323"/>
                  <a:gd name="T108" fmla="*/ 43 w 2428"/>
                  <a:gd name="T109" fmla="*/ 3230 h 3323"/>
                  <a:gd name="T110" fmla="*/ 12 w 2428"/>
                  <a:gd name="T111" fmla="*/ 3168 h 3323"/>
                  <a:gd name="T112" fmla="*/ 0 w 2428"/>
                  <a:gd name="T113" fmla="*/ 3097 h 3323"/>
                  <a:gd name="T114" fmla="*/ 3 w 2428"/>
                  <a:gd name="T115" fmla="*/ 188 h 3323"/>
                  <a:gd name="T116" fmla="*/ 25 w 2428"/>
                  <a:gd name="T117" fmla="*/ 120 h 3323"/>
                  <a:gd name="T118" fmla="*/ 66 w 2428"/>
                  <a:gd name="T119" fmla="*/ 65 h 3323"/>
                  <a:gd name="T120" fmla="*/ 122 w 2428"/>
                  <a:gd name="T121" fmla="*/ 24 h 3323"/>
                  <a:gd name="T122" fmla="*/ 189 w 2428"/>
                  <a:gd name="T123" fmla="*/ 3 h 3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8" h="3323">
                    <a:moveTo>
                      <a:pt x="1214" y="2970"/>
                    </a:moveTo>
                    <a:lnTo>
                      <a:pt x="1188" y="2973"/>
                    </a:lnTo>
                    <a:lnTo>
                      <a:pt x="1163" y="2980"/>
                    </a:lnTo>
                    <a:lnTo>
                      <a:pt x="1139" y="2993"/>
                    </a:lnTo>
                    <a:lnTo>
                      <a:pt x="1120" y="3010"/>
                    </a:lnTo>
                    <a:lnTo>
                      <a:pt x="1104" y="3030"/>
                    </a:lnTo>
                    <a:lnTo>
                      <a:pt x="1091" y="3052"/>
                    </a:lnTo>
                    <a:lnTo>
                      <a:pt x="1084" y="3077"/>
                    </a:lnTo>
                    <a:lnTo>
                      <a:pt x="1081" y="3105"/>
                    </a:lnTo>
                    <a:lnTo>
                      <a:pt x="1084" y="3131"/>
                    </a:lnTo>
                    <a:lnTo>
                      <a:pt x="1091" y="3156"/>
                    </a:lnTo>
                    <a:lnTo>
                      <a:pt x="1104" y="3179"/>
                    </a:lnTo>
                    <a:lnTo>
                      <a:pt x="1120" y="3199"/>
                    </a:lnTo>
                    <a:lnTo>
                      <a:pt x="1139" y="3215"/>
                    </a:lnTo>
                    <a:lnTo>
                      <a:pt x="1163" y="3227"/>
                    </a:lnTo>
                    <a:lnTo>
                      <a:pt x="1188" y="3235"/>
                    </a:lnTo>
                    <a:lnTo>
                      <a:pt x="1214" y="3238"/>
                    </a:lnTo>
                    <a:lnTo>
                      <a:pt x="1241" y="3235"/>
                    </a:lnTo>
                    <a:lnTo>
                      <a:pt x="1267" y="3228"/>
                    </a:lnTo>
                    <a:lnTo>
                      <a:pt x="1289" y="3215"/>
                    </a:lnTo>
                    <a:lnTo>
                      <a:pt x="1309" y="3199"/>
                    </a:lnTo>
                    <a:lnTo>
                      <a:pt x="1325" y="3179"/>
                    </a:lnTo>
                    <a:lnTo>
                      <a:pt x="1338" y="3156"/>
                    </a:lnTo>
                    <a:lnTo>
                      <a:pt x="1345" y="3131"/>
                    </a:lnTo>
                    <a:lnTo>
                      <a:pt x="1348" y="3105"/>
                    </a:lnTo>
                    <a:lnTo>
                      <a:pt x="1345" y="3077"/>
                    </a:lnTo>
                    <a:lnTo>
                      <a:pt x="1338" y="3052"/>
                    </a:lnTo>
                    <a:lnTo>
                      <a:pt x="1325" y="3030"/>
                    </a:lnTo>
                    <a:lnTo>
                      <a:pt x="1309" y="3010"/>
                    </a:lnTo>
                    <a:lnTo>
                      <a:pt x="1290" y="2993"/>
                    </a:lnTo>
                    <a:lnTo>
                      <a:pt x="1267" y="2980"/>
                    </a:lnTo>
                    <a:lnTo>
                      <a:pt x="1241" y="2973"/>
                    </a:lnTo>
                    <a:lnTo>
                      <a:pt x="1214" y="2970"/>
                    </a:lnTo>
                    <a:close/>
                    <a:moveTo>
                      <a:pt x="225" y="0"/>
                    </a:moveTo>
                    <a:lnTo>
                      <a:pt x="2203" y="0"/>
                    </a:lnTo>
                    <a:lnTo>
                      <a:pt x="2240" y="3"/>
                    </a:lnTo>
                    <a:lnTo>
                      <a:pt x="2275" y="11"/>
                    </a:lnTo>
                    <a:lnTo>
                      <a:pt x="2307" y="24"/>
                    </a:lnTo>
                    <a:lnTo>
                      <a:pt x="2336" y="43"/>
                    </a:lnTo>
                    <a:lnTo>
                      <a:pt x="2363" y="65"/>
                    </a:lnTo>
                    <a:lnTo>
                      <a:pt x="2385" y="90"/>
                    </a:lnTo>
                    <a:lnTo>
                      <a:pt x="2403" y="120"/>
                    </a:lnTo>
                    <a:lnTo>
                      <a:pt x="2417" y="153"/>
                    </a:lnTo>
                    <a:lnTo>
                      <a:pt x="2425" y="188"/>
                    </a:lnTo>
                    <a:lnTo>
                      <a:pt x="2428" y="225"/>
                    </a:lnTo>
                    <a:lnTo>
                      <a:pt x="2428" y="2317"/>
                    </a:lnTo>
                    <a:lnTo>
                      <a:pt x="2400" y="2320"/>
                    </a:lnTo>
                    <a:lnTo>
                      <a:pt x="2379" y="2300"/>
                    </a:lnTo>
                    <a:lnTo>
                      <a:pt x="2358" y="2286"/>
                    </a:lnTo>
                    <a:lnTo>
                      <a:pt x="2336" y="2275"/>
                    </a:lnTo>
                    <a:lnTo>
                      <a:pt x="2315" y="2267"/>
                    </a:lnTo>
                    <a:lnTo>
                      <a:pt x="2295" y="2262"/>
                    </a:lnTo>
                    <a:lnTo>
                      <a:pt x="2277" y="2259"/>
                    </a:lnTo>
                    <a:lnTo>
                      <a:pt x="2261" y="2259"/>
                    </a:lnTo>
                    <a:lnTo>
                      <a:pt x="2253" y="2259"/>
                    </a:lnTo>
                    <a:lnTo>
                      <a:pt x="2245" y="2259"/>
                    </a:lnTo>
                    <a:lnTo>
                      <a:pt x="2240" y="2212"/>
                    </a:lnTo>
                    <a:lnTo>
                      <a:pt x="2236" y="2162"/>
                    </a:lnTo>
                    <a:lnTo>
                      <a:pt x="2231" y="2115"/>
                    </a:lnTo>
                    <a:lnTo>
                      <a:pt x="2227" y="2069"/>
                    </a:lnTo>
                    <a:lnTo>
                      <a:pt x="2224" y="2030"/>
                    </a:lnTo>
                    <a:lnTo>
                      <a:pt x="2220" y="1997"/>
                    </a:lnTo>
                    <a:lnTo>
                      <a:pt x="2218" y="1968"/>
                    </a:lnTo>
                    <a:lnTo>
                      <a:pt x="2216" y="1945"/>
                    </a:lnTo>
                    <a:lnTo>
                      <a:pt x="2214" y="1927"/>
                    </a:lnTo>
                    <a:lnTo>
                      <a:pt x="2212" y="1911"/>
                    </a:lnTo>
                    <a:lnTo>
                      <a:pt x="2211" y="1900"/>
                    </a:lnTo>
                    <a:lnTo>
                      <a:pt x="2209" y="1889"/>
                    </a:lnTo>
                    <a:lnTo>
                      <a:pt x="2208" y="1882"/>
                    </a:lnTo>
                    <a:lnTo>
                      <a:pt x="2207" y="1876"/>
                    </a:lnTo>
                    <a:lnTo>
                      <a:pt x="2201" y="1852"/>
                    </a:lnTo>
                    <a:lnTo>
                      <a:pt x="2201" y="271"/>
                    </a:lnTo>
                    <a:lnTo>
                      <a:pt x="2032" y="271"/>
                    </a:lnTo>
                    <a:lnTo>
                      <a:pt x="2032" y="1146"/>
                    </a:lnTo>
                    <a:lnTo>
                      <a:pt x="1721" y="910"/>
                    </a:lnTo>
                    <a:lnTo>
                      <a:pt x="1397" y="1146"/>
                    </a:lnTo>
                    <a:lnTo>
                      <a:pt x="1397" y="271"/>
                    </a:lnTo>
                    <a:lnTo>
                      <a:pt x="228" y="271"/>
                    </a:lnTo>
                    <a:lnTo>
                      <a:pt x="228" y="2853"/>
                    </a:lnTo>
                    <a:lnTo>
                      <a:pt x="1665" y="2853"/>
                    </a:lnTo>
                    <a:lnTo>
                      <a:pt x="1677" y="2875"/>
                    </a:lnTo>
                    <a:lnTo>
                      <a:pt x="1690" y="2896"/>
                    </a:lnTo>
                    <a:lnTo>
                      <a:pt x="1704" y="2917"/>
                    </a:lnTo>
                    <a:lnTo>
                      <a:pt x="1719" y="2936"/>
                    </a:lnTo>
                    <a:lnTo>
                      <a:pt x="1733" y="2952"/>
                    </a:lnTo>
                    <a:lnTo>
                      <a:pt x="1746" y="2966"/>
                    </a:lnTo>
                    <a:lnTo>
                      <a:pt x="1758" y="2978"/>
                    </a:lnTo>
                    <a:lnTo>
                      <a:pt x="1786" y="3008"/>
                    </a:lnTo>
                    <a:lnTo>
                      <a:pt x="1814" y="3037"/>
                    </a:lnTo>
                    <a:lnTo>
                      <a:pt x="1842" y="3065"/>
                    </a:lnTo>
                    <a:lnTo>
                      <a:pt x="1870" y="3091"/>
                    </a:lnTo>
                    <a:lnTo>
                      <a:pt x="1896" y="3117"/>
                    </a:lnTo>
                    <a:lnTo>
                      <a:pt x="1920" y="3140"/>
                    </a:lnTo>
                    <a:lnTo>
                      <a:pt x="1943" y="3160"/>
                    </a:lnTo>
                    <a:lnTo>
                      <a:pt x="1964" y="3178"/>
                    </a:lnTo>
                    <a:lnTo>
                      <a:pt x="1981" y="3195"/>
                    </a:lnTo>
                    <a:lnTo>
                      <a:pt x="1995" y="3207"/>
                    </a:lnTo>
                    <a:lnTo>
                      <a:pt x="2005" y="3216"/>
                    </a:lnTo>
                    <a:lnTo>
                      <a:pt x="2002" y="3228"/>
                    </a:lnTo>
                    <a:lnTo>
                      <a:pt x="1996" y="3241"/>
                    </a:lnTo>
                    <a:lnTo>
                      <a:pt x="1989" y="3255"/>
                    </a:lnTo>
                    <a:lnTo>
                      <a:pt x="1981" y="3268"/>
                    </a:lnTo>
                    <a:lnTo>
                      <a:pt x="1940" y="3323"/>
                    </a:lnTo>
                    <a:lnTo>
                      <a:pt x="225" y="3323"/>
                    </a:lnTo>
                    <a:lnTo>
                      <a:pt x="189" y="3320"/>
                    </a:lnTo>
                    <a:lnTo>
                      <a:pt x="155" y="3311"/>
                    </a:lnTo>
                    <a:lnTo>
                      <a:pt x="122" y="3298"/>
                    </a:lnTo>
                    <a:lnTo>
                      <a:pt x="92" y="3279"/>
                    </a:lnTo>
                    <a:lnTo>
                      <a:pt x="66" y="3256"/>
                    </a:lnTo>
                    <a:lnTo>
                      <a:pt x="43" y="3230"/>
                    </a:lnTo>
                    <a:lnTo>
                      <a:pt x="25" y="3201"/>
                    </a:lnTo>
                    <a:lnTo>
                      <a:pt x="12" y="3168"/>
                    </a:lnTo>
                    <a:lnTo>
                      <a:pt x="3" y="3134"/>
                    </a:lnTo>
                    <a:lnTo>
                      <a:pt x="0" y="3097"/>
                    </a:lnTo>
                    <a:lnTo>
                      <a:pt x="0" y="225"/>
                    </a:lnTo>
                    <a:lnTo>
                      <a:pt x="3" y="188"/>
                    </a:lnTo>
                    <a:lnTo>
                      <a:pt x="12" y="153"/>
                    </a:lnTo>
                    <a:lnTo>
                      <a:pt x="25" y="120"/>
                    </a:lnTo>
                    <a:lnTo>
                      <a:pt x="43" y="90"/>
                    </a:lnTo>
                    <a:lnTo>
                      <a:pt x="66" y="65"/>
                    </a:lnTo>
                    <a:lnTo>
                      <a:pt x="92" y="43"/>
                    </a:lnTo>
                    <a:lnTo>
                      <a:pt x="122" y="24"/>
                    </a:lnTo>
                    <a:lnTo>
                      <a:pt x="155" y="11"/>
                    </a:lnTo>
                    <a:lnTo>
                      <a:pt x="189" y="3"/>
                    </a:lnTo>
                    <a:lnTo>
                      <a:pt x="22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59">
                <a:extLst>
                  <a:ext uri="{FF2B5EF4-FFF2-40B4-BE49-F238E27FC236}">
                    <a16:creationId xmlns:a16="http://schemas.microsoft.com/office/drawing/2014/main" id="{85950D31-8965-4089-0A37-FD0864BC6508}"/>
                  </a:ext>
                </a:extLst>
              </p:cNvPr>
              <p:cNvSpPr>
                <a:spLocks/>
              </p:cNvSpPr>
              <p:nvPr/>
            </p:nvSpPr>
            <p:spPr bwMode="auto">
              <a:xfrm>
                <a:off x="1080281" y="4276455"/>
                <a:ext cx="131763" cy="198438"/>
              </a:xfrm>
              <a:custGeom>
                <a:avLst/>
                <a:gdLst>
                  <a:gd name="T0" fmla="*/ 384 w 999"/>
                  <a:gd name="T1" fmla="*/ 12 h 1505"/>
                  <a:gd name="T2" fmla="*/ 416 w 999"/>
                  <a:gd name="T3" fmla="*/ 52 h 1505"/>
                  <a:gd name="T4" fmla="*/ 427 w 999"/>
                  <a:gd name="T5" fmla="*/ 98 h 1505"/>
                  <a:gd name="T6" fmla="*/ 437 w 999"/>
                  <a:gd name="T7" fmla="*/ 200 h 1505"/>
                  <a:gd name="T8" fmla="*/ 450 w 999"/>
                  <a:gd name="T9" fmla="*/ 342 h 1505"/>
                  <a:gd name="T10" fmla="*/ 463 w 999"/>
                  <a:gd name="T11" fmla="*/ 478 h 1505"/>
                  <a:gd name="T12" fmla="*/ 472 w 999"/>
                  <a:gd name="T13" fmla="*/ 559 h 1505"/>
                  <a:gd name="T14" fmla="*/ 486 w 999"/>
                  <a:gd name="T15" fmla="*/ 557 h 1505"/>
                  <a:gd name="T16" fmla="*/ 532 w 999"/>
                  <a:gd name="T17" fmla="*/ 537 h 1505"/>
                  <a:gd name="T18" fmla="*/ 595 w 999"/>
                  <a:gd name="T19" fmla="*/ 536 h 1505"/>
                  <a:gd name="T20" fmla="*/ 655 w 999"/>
                  <a:gd name="T21" fmla="*/ 585 h 1505"/>
                  <a:gd name="T22" fmla="*/ 682 w 999"/>
                  <a:gd name="T23" fmla="*/ 603 h 1505"/>
                  <a:gd name="T24" fmla="*/ 730 w 999"/>
                  <a:gd name="T25" fmla="*/ 591 h 1505"/>
                  <a:gd name="T26" fmla="*/ 792 w 999"/>
                  <a:gd name="T27" fmla="*/ 604 h 1505"/>
                  <a:gd name="T28" fmla="*/ 843 w 999"/>
                  <a:gd name="T29" fmla="*/ 677 h 1505"/>
                  <a:gd name="T30" fmla="*/ 868 w 999"/>
                  <a:gd name="T31" fmla="*/ 681 h 1505"/>
                  <a:gd name="T32" fmla="*/ 921 w 999"/>
                  <a:gd name="T33" fmla="*/ 701 h 1505"/>
                  <a:gd name="T34" fmla="*/ 975 w 999"/>
                  <a:gd name="T35" fmla="*/ 752 h 1505"/>
                  <a:gd name="T36" fmla="*/ 999 w 999"/>
                  <a:gd name="T37" fmla="*/ 848 h 1505"/>
                  <a:gd name="T38" fmla="*/ 993 w 999"/>
                  <a:gd name="T39" fmla="*/ 897 h 1505"/>
                  <a:gd name="T40" fmla="*/ 977 w 999"/>
                  <a:gd name="T41" fmla="*/ 1022 h 1505"/>
                  <a:gd name="T42" fmla="*/ 950 w 999"/>
                  <a:gd name="T43" fmla="*/ 1184 h 1505"/>
                  <a:gd name="T44" fmla="*/ 917 w 999"/>
                  <a:gd name="T45" fmla="*/ 1349 h 1505"/>
                  <a:gd name="T46" fmla="*/ 876 w 999"/>
                  <a:gd name="T47" fmla="*/ 1481 h 1505"/>
                  <a:gd name="T48" fmla="*/ 818 w 999"/>
                  <a:gd name="T49" fmla="*/ 1505 h 1505"/>
                  <a:gd name="T50" fmla="*/ 693 w 999"/>
                  <a:gd name="T51" fmla="*/ 1505 h 1505"/>
                  <a:gd name="T52" fmla="*/ 541 w 999"/>
                  <a:gd name="T53" fmla="*/ 1505 h 1505"/>
                  <a:gd name="T54" fmla="*/ 414 w 999"/>
                  <a:gd name="T55" fmla="*/ 1504 h 1505"/>
                  <a:gd name="T56" fmla="*/ 360 w 999"/>
                  <a:gd name="T57" fmla="*/ 1504 h 1505"/>
                  <a:gd name="T58" fmla="*/ 377 w 999"/>
                  <a:gd name="T59" fmla="*/ 1478 h 1505"/>
                  <a:gd name="T60" fmla="*/ 400 w 999"/>
                  <a:gd name="T61" fmla="*/ 1416 h 1505"/>
                  <a:gd name="T62" fmla="*/ 391 w 999"/>
                  <a:gd name="T63" fmla="*/ 1349 h 1505"/>
                  <a:gd name="T64" fmla="*/ 362 w 999"/>
                  <a:gd name="T65" fmla="*/ 1321 h 1505"/>
                  <a:gd name="T66" fmla="*/ 297 w 999"/>
                  <a:gd name="T67" fmla="*/ 1262 h 1505"/>
                  <a:gd name="T68" fmla="*/ 204 w 999"/>
                  <a:gd name="T69" fmla="*/ 1174 h 1505"/>
                  <a:gd name="T70" fmla="*/ 127 w 999"/>
                  <a:gd name="T71" fmla="*/ 1094 h 1505"/>
                  <a:gd name="T72" fmla="*/ 97 w 999"/>
                  <a:gd name="T73" fmla="*/ 1060 h 1505"/>
                  <a:gd name="T74" fmla="*/ 56 w 999"/>
                  <a:gd name="T75" fmla="*/ 1004 h 1505"/>
                  <a:gd name="T76" fmla="*/ 35 w 999"/>
                  <a:gd name="T77" fmla="*/ 912 h 1505"/>
                  <a:gd name="T78" fmla="*/ 19 w 999"/>
                  <a:gd name="T79" fmla="*/ 846 h 1505"/>
                  <a:gd name="T80" fmla="*/ 10 w 999"/>
                  <a:gd name="T81" fmla="*/ 822 h 1505"/>
                  <a:gd name="T82" fmla="*/ 0 w 999"/>
                  <a:gd name="T83" fmla="*/ 750 h 1505"/>
                  <a:gd name="T84" fmla="*/ 18 w 999"/>
                  <a:gd name="T85" fmla="*/ 678 h 1505"/>
                  <a:gd name="T86" fmla="*/ 61 w 999"/>
                  <a:gd name="T87" fmla="*/ 658 h 1505"/>
                  <a:gd name="T88" fmla="*/ 118 w 999"/>
                  <a:gd name="T89" fmla="*/ 721 h 1505"/>
                  <a:gd name="T90" fmla="*/ 135 w 999"/>
                  <a:gd name="T91" fmla="*/ 761 h 1505"/>
                  <a:gd name="T92" fmla="*/ 174 w 999"/>
                  <a:gd name="T93" fmla="*/ 844 h 1505"/>
                  <a:gd name="T94" fmla="*/ 219 w 999"/>
                  <a:gd name="T95" fmla="*/ 926 h 1505"/>
                  <a:gd name="T96" fmla="*/ 256 w 999"/>
                  <a:gd name="T97" fmla="*/ 962 h 1505"/>
                  <a:gd name="T98" fmla="*/ 289 w 999"/>
                  <a:gd name="T99" fmla="*/ 919 h 1505"/>
                  <a:gd name="T100" fmla="*/ 300 w 999"/>
                  <a:gd name="T101" fmla="*/ 824 h 1505"/>
                  <a:gd name="T102" fmla="*/ 299 w 999"/>
                  <a:gd name="T103" fmla="*/ 717 h 1505"/>
                  <a:gd name="T104" fmla="*/ 296 w 999"/>
                  <a:gd name="T105" fmla="*/ 646 h 1505"/>
                  <a:gd name="T106" fmla="*/ 294 w 999"/>
                  <a:gd name="T107" fmla="*/ 605 h 1505"/>
                  <a:gd name="T108" fmla="*/ 290 w 999"/>
                  <a:gd name="T109" fmla="*/ 458 h 1505"/>
                  <a:gd name="T110" fmla="*/ 290 w 999"/>
                  <a:gd name="T111" fmla="*/ 195 h 1505"/>
                  <a:gd name="T112" fmla="*/ 305 w 999"/>
                  <a:gd name="T113" fmla="*/ 38 h 1505"/>
                  <a:gd name="T114" fmla="*/ 341 w 999"/>
                  <a:gd name="T115"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9" h="1505">
                    <a:moveTo>
                      <a:pt x="351" y="0"/>
                    </a:moveTo>
                    <a:lnTo>
                      <a:pt x="363" y="2"/>
                    </a:lnTo>
                    <a:lnTo>
                      <a:pt x="374" y="6"/>
                    </a:lnTo>
                    <a:lnTo>
                      <a:pt x="384" y="12"/>
                    </a:lnTo>
                    <a:lnTo>
                      <a:pt x="394" y="21"/>
                    </a:lnTo>
                    <a:lnTo>
                      <a:pt x="402" y="30"/>
                    </a:lnTo>
                    <a:lnTo>
                      <a:pt x="410" y="41"/>
                    </a:lnTo>
                    <a:lnTo>
                      <a:pt x="416" y="52"/>
                    </a:lnTo>
                    <a:lnTo>
                      <a:pt x="421" y="64"/>
                    </a:lnTo>
                    <a:lnTo>
                      <a:pt x="424" y="76"/>
                    </a:lnTo>
                    <a:lnTo>
                      <a:pt x="425" y="84"/>
                    </a:lnTo>
                    <a:lnTo>
                      <a:pt x="427" y="98"/>
                    </a:lnTo>
                    <a:lnTo>
                      <a:pt x="429" y="117"/>
                    </a:lnTo>
                    <a:lnTo>
                      <a:pt x="431" y="140"/>
                    </a:lnTo>
                    <a:lnTo>
                      <a:pt x="434" y="168"/>
                    </a:lnTo>
                    <a:lnTo>
                      <a:pt x="437" y="200"/>
                    </a:lnTo>
                    <a:lnTo>
                      <a:pt x="440" y="233"/>
                    </a:lnTo>
                    <a:lnTo>
                      <a:pt x="443" y="269"/>
                    </a:lnTo>
                    <a:lnTo>
                      <a:pt x="446" y="306"/>
                    </a:lnTo>
                    <a:lnTo>
                      <a:pt x="450" y="342"/>
                    </a:lnTo>
                    <a:lnTo>
                      <a:pt x="453" y="379"/>
                    </a:lnTo>
                    <a:lnTo>
                      <a:pt x="456" y="414"/>
                    </a:lnTo>
                    <a:lnTo>
                      <a:pt x="460" y="448"/>
                    </a:lnTo>
                    <a:lnTo>
                      <a:pt x="463" y="478"/>
                    </a:lnTo>
                    <a:lnTo>
                      <a:pt x="466" y="505"/>
                    </a:lnTo>
                    <a:lnTo>
                      <a:pt x="468" y="528"/>
                    </a:lnTo>
                    <a:lnTo>
                      <a:pt x="471" y="547"/>
                    </a:lnTo>
                    <a:lnTo>
                      <a:pt x="472" y="559"/>
                    </a:lnTo>
                    <a:lnTo>
                      <a:pt x="474" y="565"/>
                    </a:lnTo>
                    <a:lnTo>
                      <a:pt x="475" y="564"/>
                    </a:lnTo>
                    <a:lnTo>
                      <a:pt x="480" y="561"/>
                    </a:lnTo>
                    <a:lnTo>
                      <a:pt x="486" y="557"/>
                    </a:lnTo>
                    <a:lnTo>
                      <a:pt x="495" y="552"/>
                    </a:lnTo>
                    <a:lnTo>
                      <a:pt x="506" y="547"/>
                    </a:lnTo>
                    <a:lnTo>
                      <a:pt x="518" y="542"/>
                    </a:lnTo>
                    <a:lnTo>
                      <a:pt x="532" y="537"/>
                    </a:lnTo>
                    <a:lnTo>
                      <a:pt x="547" y="534"/>
                    </a:lnTo>
                    <a:lnTo>
                      <a:pt x="563" y="532"/>
                    </a:lnTo>
                    <a:lnTo>
                      <a:pt x="579" y="533"/>
                    </a:lnTo>
                    <a:lnTo>
                      <a:pt x="595" y="536"/>
                    </a:lnTo>
                    <a:lnTo>
                      <a:pt x="611" y="543"/>
                    </a:lnTo>
                    <a:lnTo>
                      <a:pt x="626" y="553"/>
                    </a:lnTo>
                    <a:lnTo>
                      <a:pt x="641" y="567"/>
                    </a:lnTo>
                    <a:lnTo>
                      <a:pt x="655" y="585"/>
                    </a:lnTo>
                    <a:lnTo>
                      <a:pt x="669" y="609"/>
                    </a:lnTo>
                    <a:lnTo>
                      <a:pt x="670" y="608"/>
                    </a:lnTo>
                    <a:lnTo>
                      <a:pt x="675" y="606"/>
                    </a:lnTo>
                    <a:lnTo>
                      <a:pt x="682" y="603"/>
                    </a:lnTo>
                    <a:lnTo>
                      <a:pt x="691" y="599"/>
                    </a:lnTo>
                    <a:lnTo>
                      <a:pt x="703" y="595"/>
                    </a:lnTo>
                    <a:lnTo>
                      <a:pt x="716" y="592"/>
                    </a:lnTo>
                    <a:lnTo>
                      <a:pt x="730" y="591"/>
                    </a:lnTo>
                    <a:lnTo>
                      <a:pt x="745" y="590"/>
                    </a:lnTo>
                    <a:lnTo>
                      <a:pt x="761" y="592"/>
                    </a:lnTo>
                    <a:lnTo>
                      <a:pt x="777" y="597"/>
                    </a:lnTo>
                    <a:lnTo>
                      <a:pt x="792" y="604"/>
                    </a:lnTo>
                    <a:lnTo>
                      <a:pt x="807" y="616"/>
                    </a:lnTo>
                    <a:lnTo>
                      <a:pt x="820" y="631"/>
                    </a:lnTo>
                    <a:lnTo>
                      <a:pt x="832" y="652"/>
                    </a:lnTo>
                    <a:lnTo>
                      <a:pt x="843" y="677"/>
                    </a:lnTo>
                    <a:lnTo>
                      <a:pt x="845" y="677"/>
                    </a:lnTo>
                    <a:lnTo>
                      <a:pt x="850" y="678"/>
                    </a:lnTo>
                    <a:lnTo>
                      <a:pt x="858" y="679"/>
                    </a:lnTo>
                    <a:lnTo>
                      <a:pt x="868" y="681"/>
                    </a:lnTo>
                    <a:lnTo>
                      <a:pt x="880" y="684"/>
                    </a:lnTo>
                    <a:lnTo>
                      <a:pt x="893" y="688"/>
                    </a:lnTo>
                    <a:lnTo>
                      <a:pt x="907" y="694"/>
                    </a:lnTo>
                    <a:lnTo>
                      <a:pt x="921" y="701"/>
                    </a:lnTo>
                    <a:lnTo>
                      <a:pt x="936" y="710"/>
                    </a:lnTo>
                    <a:lnTo>
                      <a:pt x="950" y="721"/>
                    </a:lnTo>
                    <a:lnTo>
                      <a:pt x="964" y="736"/>
                    </a:lnTo>
                    <a:lnTo>
                      <a:pt x="975" y="752"/>
                    </a:lnTo>
                    <a:lnTo>
                      <a:pt x="985" y="771"/>
                    </a:lnTo>
                    <a:lnTo>
                      <a:pt x="993" y="793"/>
                    </a:lnTo>
                    <a:lnTo>
                      <a:pt x="998" y="819"/>
                    </a:lnTo>
                    <a:lnTo>
                      <a:pt x="999" y="848"/>
                    </a:lnTo>
                    <a:lnTo>
                      <a:pt x="999" y="851"/>
                    </a:lnTo>
                    <a:lnTo>
                      <a:pt x="998" y="861"/>
                    </a:lnTo>
                    <a:lnTo>
                      <a:pt x="996" y="876"/>
                    </a:lnTo>
                    <a:lnTo>
                      <a:pt x="993" y="897"/>
                    </a:lnTo>
                    <a:lnTo>
                      <a:pt x="990" y="923"/>
                    </a:lnTo>
                    <a:lnTo>
                      <a:pt x="987" y="952"/>
                    </a:lnTo>
                    <a:lnTo>
                      <a:pt x="982" y="985"/>
                    </a:lnTo>
                    <a:lnTo>
                      <a:pt x="977" y="1022"/>
                    </a:lnTo>
                    <a:lnTo>
                      <a:pt x="972" y="1060"/>
                    </a:lnTo>
                    <a:lnTo>
                      <a:pt x="965" y="1100"/>
                    </a:lnTo>
                    <a:lnTo>
                      <a:pt x="959" y="1142"/>
                    </a:lnTo>
                    <a:lnTo>
                      <a:pt x="950" y="1184"/>
                    </a:lnTo>
                    <a:lnTo>
                      <a:pt x="943" y="1227"/>
                    </a:lnTo>
                    <a:lnTo>
                      <a:pt x="934" y="1268"/>
                    </a:lnTo>
                    <a:lnTo>
                      <a:pt x="926" y="1310"/>
                    </a:lnTo>
                    <a:lnTo>
                      <a:pt x="917" y="1349"/>
                    </a:lnTo>
                    <a:lnTo>
                      <a:pt x="907" y="1387"/>
                    </a:lnTo>
                    <a:lnTo>
                      <a:pt x="897" y="1422"/>
                    </a:lnTo>
                    <a:lnTo>
                      <a:pt x="887" y="1453"/>
                    </a:lnTo>
                    <a:lnTo>
                      <a:pt x="876" y="1481"/>
                    </a:lnTo>
                    <a:lnTo>
                      <a:pt x="865" y="1505"/>
                    </a:lnTo>
                    <a:lnTo>
                      <a:pt x="854" y="1505"/>
                    </a:lnTo>
                    <a:lnTo>
                      <a:pt x="839" y="1505"/>
                    </a:lnTo>
                    <a:lnTo>
                      <a:pt x="818" y="1505"/>
                    </a:lnTo>
                    <a:lnTo>
                      <a:pt x="792" y="1505"/>
                    </a:lnTo>
                    <a:lnTo>
                      <a:pt x="762" y="1505"/>
                    </a:lnTo>
                    <a:lnTo>
                      <a:pt x="729" y="1505"/>
                    </a:lnTo>
                    <a:lnTo>
                      <a:pt x="693" y="1505"/>
                    </a:lnTo>
                    <a:lnTo>
                      <a:pt x="655" y="1505"/>
                    </a:lnTo>
                    <a:lnTo>
                      <a:pt x="617" y="1505"/>
                    </a:lnTo>
                    <a:lnTo>
                      <a:pt x="579" y="1505"/>
                    </a:lnTo>
                    <a:lnTo>
                      <a:pt x="541" y="1505"/>
                    </a:lnTo>
                    <a:lnTo>
                      <a:pt x="505" y="1504"/>
                    </a:lnTo>
                    <a:lnTo>
                      <a:pt x="472" y="1504"/>
                    </a:lnTo>
                    <a:lnTo>
                      <a:pt x="440" y="1504"/>
                    </a:lnTo>
                    <a:lnTo>
                      <a:pt x="414" y="1504"/>
                    </a:lnTo>
                    <a:lnTo>
                      <a:pt x="392" y="1504"/>
                    </a:lnTo>
                    <a:lnTo>
                      <a:pt x="375" y="1504"/>
                    </a:lnTo>
                    <a:lnTo>
                      <a:pt x="364" y="1504"/>
                    </a:lnTo>
                    <a:lnTo>
                      <a:pt x="360" y="1504"/>
                    </a:lnTo>
                    <a:lnTo>
                      <a:pt x="362" y="1503"/>
                    </a:lnTo>
                    <a:lnTo>
                      <a:pt x="365" y="1497"/>
                    </a:lnTo>
                    <a:lnTo>
                      <a:pt x="371" y="1489"/>
                    </a:lnTo>
                    <a:lnTo>
                      <a:pt x="377" y="1478"/>
                    </a:lnTo>
                    <a:lnTo>
                      <a:pt x="384" y="1463"/>
                    </a:lnTo>
                    <a:lnTo>
                      <a:pt x="390" y="1449"/>
                    </a:lnTo>
                    <a:lnTo>
                      <a:pt x="396" y="1432"/>
                    </a:lnTo>
                    <a:lnTo>
                      <a:pt x="400" y="1416"/>
                    </a:lnTo>
                    <a:lnTo>
                      <a:pt x="403" y="1398"/>
                    </a:lnTo>
                    <a:lnTo>
                      <a:pt x="402" y="1382"/>
                    </a:lnTo>
                    <a:lnTo>
                      <a:pt x="398" y="1364"/>
                    </a:lnTo>
                    <a:lnTo>
                      <a:pt x="391" y="1349"/>
                    </a:lnTo>
                    <a:lnTo>
                      <a:pt x="378" y="1335"/>
                    </a:lnTo>
                    <a:lnTo>
                      <a:pt x="377" y="1333"/>
                    </a:lnTo>
                    <a:lnTo>
                      <a:pt x="371" y="1329"/>
                    </a:lnTo>
                    <a:lnTo>
                      <a:pt x="362" y="1321"/>
                    </a:lnTo>
                    <a:lnTo>
                      <a:pt x="349" y="1310"/>
                    </a:lnTo>
                    <a:lnTo>
                      <a:pt x="334" y="1297"/>
                    </a:lnTo>
                    <a:lnTo>
                      <a:pt x="316" y="1280"/>
                    </a:lnTo>
                    <a:lnTo>
                      <a:pt x="297" y="1262"/>
                    </a:lnTo>
                    <a:lnTo>
                      <a:pt x="276" y="1243"/>
                    </a:lnTo>
                    <a:lnTo>
                      <a:pt x="252" y="1222"/>
                    </a:lnTo>
                    <a:lnTo>
                      <a:pt x="229" y="1199"/>
                    </a:lnTo>
                    <a:lnTo>
                      <a:pt x="204" y="1174"/>
                    </a:lnTo>
                    <a:lnTo>
                      <a:pt x="180" y="1149"/>
                    </a:lnTo>
                    <a:lnTo>
                      <a:pt x="154" y="1123"/>
                    </a:lnTo>
                    <a:lnTo>
                      <a:pt x="129" y="1097"/>
                    </a:lnTo>
                    <a:lnTo>
                      <a:pt x="127" y="1094"/>
                    </a:lnTo>
                    <a:lnTo>
                      <a:pt x="123" y="1089"/>
                    </a:lnTo>
                    <a:lnTo>
                      <a:pt x="116" y="1082"/>
                    </a:lnTo>
                    <a:lnTo>
                      <a:pt x="107" y="1072"/>
                    </a:lnTo>
                    <a:lnTo>
                      <a:pt x="97" y="1060"/>
                    </a:lnTo>
                    <a:lnTo>
                      <a:pt x="86" y="1047"/>
                    </a:lnTo>
                    <a:lnTo>
                      <a:pt x="76" y="1033"/>
                    </a:lnTo>
                    <a:lnTo>
                      <a:pt x="66" y="1018"/>
                    </a:lnTo>
                    <a:lnTo>
                      <a:pt x="56" y="1004"/>
                    </a:lnTo>
                    <a:lnTo>
                      <a:pt x="49" y="988"/>
                    </a:lnTo>
                    <a:lnTo>
                      <a:pt x="45" y="975"/>
                    </a:lnTo>
                    <a:lnTo>
                      <a:pt x="40" y="940"/>
                    </a:lnTo>
                    <a:lnTo>
                      <a:pt x="35" y="912"/>
                    </a:lnTo>
                    <a:lnTo>
                      <a:pt x="30" y="888"/>
                    </a:lnTo>
                    <a:lnTo>
                      <a:pt x="26" y="870"/>
                    </a:lnTo>
                    <a:lnTo>
                      <a:pt x="23" y="856"/>
                    </a:lnTo>
                    <a:lnTo>
                      <a:pt x="19" y="846"/>
                    </a:lnTo>
                    <a:lnTo>
                      <a:pt x="17" y="838"/>
                    </a:lnTo>
                    <a:lnTo>
                      <a:pt x="14" y="832"/>
                    </a:lnTo>
                    <a:lnTo>
                      <a:pt x="12" y="827"/>
                    </a:lnTo>
                    <a:lnTo>
                      <a:pt x="10" y="822"/>
                    </a:lnTo>
                    <a:lnTo>
                      <a:pt x="9" y="816"/>
                    </a:lnTo>
                    <a:lnTo>
                      <a:pt x="3" y="794"/>
                    </a:lnTo>
                    <a:lnTo>
                      <a:pt x="0" y="771"/>
                    </a:lnTo>
                    <a:lnTo>
                      <a:pt x="0" y="750"/>
                    </a:lnTo>
                    <a:lnTo>
                      <a:pt x="1" y="729"/>
                    </a:lnTo>
                    <a:lnTo>
                      <a:pt x="5" y="709"/>
                    </a:lnTo>
                    <a:lnTo>
                      <a:pt x="10" y="692"/>
                    </a:lnTo>
                    <a:lnTo>
                      <a:pt x="18" y="678"/>
                    </a:lnTo>
                    <a:lnTo>
                      <a:pt x="27" y="667"/>
                    </a:lnTo>
                    <a:lnTo>
                      <a:pt x="37" y="660"/>
                    </a:lnTo>
                    <a:lnTo>
                      <a:pt x="48" y="657"/>
                    </a:lnTo>
                    <a:lnTo>
                      <a:pt x="61" y="658"/>
                    </a:lnTo>
                    <a:lnTo>
                      <a:pt x="75" y="665"/>
                    </a:lnTo>
                    <a:lnTo>
                      <a:pt x="88" y="677"/>
                    </a:lnTo>
                    <a:lnTo>
                      <a:pt x="103" y="696"/>
                    </a:lnTo>
                    <a:lnTo>
                      <a:pt x="118" y="721"/>
                    </a:lnTo>
                    <a:lnTo>
                      <a:pt x="119" y="724"/>
                    </a:lnTo>
                    <a:lnTo>
                      <a:pt x="123" y="734"/>
                    </a:lnTo>
                    <a:lnTo>
                      <a:pt x="128" y="746"/>
                    </a:lnTo>
                    <a:lnTo>
                      <a:pt x="135" y="761"/>
                    </a:lnTo>
                    <a:lnTo>
                      <a:pt x="143" y="779"/>
                    </a:lnTo>
                    <a:lnTo>
                      <a:pt x="152" y="800"/>
                    </a:lnTo>
                    <a:lnTo>
                      <a:pt x="164" y="822"/>
                    </a:lnTo>
                    <a:lnTo>
                      <a:pt x="174" y="844"/>
                    </a:lnTo>
                    <a:lnTo>
                      <a:pt x="186" y="866"/>
                    </a:lnTo>
                    <a:lnTo>
                      <a:pt x="197" y="888"/>
                    </a:lnTo>
                    <a:lnTo>
                      <a:pt x="208" y="907"/>
                    </a:lnTo>
                    <a:lnTo>
                      <a:pt x="219" y="926"/>
                    </a:lnTo>
                    <a:lnTo>
                      <a:pt x="230" y="941"/>
                    </a:lnTo>
                    <a:lnTo>
                      <a:pt x="239" y="952"/>
                    </a:lnTo>
                    <a:lnTo>
                      <a:pt x="248" y="959"/>
                    </a:lnTo>
                    <a:lnTo>
                      <a:pt x="256" y="962"/>
                    </a:lnTo>
                    <a:lnTo>
                      <a:pt x="267" y="958"/>
                    </a:lnTo>
                    <a:lnTo>
                      <a:pt x="276" y="950"/>
                    </a:lnTo>
                    <a:lnTo>
                      <a:pt x="283" y="937"/>
                    </a:lnTo>
                    <a:lnTo>
                      <a:pt x="289" y="919"/>
                    </a:lnTo>
                    <a:lnTo>
                      <a:pt x="293" y="898"/>
                    </a:lnTo>
                    <a:lnTo>
                      <a:pt x="297" y="875"/>
                    </a:lnTo>
                    <a:lnTo>
                      <a:pt x="299" y="850"/>
                    </a:lnTo>
                    <a:lnTo>
                      <a:pt x="300" y="824"/>
                    </a:lnTo>
                    <a:lnTo>
                      <a:pt x="301" y="796"/>
                    </a:lnTo>
                    <a:lnTo>
                      <a:pt x="301" y="769"/>
                    </a:lnTo>
                    <a:lnTo>
                      <a:pt x="300" y="743"/>
                    </a:lnTo>
                    <a:lnTo>
                      <a:pt x="299" y="717"/>
                    </a:lnTo>
                    <a:lnTo>
                      <a:pt x="298" y="695"/>
                    </a:lnTo>
                    <a:lnTo>
                      <a:pt x="297" y="675"/>
                    </a:lnTo>
                    <a:lnTo>
                      <a:pt x="296" y="659"/>
                    </a:lnTo>
                    <a:lnTo>
                      <a:pt x="296" y="646"/>
                    </a:lnTo>
                    <a:lnTo>
                      <a:pt x="295" y="639"/>
                    </a:lnTo>
                    <a:lnTo>
                      <a:pt x="295" y="635"/>
                    </a:lnTo>
                    <a:lnTo>
                      <a:pt x="295" y="623"/>
                    </a:lnTo>
                    <a:lnTo>
                      <a:pt x="294" y="605"/>
                    </a:lnTo>
                    <a:lnTo>
                      <a:pt x="293" y="579"/>
                    </a:lnTo>
                    <a:lnTo>
                      <a:pt x="292" y="546"/>
                    </a:lnTo>
                    <a:lnTo>
                      <a:pt x="291" y="505"/>
                    </a:lnTo>
                    <a:lnTo>
                      <a:pt x="290" y="458"/>
                    </a:lnTo>
                    <a:lnTo>
                      <a:pt x="289" y="402"/>
                    </a:lnTo>
                    <a:lnTo>
                      <a:pt x="289" y="340"/>
                    </a:lnTo>
                    <a:lnTo>
                      <a:pt x="289" y="272"/>
                    </a:lnTo>
                    <a:lnTo>
                      <a:pt x="290" y="195"/>
                    </a:lnTo>
                    <a:lnTo>
                      <a:pt x="291" y="112"/>
                    </a:lnTo>
                    <a:lnTo>
                      <a:pt x="294" y="82"/>
                    </a:lnTo>
                    <a:lnTo>
                      <a:pt x="299" y="57"/>
                    </a:lnTo>
                    <a:lnTo>
                      <a:pt x="305" y="38"/>
                    </a:lnTo>
                    <a:lnTo>
                      <a:pt x="312" y="22"/>
                    </a:lnTo>
                    <a:lnTo>
                      <a:pt x="321" y="11"/>
                    </a:lnTo>
                    <a:lnTo>
                      <a:pt x="331" y="4"/>
                    </a:lnTo>
                    <a:lnTo>
                      <a:pt x="341" y="0"/>
                    </a:lnTo>
                    <a:lnTo>
                      <a:pt x="351" y="0"/>
                    </a:lnTo>
                    <a:close/>
                  </a:path>
                </a:pathLst>
              </a:custGeom>
              <a:solidFill>
                <a:schemeClr val="accent6">
                  <a:lumMod val="10000"/>
                  <a:lumOff val="9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4" name="Picture 3"/>
          <p:cNvPicPr>
            <a:picLocks noChangeAspect="1"/>
          </p:cNvPicPr>
          <p:nvPr/>
        </p:nvPicPr>
        <p:blipFill>
          <a:blip r:embed="rId3"/>
          <a:stretch>
            <a:fillRect/>
          </a:stretch>
        </p:blipFill>
        <p:spPr>
          <a:xfrm>
            <a:off x="129421" y="140693"/>
            <a:ext cx="1146485" cy="1103472"/>
          </a:xfrm>
          <a:prstGeom prst="rect">
            <a:avLst/>
          </a:prstGeom>
        </p:spPr>
      </p:pic>
      <p:sp>
        <p:nvSpPr>
          <p:cNvPr id="3" name="Rectangle 2"/>
          <p:cNvSpPr/>
          <p:nvPr/>
        </p:nvSpPr>
        <p:spPr>
          <a:xfrm>
            <a:off x="1145006" y="1283521"/>
            <a:ext cx="7124458" cy="5170646"/>
          </a:xfrm>
          <a:prstGeom prst="rect">
            <a:avLst/>
          </a:prstGeom>
        </p:spPr>
        <p:txBody>
          <a:bodyPr wrap="square" lIns="91440" tIns="45720" rIns="91440" bIns="45720" anchor="t">
            <a:spAutoFit/>
          </a:bodyPr>
          <a:lstStyle/>
          <a:p>
            <a:pPr marL="285750" indent="-285750">
              <a:spcBef>
                <a:spcPts val="1200"/>
              </a:spcBef>
              <a:buFont typeface="Wingdings" panose="05000000000000000000" pitchFamily="2" charset="2"/>
              <a:buChar char="§"/>
            </a:pPr>
            <a:r>
              <a:rPr lang="en-US">
                <a:solidFill>
                  <a:schemeClr val="bg2"/>
                </a:solidFill>
                <a:latin typeface="Tahoma"/>
                <a:ea typeface="Roboto"/>
                <a:cs typeface="Roboto"/>
              </a:rPr>
              <a:t>Active component and Training and Administration of Reserve (TAR) enlisted Sailors with less than 16 years of service must have at least 6 months remaining to their End of Active Obligated Service (EAOS) or Soft End of Active obligated Service (SEAOS) from the official term start date.</a:t>
            </a:r>
            <a:endParaRPr lang="en-US">
              <a:solidFill>
                <a:schemeClr val="bg2"/>
              </a:solidFill>
              <a:latin typeface="Tahoma"/>
            </a:endParaRPr>
          </a:p>
          <a:p>
            <a:pPr marL="285750" lvl="0" indent="-285750">
              <a:spcBef>
                <a:spcPts val="1200"/>
              </a:spcBef>
              <a:buFont typeface="Wingdings" panose="05000000000000000000" pitchFamily="2" charset="2"/>
              <a:buChar char="§"/>
            </a:pPr>
            <a:r>
              <a:rPr lang="en-US">
                <a:solidFill>
                  <a:srgbClr val="FFFEF9"/>
                </a:solidFill>
              </a:rPr>
              <a:t>Must have been on board at least one year at first permanent duty station (NAVADMIN 190/14).</a:t>
            </a:r>
          </a:p>
          <a:p>
            <a:pPr marL="285750" lvl="0" indent="-285750">
              <a:spcBef>
                <a:spcPts val="1200"/>
              </a:spcBef>
              <a:buFont typeface="Wingdings" panose="05000000000000000000" pitchFamily="2" charset="2"/>
              <a:buChar char="§"/>
            </a:pPr>
            <a:r>
              <a:rPr lang="en-US">
                <a:solidFill>
                  <a:srgbClr val="FFFEF9"/>
                </a:solidFill>
              </a:rPr>
              <a:t>Must have served in the Navy for a minimum of three years and is not </a:t>
            </a:r>
            <a:r>
              <a:rPr lang="en-US" err="1">
                <a:solidFill>
                  <a:srgbClr val="FFFEF9"/>
                </a:solidFill>
              </a:rPr>
              <a:t>waiverable</a:t>
            </a:r>
            <a:r>
              <a:rPr lang="en-US">
                <a:solidFill>
                  <a:srgbClr val="FFFEF9"/>
                </a:solidFill>
              </a:rPr>
              <a:t>. (NAVADMIN 214/21).</a:t>
            </a:r>
          </a:p>
          <a:p>
            <a:pPr marL="285750" lvl="0" indent="-285750">
              <a:spcBef>
                <a:spcPts val="1200"/>
              </a:spcBef>
              <a:buFont typeface="Wingdings" panose="05000000000000000000" pitchFamily="2" charset="2"/>
              <a:buChar char="§"/>
            </a:pPr>
            <a:r>
              <a:rPr lang="en-US">
                <a:solidFill>
                  <a:srgbClr val="FFFEF9"/>
                </a:solidFill>
              </a:rPr>
              <a:t>NCPACE is only for Sailors assigned to Type 2 and Type 4 UICs.</a:t>
            </a:r>
          </a:p>
          <a:p>
            <a:pPr marL="285750" lvl="0" indent="-285750">
              <a:spcBef>
                <a:spcPts val="1200"/>
              </a:spcBef>
              <a:buFont typeface="Wingdings" panose="05000000000000000000" pitchFamily="2" charset="2"/>
              <a:buChar char="§"/>
            </a:pPr>
            <a:r>
              <a:rPr lang="en-US">
                <a:solidFill>
                  <a:srgbClr val="FFFEF9"/>
                </a:solidFill>
                <a:cs typeface="Arial"/>
              </a:rPr>
              <a:t>Attend a school accredited by a regional or national accrediting agency recognized by the U.S. Department of Education.</a:t>
            </a:r>
          </a:p>
          <a:p>
            <a:pPr marL="285750" lvl="0" indent="-285750">
              <a:spcBef>
                <a:spcPts val="1200"/>
              </a:spcBef>
              <a:buFont typeface="Wingdings" panose="05000000000000000000" pitchFamily="2" charset="2"/>
              <a:buChar char="§"/>
            </a:pPr>
            <a:r>
              <a:rPr lang="en-US">
                <a:solidFill>
                  <a:srgbClr val="FFFEF9"/>
                </a:solidFill>
                <a:cs typeface="Arial"/>
              </a:rPr>
              <a:t>Pass most recent physical fitness assessment or have been medically waived.</a:t>
            </a:r>
          </a:p>
          <a:p>
            <a:pPr marL="285750" lvl="0" indent="-285750">
              <a:spcBef>
                <a:spcPts val="1200"/>
              </a:spcBef>
              <a:buFont typeface="Wingdings" panose="05000000000000000000" pitchFamily="2" charset="2"/>
              <a:buChar char="§"/>
            </a:pPr>
            <a:r>
              <a:rPr lang="en-US">
                <a:solidFill>
                  <a:srgbClr val="FFFEF9"/>
                </a:solidFill>
                <a:cs typeface="Arial"/>
              </a:rPr>
              <a:t>Recommended for promotion with no trait marks below 3.0.</a:t>
            </a:r>
          </a:p>
        </p:txBody>
      </p:sp>
    </p:spTree>
    <p:extLst>
      <p:ext uri="{BB962C8B-B14F-4D97-AF65-F5344CB8AC3E}">
        <p14:creationId xmlns:p14="http://schemas.microsoft.com/office/powerpoint/2010/main" val="36434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412" y="0"/>
            <a:ext cx="7886700" cy="1325563"/>
          </a:xfrm>
        </p:spPr>
        <p:txBody>
          <a:bodyPr>
            <a:normAutofit/>
          </a:bodyPr>
          <a:lstStyle/>
          <a:p>
            <a:pPr algn="ctr"/>
            <a:r>
              <a:rPr lang="en-US" sz="3600">
                <a:latin typeface="+mj-lt"/>
              </a:rPr>
              <a:t>MyNavy Education</a:t>
            </a:r>
          </a:p>
        </p:txBody>
      </p:sp>
      <p:pic>
        <p:nvPicPr>
          <p:cNvPr id="17" name="Content Placeholder 4">
            <a:extLst>
              <a:ext uri="{FF2B5EF4-FFF2-40B4-BE49-F238E27FC236}">
                <a16:creationId xmlns:a16="http://schemas.microsoft.com/office/drawing/2014/main" id="{C77DF512-5013-BF38-F166-BFE30EB315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3744" y="2156564"/>
            <a:ext cx="7909345" cy="3848915"/>
          </a:xfrm>
        </p:spPr>
      </p:pic>
      <p:sp>
        <p:nvSpPr>
          <p:cNvPr id="15" name="Rounded Rectangle 54">
            <a:extLst>
              <a:ext uri="{FF2B5EF4-FFF2-40B4-BE49-F238E27FC236}">
                <a16:creationId xmlns:a16="http://schemas.microsoft.com/office/drawing/2014/main" id="{936B0D22-0194-0EAB-3FE2-DFFDBB2D8336}"/>
              </a:ext>
            </a:extLst>
          </p:cNvPr>
          <p:cNvSpPr/>
          <p:nvPr/>
        </p:nvSpPr>
        <p:spPr>
          <a:xfrm>
            <a:off x="207865" y="1211499"/>
            <a:ext cx="8335224" cy="984886"/>
          </a:xfrm>
          <a:prstGeom prst="roundRect">
            <a:avLst>
              <a:gd name="adj" fmla="val 0"/>
            </a:avLst>
          </a:prstGeom>
          <a:solidFill>
            <a:schemeClr val="accent5">
              <a:alpha val="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822960" tIns="91440" rIns="182880" bIns="91440" rtlCol="0" anchor="t" anchorCtr="0">
            <a:spAutoFit/>
          </a:bodyPr>
          <a:lstStyle/>
          <a:p>
            <a:pPr>
              <a:spcBef>
                <a:spcPts val="1200"/>
              </a:spcBef>
            </a:pPr>
            <a:r>
              <a:rPr lang="en-US">
                <a:solidFill>
                  <a:schemeClr val="bg2"/>
                </a:solidFill>
              </a:rPr>
              <a:t>Use MyNavy Education to submit TA/NCPACE applications, print authorized vouchers, view education history and upload degree plans. </a:t>
            </a:r>
          </a:p>
          <a:p>
            <a:endParaRPr lang="en-US" sz="1600">
              <a:solidFill>
                <a:schemeClr val="tx1">
                  <a:lumMod val="85000"/>
                  <a:lumOff val="15000"/>
                </a:schemeClr>
              </a:solidFill>
            </a:endParaRPr>
          </a:p>
        </p:txBody>
      </p:sp>
      <p:pic>
        <p:nvPicPr>
          <p:cNvPr id="4" name="Picture 3"/>
          <p:cNvPicPr>
            <a:picLocks noChangeAspect="1"/>
          </p:cNvPicPr>
          <p:nvPr/>
        </p:nvPicPr>
        <p:blipFill>
          <a:blip r:embed="rId4"/>
          <a:stretch>
            <a:fillRect/>
          </a:stretch>
        </p:blipFill>
        <p:spPr>
          <a:xfrm>
            <a:off x="207865" y="105766"/>
            <a:ext cx="1133954" cy="1103472"/>
          </a:xfrm>
          <a:prstGeom prst="rect">
            <a:avLst/>
          </a:prstGeom>
        </p:spPr>
      </p:pic>
    </p:spTree>
    <p:extLst>
      <p:ext uri="{BB962C8B-B14F-4D97-AF65-F5344CB8AC3E}">
        <p14:creationId xmlns:p14="http://schemas.microsoft.com/office/powerpoint/2010/main" val="252837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046" y="-21863"/>
            <a:ext cx="7507779" cy="1325563"/>
          </a:xfrm>
        </p:spPr>
        <p:txBody>
          <a:bodyPr>
            <a:normAutofit/>
          </a:bodyPr>
          <a:lstStyle/>
          <a:p>
            <a:r>
              <a:rPr lang="en-US" sz="3600"/>
              <a:t>MyNavy Education</a:t>
            </a:r>
          </a:p>
        </p:txBody>
      </p:sp>
      <p:pic>
        <p:nvPicPr>
          <p:cNvPr id="4" name="Content Placeholder 3"/>
          <p:cNvPicPr>
            <a:picLocks noGrp="1" noChangeAspect="1"/>
          </p:cNvPicPr>
          <p:nvPr>
            <p:ph idx="1"/>
          </p:nvPr>
        </p:nvPicPr>
        <p:blipFill>
          <a:blip r:embed="rId3"/>
          <a:stretch>
            <a:fillRect/>
          </a:stretch>
        </p:blipFill>
        <p:spPr>
          <a:xfrm>
            <a:off x="561921" y="1475716"/>
            <a:ext cx="8066031" cy="4590106"/>
          </a:xfrm>
          <a:prstGeom prst="rect">
            <a:avLst/>
          </a:prstGeom>
        </p:spPr>
      </p:pic>
      <p:pic>
        <p:nvPicPr>
          <p:cNvPr id="3" name="Picture 2"/>
          <p:cNvPicPr>
            <a:picLocks noChangeAspect="1"/>
          </p:cNvPicPr>
          <p:nvPr/>
        </p:nvPicPr>
        <p:blipFill>
          <a:blip r:embed="rId4"/>
          <a:stretch>
            <a:fillRect/>
          </a:stretch>
        </p:blipFill>
        <p:spPr>
          <a:xfrm>
            <a:off x="187973" y="163522"/>
            <a:ext cx="1133954" cy="1140178"/>
          </a:xfrm>
          <a:prstGeom prst="rect">
            <a:avLst/>
          </a:prstGeom>
        </p:spPr>
      </p:pic>
    </p:spTree>
    <p:extLst>
      <p:ext uri="{BB962C8B-B14F-4D97-AF65-F5344CB8AC3E}">
        <p14:creationId xmlns:p14="http://schemas.microsoft.com/office/powerpoint/2010/main" val="162950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632" y="109695"/>
            <a:ext cx="6438448" cy="1325563"/>
          </a:xfrm>
        </p:spPr>
        <p:txBody>
          <a:bodyPr>
            <a:normAutofit/>
          </a:bodyPr>
          <a:lstStyle/>
          <a:p>
            <a:r>
              <a:rPr lang="en-US" sz="3600"/>
              <a:t>Other Voluntary Education Programs</a:t>
            </a:r>
          </a:p>
        </p:txBody>
      </p:sp>
      <p:sp>
        <p:nvSpPr>
          <p:cNvPr id="4" name="Content Placeholder 2"/>
          <p:cNvSpPr>
            <a:spLocks noGrp="1"/>
          </p:cNvSpPr>
          <p:nvPr>
            <p:ph idx="1"/>
          </p:nvPr>
        </p:nvSpPr>
        <p:spPr>
          <a:xfrm>
            <a:off x="335656" y="1626352"/>
            <a:ext cx="8534400" cy="4725727"/>
          </a:xfrm>
        </p:spPr>
        <p:txBody>
          <a:bodyPr>
            <a:normAutofit lnSpcReduction="10000"/>
          </a:bodyPr>
          <a:lstStyle/>
          <a:p>
            <a:r>
              <a:rPr lang="en-US" sz="2400"/>
              <a:t>Advanced Education Voucher (AEV) - Enlisted</a:t>
            </a:r>
          </a:p>
          <a:p>
            <a:pPr lvl="1"/>
            <a:r>
              <a:rPr lang="en-US" sz="1800"/>
              <a:t>https://www.navycollege.navy.mil/common-resources/education-voucher-programs.htm</a:t>
            </a:r>
          </a:p>
          <a:p>
            <a:endParaRPr lang="en-US" sz="2400"/>
          </a:p>
          <a:p>
            <a:r>
              <a:rPr lang="en-US" sz="2400"/>
              <a:t>Graduate Education Voucher (GEV) - Officer</a:t>
            </a:r>
          </a:p>
          <a:p>
            <a:pPr lvl="1"/>
            <a:r>
              <a:rPr lang="en-US" sz="1800"/>
              <a:t>https://www.navycollege.navy.mil/common-resources/education-voucher-programs.htm?section=sr-gev</a:t>
            </a:r>
          </a:p>
          <a:p>
            <a:endParaRPr lang="en-US" sz="2400"/>
          </a:p>
          <a:p>
            <a:r>
              <a:rPr lang="en-US" sz="2400"/>
              <a:t>Graduate Certificate Programs</a:t>
            </a:r>
          </a:p>
          <a:p>
            <a:pPr lvl="1"/>
            <a:r>
              <a:rPr lang="en-US" sz="1800"/>
              <a:t>https://nps.edu/web/ddm/graduate-certificate-programs</a:t>
            </a:r>
          </a:p>
          <a:p>
            <a:endParaRPr lang="en-US" sz="2400"/>
          </a:p>
          <a:p>
            <a:r>
              <a:rPr lang="en-US" sz="2400"/>
              <a:t>Olmsted Foundation Scholar Program</a:t>
            </a:r>
          </a:p>
          <a:p>
            <a:pPr lvl="1"/>
            <a:r>
              <a:rPr lang="en-US" sz="1800"/>
              <a:t>https://olmstedfoundation.org/</a:t>
            </a:r>
          </a:p>
        </p:txBody>
      </p:sp>
      <p:pic>
        <p:nvPicPr>
          <p:cNvPr id="5" name="Picture 4"/>
          <p:cNvPicPr>
            <a:picLocks noChangeAspect="1"/>
          </p:cNvPicPr>
          <p:nvPr/>
        </p:nvPicPr>
        <p:blipFill>
          <a:blip r:embed="rId3"/>
          <a:stretch>
            <a:fillRect/>
          </a:stretch>
        </p:blipFill>
        <p:spPr>
          <a:xfrm>
            <a:off x="129422" y="140693"/>
            <a:ext cx="1133954" cy="1122623"/>
          </a:xfrm>
          <a:prstGeom prst="rect">
            <a:avLst/>
          </a:prstGeom>
        </p:spPr>
      </p:pic>
    </p:spTree>
    <p:extLst>
      <p:ext uri="{BB962C8B-B14F-4D97-AF65-F5344CB8AC3E}">
        <p14:creationId xmlns:p14="http://schemas.microsoft.com/office/powerpoint/2010/main" val="1417290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E5F7-9D0B-4D58-B812-B5BA06290DF4}"/>
              </a:ext>
            </a:extLst>
          </p:cNvPr>
          <p:cNvSpPr>
            <a:spLocks noGrp="1"/>
          </p:cNvSpPr>
          <p:nvPr>
            <p:ph type="title"/>
          </p:nvPr>
        </p:nvSpPr>
        <p:spPr>
          <a:xfrm>
            <a:off x="1233852" y="283779"/>
            <a:ext cx="6575335" cy="1089080"/>
          </a:xfrm>
        </p:spPr>
        <p:txBody>
          <a:bodyPr>
            <a:normAutofit/>
          </a:bodyPr>
          <a:lstStyle/>
          <a:p>
            <a:pPr algn="ctr"/>
            <a:r>
              <a:rPr lang="en-US" sz="3600"/>
              <a:t>Navy College Resources</a:t>
            </a:r>
          </a:p>
        </p:txBody>
      </p:sp>
      <p:grpSp>
        <p:nvGrpSpPr>
          <p:cNvPr id="6" name="Group 5">
            <a:extLst>
              <a:ext uri="{FF2B5EF4-FFF2-40B4-BE49-F238E27FC236}">
                <a16:creationId xmlns:a16="http://schemas.microsoft.com/office/drawing/2014/main" id="{563A4C9D-31C0-66C2-0E23-14B909D48820}"/>
              </a:ext>
            </a:extLst>
          </p:cNvPr>
          <p:cNvGrpSpPr/>
          <p:nvPr/>
        </p:nvGrpSpPr>
        <p:grpSpPr>
          <a:xfrm>
            <a:off x="156249" y="1702411"/>
            <a:ext cx="8408329" cy="1371600"/>
            <a:chOff x="1304935" y="1391798"/>
            <a:chExt cx="10306325" cy="1371600"/>
          </a:xfrm>
        </p:grpSpPr>
        <p:sp>
          <p:nvSpPr>
            <p:cNvPr id="7" name="Rounded Rectangle 54">
              <a:extLst>
                <a:ext uri="{FF2B5EF4-FFF2-40B4-BE49-F238E27FC236}">
                  <a16:creationId xmlns:a16="http://schemas.microsoft.com/office/drawing/2014/main" id="{95BE05B2-D1E0-55D7-4D91-A35A855FC6BD}"/>
                </a:ext>
              </a:extLst>
            </p:cNvPr>
            <p:cNvSpPr/>
            <p:nvPr/>
          </p:nvSpPr>
          <p:spPr>
            <a:xfrm>
              <a:off x="2010060" y="1427373"/>
              <a:ext cx="9601200" cy="1200329"/>
            </a:xfrm>
            <a:prstGeom prst="roundRect">
              <a:avLst>
                <a:gd name="adj" fmla="val 0"/>
              </a:avLst>
            </a:prstGeom>
            <a:solidFill>
              <a:srgbClr val="A3AFBB">
                <a:alpha val="1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22960" tIns="91440" rIns="182880" bIns="91440" rtlCol="0" anchor="t" anchorCtr="0">
              <a:spAutoFit/>
            </a:bodyPr>
            <a:lstStyle/>
            <a:p>
              <a:r>
                <a:rPr lang="en-US" b="1">
                  <a:solidFill>
                    <a:schemeClr val="bg2"/>
                  </a:solidFill>
                </a:rPr>
                <a:t>Navy College Program</a:t>
              </a:r>
            </a:p>
            <a:p>
              <a:r>
                <a:rPr lang="en-US" sz="1600">
                  <a:solidFill>
                    <a:schemeClr val="bg2"/>
                  </a:solidFill>
                </a:rPr>
                <a:t>For more information about TA/NCPACE funding caps, please visit the NCP website at: https://www.navycollege.navy.mil </a:t>
              </a:r>
            </a:p>
            <a:p>
              <a:endParaRPr lang="en-US" sz="1600">
                <a:solidFill>
                  <a:srgbClr val="002060"/>
                </a:solidFill>
              </a:endParaRPr>
            </a:p>
          </p:txBody>
        </p:sp>
        <p:grpSp>
          <p:nvGrpSpPr>
            <p:cNvPr id="8" name="Group 7">
              <a:extLst>
                <a:ext uri="{FF2B5EF4-FFF2-40B4-BE49-F238E27FC236}">
                  <a16:creationId xmlns:a16="http://schemas.microsoft.com/office/drawing/2014/main" id="{CCE5DA07-D8C6-AE41-0553-057140BE22A5}"/>
                </a:ext>
              </a:extLst>
            </p:cNvPr>
            <p:cNvGrpSpPr/>
            <p:nvPr/>
          </p:nvGrpSpPr>
          <p:grpSpPr>
            <a:xfrm>
              <a:off x="1304935" y="1391798"/>
              <a:ext cx="1371600" cy="1371600"/>
              <a:chOff x="1304935" y="1420667"/>
              <a:chExt cx="1371600" cy="1371600"/>
            </a:xfrm>
          </p:grpSpPr>
          <p:sp>
            <p:nvSpPr>
              <p:cNvPr id="9" name="Oval 8">
                <a:extLst>
                  <a:ext uri="{FF2B5EF4-FFF2-40B4-BE49-F238E27FC236}">
                    <a16:creationId xmlns:a16="http://schemas.microsoft.com/office/drawing/2014/main" id="{E4028468-1618-242F-C55B-B78280D8A25B}"/>
                  </a:ext>
                </a:extLst>
              </p:cNvPr>
              <p:cNvSpPr/>
              <p:nvPr/>
            </p:nvSpPr>
            <p:spPr>
              <a:xfrm>
                <a:off x="1304935" y="1420667"/>
                <a:ext cx="1371600" cy="1371600"/>
              </a:xfrm>
              <a:prstGeom prst="ellipse">
                <a:avLst/>
              </a:prstGeom>
              <a:solidFill>
                <a:schemeClr val="accent3"/>
              </a:solidFill>
              <a:ln w="31750">
                <a:solidFill>
                  <a:srgbClr val="F1F3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F4800AE-B4E0-4B02-A66E-F8199CC6F13E}"/>
                  </a:ext>
                </a:extLst>
              </p:cNvPr>
              <p:cNvGrpSpPr/>
              <p:nvPr/>
            </p:nvGrpSpPr>
            <p:grpSpPr>
              <a:xfrm>
                <a:off x="1572115" y="1761705"/>
                <a:ext cx="837242" cy="795698"/>
                <a:chOff x="731763" y="5771723"/>
                <a:chExt cx="415925" cy="395287"/>
              </a:xfrm>
              <a:solidFill>
                <a:srgbClr val="E6AF21"/>
              </a:solidFill>
            </p:grpSpPr>
            <p:sp>
              <p:nvSpPr>
                <p:cNvPr id="11" name="Freeform 457">
                  <a:extLst>
                    <a:ext uri="{FF2B5EF4-FFF2-40B4-BE49-F238E27FC236}">
                      <a16:creationId xmlns:a16="http://schemas.microsoft.com/office/drawing/2014/main" id="{FD377E0C-9672-EEE5-A17F-7811D43E4E1F}"/>
                    </a:ext>
                  </a:extLst>
                </p:cNvPr>
                <p:cNvSpPr>
                  <a:spLocks noEditPoints="1"/>
                </p:cNvSpPr>
                <p:nvPr/>
              </p:nvSpPr>
              <p:spPr bwMode="auto">
                <a:xfrm>
                  <a:off x="731763" y="5771723"/>
                  <a:ext cx="415925" cy="395287"/>
                </a:xfrm>
                <a:custGeom>
                  <a:avLst/>
                  <a:gdLst>
                    <a:gd name="T0" fmla="*/ 1644 w 3402"/>
                    <a:gd name="T1" fmla="*/ 2104 h 3241"/>
                    <a:gd name="T2" fmla="*/ 1572 w 3402"/>
                    <a:gd name="T3" fmla="*/ 2155 h 3241"/>
                    <a:gd name="T4" fmla="*/ 1534 w 3402"/>
                    <a:gd name="T5" fmla="*/ 2236 h 3241"/>
                    <a:gd name="T6" fmla="*/ 1542 w 3402"/>
                    <a:gd name="T7" fmla="*/ 2327 h 3241"/>
                    <a:gd name="T8" fmla="*/ 1592 w 3402"/>
                    <a:gd name="T9" fmla="*/ 2400 h 3241"/>
                    <a:gd name="T10" fmla="*/ 1673 w 3402"/>
                    <a:gd name="T11" fmla="*/ 2438 h 3241"/>
                    <a:gd name="T12" fmla="*/ 1764 w 3402"/>
                    <a:gd name="T13" fmla="*/ 2430 h 3241"/>
                    <a:gd name="T14" fmla="*/ 1837 w 3402"/>
                    <a:gd name="T15" fmla="*/ 2379 h 3241"/>
                    <a:gd name="T16" fmla="*/ 1874 w 3402"/>
                    <a:gd name="T17" fmla="*/ 2298 h 3241"/>
                    <a:gd name="T18" fmla="*/ 1867 w 3402"/>
                    <a:gd name="T19" fmla="*/ 2207 h 3241"/>
                    <a:gd name="T20" fmla="*/ 1816 w 3402"/>
                    <a:gd name="T21" fmla="*/ 2134 h 3241"/>
                    <a:gd name="T22" fmla="*/ 1735 w 3402"/>
                    <a:gd name="T23" fmla="*/ 2097 h 3241"/>
                    <a:gd name="T24" fmla="*/ 275 w 3402"/>
                    <a:gd name="T25" fmla="*/ 241 h 3241"/>
                    <a:gd name="T26" fmla="*/ 249 w 3402"/>
                    <a:gd name="T27" fmla="*/ 268 h 3241"/>
                    <a:gd name="T28" fmla="*/ 249 w 3402"/>
                    <a:gd name="T29" fmla="*/ 1982 h 3241"/>
                    <a:gd name="T30" fmla="*/ 275 w 3402"/>
                    <a:gd name="T31" fmla="*/ 2008 h 3241"/>
                    <a:gd name="T32" fmla="*/ 3139 w 3402"/>
                    <a:gd name="T33" fmla="*/ 2008 h 3241"/>
                    <a:gd name="T34" fmla="*/ 3162 w 3402"/>
                    <a:gd name="T35" fmla="*/ 1974 h 3241"/>
                    <a:gd name="T36" fmla="*/ 3158 w 3402"/>
                    <a:gd name="T37" fmla="*/ 260 h 3241"/>
                    <a:gd name="T38" fmla="*/ 3132 w 3402"/>
                    <a:gd name="T39" fmla="*/ 240 h 3241"/>
                    <a:gd name="T40" fmla="*/ 228 w 3402"/>
                    <a:gd name="T41" fmla="*/ 0 h 3241"/>
                    <a:gd name="T42" fmla="*/ 3250 w 3402"/>
                    <a:gd name="T43" fmla="*/ 11 h 3241"/>
                    <a:gd name="T44" fmla="*/ 3337 w 3402"/>
                    <a:gd name="T45" fmla="*/ 66 h 3241"/>
                    <a:gd name="T46" fmla="*/ 3391 w 3402"/>
                    <a:gd name="T47" fmla="*/ 155 h 3241"/>
                    <a:gd name="T48" fmla="*/ 3402 w 3402"/>
                    <a:gd name="T49" fmla="*/ 2324 h 3241"/>
                    <a:gd name="T50" fmla="*/ 3378 w 3402"/>
                    <a:gd name="T51" fmla="*/ 2429 h 3241"/>
                    <a:gd name="T52" fmla="*/ 3311 w 3402"/>
                    <a:gd name="T53" fmla="*/ 2508 h 3241"/>
                    <a:gd name="T54" fmla="*/ 3215 w 3402"/>
                    <a:gd name="T55" fmla="*/ 2549 h 3241"/>
                    <a:gd name="T56" fmla="*/ 2046 w 3402"/>
                    <a:gd name="T57" fmla="*/ 2554 h 3241"/>
                    <a:gd name="T58" fmla="*/ 2043 w 3402"/>
                    <a:gd name="T59" fmla="*/ 2584 h 3241"/>
                    <a:gd name="T60" fmla="*/ 2043 w 3402"/>
                    <a:gd name="T61" fmla="*/ 2641 h 3241"/>
                    <a:gd name="T62" fmla="*/ 2050 w 3402"/>
                    <a:gd name="T63" fmla="*/ 2715 h 3241"/>
                    <a:gd name="T64" fmla="*/ 2070 w 3402"/>
                    <a:gd name="T65" fmla="*/ 2797 h 3241"/>
                    <a:gd name="T66" fmla="*/ 2109 w 3402"/>
                    <a:gd name="T67" fmla="*/ 2877 h 3241"/>
                    <a:gd name="T68" fmla="*/ 2174 w 3402"/>
                    <a:gd name="T69" fmla="*/ 2946 h 3241"/>
                    <a:gd name="T70" fmla="*/ 2268 w 3402"/>
                    <a:gd name="T71" fmla="*/ 2993 h 3241"/>
                    <a:gd name="T72" fmla="*/ 2350 w 3402"/>
                    <a:gd name="T73" fmla="*/ 3021 h 3241"/>
                    <a:gd name="T74" fmla="*/ 2387 w 3402"/>
                    <a:gd name="T75" fmla="*/ 3078 h 3241"/>
                    <a:gd name="T76" fmla="*/ 2387 w 3402"/>
                    <a:gd name="T77" fmla="*/ 3163 h 3241"/>
                    <a:gd name="T78" fmla="*/ 2352 w 3402"/>
                    <a:gd name="T79" fmla="*/ 3219 h 3241"/>
                    <a:gd name="T80" fmla="*/ 2289 w 3402"/>
                    <a:gd name="T81" fmla="*/ 3241 h 3241"/>
                    <a:gd name="T82" fmla="*/ 1076 w 3402"/>
                    <a:gd name="T83" fmla="*/ 3230 h 3241"/>
                    <a:gd name="T84" fmla="*/ 1030 w 3402"/>
                    <a:gd name="T85" fmla="*/ 3184 h 3241"/>
                    <a:gd name="T86" fmla="*/ 1019 w 3402"/>
                    <a:gd name="T87" fmla="*/ 3102 h 3241"/>
                    <a:gd name="T88" fmla="*/ 1042 w 3402"/>
                    <a:gd name="T89" fmla="*/ 3038 h 3241"/>
                    <a:gd name="T90" fmla="*/ 1100 w 3402"/>
                    <a:gd name="T91" fmla="*/ 3003 h 3241"/>
                    <a:gd name="T92" fmla="*/ 1205 w 3402"/>
                    <a:gd name="T93" fmla="*/ 2961 h 3241"/>
                    <a:gd name="T94" fmla="*/ 1277 w 3402"/>
                    <a:gd name="T95" fmla="*/ 2894 h 3241"/>
                    <a:gd name="T96" fmla="*/ 1323 w 3402"/>
                    <a:gd name="T97" fmla="*/ 2812 h 3241"/>
                    <a:gd name="T98" fmla="*/ 1349 w 3402"/>
                    <a:gd name="T99" fmla="*/ 2726 h 3241"/>
                    <a:gd name="T100" fmla="*/ 1359 w 3402"/>
                    <a:gd name="T101" fmla="*/ 2647 h 3241"/>
                    <a:gd name="T102" fmla="*/ 1361 w 3402"/>
                    <a:gd name="T103" fmla="*/ 2586 h 3241"/>
                    <a:gd name="T104" fmla="*/ 1360 w 3402"/>
                    <a:gd name="T105" fmla="*/ 2554 h 3241"/>
                    <a:gd name="T106" fmla="*/ 191 w 3402"/>
                    <a:gd name="T107" fmla="*/ 2549 h 3241"/>
                    <a:gd name="T108" fmla="*/ 93 w 3402"/>
                    <a:gd name="T109" fmla="*/ 2508 h 3241"/>
                    <a:gd name="T110" fmla="*/ 26 w 3402"/>
                    <a:gd name="T111" fmla="*/ 2429 h 3241"/>
                    <a:gd name="T112" fmla="*/ 0 w 3402"/>
                    <a:gd name="T113" fmla="*/ 2324 h 3241"/>
                    <a:gd name="T114" fmla="*/ 11 w 3402"/>
                    <a:gd name="T115" fmla="*/ 155 h 3241"/>
                    <a:gd name="T116" fmla="*/ 67 w 3402"/>
                    <a:gd name="T117" fmla="*/ 66 h 3241"/>
                    <a:gd name="T118" fmla="*/ 156 w 3402"/>
                    <a:gd name="T119" fmla="*/ 11 h 3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02" h="3241">
                      <a:moveTo>
                        <a:pt x="1704" y="2094"/>
                      </a:moveTo>
                      <a:lnTo>
                        <a:pt x="1673" y="2097"/>
                      </a:lnTo>
                      <a:lnTo>
                        <a:pt x="1644" y="2104"/>
                      </a:lnTo>
                      <a:lnTo>
                        <a:pt x="1617" y="2118"/>
                      </a:lnTo>
                      <a:lnTo>
                        <a:pt x="1592" y="2134"/>
                      </a:lnTo>
                      <a:lnTo>
                        <a:pt x="1572" y="2155"/>
                      </a:lnTo>
                      <a:lnTo>
                        <a:pt x="1555" y="2180"/>
                      </a:lnTo>
                      <a:lnTo>
                        <a:pt x="1542" y="2207"/>
                      </a:lnTo>
                      <a:lnTo>
                        <a:pt x="1534" y="2236"/>
                      </a:lnTo>
                      <a:lnTo>
                        <a:pt x="1531" y="2267"/>
                      </a:lnTo>
                      <a:lnTo>
                        <a:pt x="1534" y="2298"/>
                      </a:lnTo>
                      <a:lnTo>
                        <a:pt x="1542" y="2327"/>
                      </a:lnTo>
                      <a:lnTo>
                        <a:pt x="1555" y="2354"/>
                      </a:lnTo>
                      <a:lnTo>
                        <a:pt x="1572" y="2379"/>
                      </a:lnTo>
                      <a:lnTo>
                        <a:pt x="1592" y="2400"/>
                      </a:lnTo>
                      <a:lnTo>
                        <a:pt x="1617" y="2417"/>
                      </a:lnTo>
                      <a:lnTo>
                        <a:pt x="1644" y="2430"/>
                      </a:lnTo>
                      <a:lnTo>
                        <a:pt x="1673" y="2438"/>
                      </a:lnTo>
                      <a:lnTo>
                        <a:pt x="1704" y="2440"/>
                      </a:lnTo>
                      <a:lnTo>
                        <a:pt x="1735" y="2438"/>
                      </a:lnTo>
                      <a:lnTo>
                        <a:pt x="1764" y="2430"/>
                      </a:lnTo>
                      <a:lnTo>
                        <a:pt x="1791" y="2417"/>
                      </a:lnTo>
                      <a:lnTo>
                        <a:pt x="1816" y="2400"/>
                      </a:lnTo>
                      <a:lnTo>
                        <a:pt x="1837" y="2379"/>
                      </a:lnTo>
                      <a:lnTo>
                        <a:pt x="1854" y="2354"/>
                      </a:lnTo>
                      <a:lnTo>
                        <a:pt x="1867" y="2327"/>
                      </a:lnTo>
                      <a:lnTo>
                        <a:pt x="1874" y="2298"/>
                      </a:lnTo>
                      <a:lnTo>
                        <a:pt x="1877" y="2267"/>
                      </a:lnTo>
                      <a:lnTo>
                        <a:pt x="1874" y="2236"/>
                      </a:lnTo>
                      <a:lnTo>
                        <a:pt x="1867" y="2207"/>
                      </a:lnTo>
                      <a:lnTo>
                        <a:pt x="1854" y="2180"/>
                      </a:lnTo>
                      <a:lnTo>
                        <a:pt x="1837" y="2155"/>
                      </a:lnTo>
                      <a:lnTo>
                        <a:pt x="1816" y="2134"/>
                      </a:lnTo>
                      <a:lnTo>
                        <a:pt x="1791" y="2118"/>
                      </a:lnTo>
                      <a:lnTo>
                        <a:pt x="1764" y="2104"/>
                      </a:lnTo>
                      <a:lnTo>
                        <a:pt x="1735" y="2097"/>
                      </a:lnTo>
                      <a:lnTo>
                        <a:pt x="1704" y="2094"/>
                      </a:lnTo>
                      <a:close/>
                      <a:moveTo>
                        <a:pt x="288" y="239"/>
                      </a:moveTo>
                      <a:lnTo>
                        <a:pt x="275" y="241"/>
                      </a:lnTo>
                      <a:lnTo>
                        <a:pt x="263" y="248"/>
                      </a:lnTo>
                      <a:lnTo>
                        <a:pt x="254" y="256"/>
                      </a:lnTo>
                      <a:lnTo>
                        <a:pt x="249" y="268"/>
                      </a:lnTo>
                      <a:lnTo>
                        <a:pt x="246" y="281"/>
                      </a:lnTo>
                      <a:lnTo>
                        <a:pt x="246" y="1969"/>
                      </a:lnTo>
                      <a:lnTo>
                        <a:pt x="249" y="1982"/>
                      </a:lnTo>
                      <a:lnTo>
                        <a:pt x="254" y="1993"/>
                      </a:lnTo>
                      <a:lnTo>
                        <a:pt x="263" y="2003"/>
                      </a:lnTo>
                      <a:lnTo>
                        <a:pt x="275" y="2008"/>
                      </a:lnTo>
                      <a:lnTo>
                        <a:pt x="288" y="2011"/>
                      </a:lnTo>
                      <a:lnTo>
                        <a:pt x="3125" y="2011"/>
                      </a:lnTo>
                      <a:lnTo>
                        <a:pt x="3139" y="2008"/>
                      </a:lnTo>
                      <a:lnTo>
                        <a:pt x="3152" y="2000"/>
                      </a:lnTo>
                      <a:lnTo>
                        <a:pt x="3159" y="1988"/>
                      </a:lnTo>
                      <a:lnTo>
                        <a:pt x="3162" y="1974"/>
                      </a:lnTo>
                      <a:lnTo>
                        <a:pt x="3163" y="282"/>
                      </a:lnTo>
                      <a:lnTo>
                        <a:pt x="3162" y="270"/>
                      </a:lnTo>
                      <a:lnTo>
                        <a:pt x="3158" y="260"/>
                      </a:lnTo>
                      <a:lnTo>
                        <a:pt x="3151" y="252"/>
                      </a:lnTo>
                      <a:lnTo>
                        <a:pt x="3142" y="245"/>
                      </a:lnTo>
                      <a:lnTo>
                        <a:pt x="3132" y="240"/>
                      </a:lnTo>
                      <a:lnTo>
                        <a:pt x="3122" y="239"/>
                      </a:lnTo>
                      <a:lnTo>
                        <a:pt x="288" y="239"/>
                      </a:lnTo>
                      <a:close/>
                      <a:moveTo>
                        <a:pt x="228" y="0"/>
                      </a:moveTo>
                      <a:lnTo>
                        <a:pt x="3179" y="0"/>
                      </a:lnTo>
                      <a:lnTo>
                        <a:pt x="3215" y="3"/>
                      </a:lnTo>
                      <a:lnTo>
                        <a:pt x="3250" y="11"/>
                      </a:lnTo>
                      <a:lnTo>
                        <a:pt x="3282" y="25"/>
                      </a:lnTo>
                      <a:lnTo>
                        <a:pt x="3311" y="44"/>
                      </a:lnTo>
                      <a:lnTo>
                        <a:pt x="3337" y="66"/>
                      </a:lnTo>
                      <a:lnTo>
                        <a:pt x="3360" y="93"/>
                      </a:lnTo>
                      <a:lnTo>
                        <a:pt x="3378" y="122"/>
                      </a:lnTo>
                      <a:lnTo>
                        <a:pt x="3391" y="155"/>
                      </a:lnTo>
                      <a:lnTo>
                        <a:pt x="3399" y="191"/>
                      </a:lnTo>
                      <a:lnTo>
                        <a:pt x="3402" y="228"/>
                      </a:lnTo>
                      <a:lnTo>
                        <a:pt x="3402" y="2324"/>
                      </a:lnTo>
                      <a:lnTo>
                        <a:pt x="3399" y="2361"/>
                      </a:lnTo>
                      <a:lnTo>
                        <a:pt x="3391" y="2396"/>
                      </a:lnTo>
                      <a:lnTo>
                        <a:pt x="3378" y="2429"/>
                      </a:lnTo>
                      <a:lnTo>
                        <a:pt x="3360" y="2459"/>
                      </a:lnTo>
                      <a:lnTo>
                        <a:pt x="3337" y="2486"/>
                      </a:lnTo>
                      <a:lnTo>
                        <a:pt x="3311" y="2508"/>
                      </a:lnTo>
                      <a:lnTo>
                        <a:pt x="3282" y="2527"/>
                      </a:lnTo>
                      <a:lnTo>
                        <a:pt x="3250" y="2540"/>
                      </a:lnTo>
                      <a:lnTo>
                        <a:pt x="3215" y="2549"/>
                      </a:lnTo>
                      <a:lnTo>
                        <a:pt x="3179" y="2552"/>
                      </a:lnTo>
                      <a:lnTo>
                        <a:pt x="2046" y="2552"/>
                      </a:lnTo>
                      <a:lnTo>
                        <a:pt x="2046" y="2554"/>
                      </a:lnTo>
                      <a:lnTo>
                        <a:pt x="2045" y="2560"/>
                      </a:lnTo>
                      <a:lnTo>
                        <a:pt x="2044" y="2570"/>
                      </a:lnTo>
                      <a:lnTo>
                        <a:pt x="2043" y="2584"/>
                      </a:lnTo>
                      <a:lnTo>
                        <a:pt x="2043" y="2601"/>
                      </a:lnTo>
                      <a:lnTo>
                        <a:pt x="2042" y="2619"/>
                      </a:lnTo>
                      <a:lnTo>
                        <a:pt x="2043" y="2641"/>
                      </a:lnTo>
                      <a:lnTo>
                        <a:pt x="2044" y="2664"/>
                      </a:lnTo>
                      <a:lnTo>
                        <a:pt x="2046" y="2689"/>
                      </a:lnTo>
                      <a:lnTo>
                        <a:pt x="2050" y="2715"/>
                      </a:lnTo>
                      <a:lnTo>
                        <a:pt x="2056" y="2741"/>
                      </a:lnTo>
                      <a:lnTo>
                        <a:pt x="2062" y="2769"/>
                      </a:lnTo>
                      <a:lnTo>
                        <a:pt x="2070" y="2797"/>
                      </a:lnTo>
                      <a:lnTo>
                        <a:pt x="2081" y="2824"/>
                      </a:lnTo>
                      <a:lnTo>
                        <a:pt x="2094" y="2851"/>
                      </a:lnTo>
                      <a:lnTo>
                        <a:pt x="2109" y="2877"/>
                      </a:lnTo>
                      <a:lnTo>
                        <a:pt x="2128" y="2902"/>
                      </a:lnTo>
                      <a:lnTo>
                        <a:pt x="2150" y="2925"/>
                      </a:lnTo>
                      <a:lnTo>
                        <a:pt x="2174" y="2946"/>
                      </a:lnTo>
                      <a:lnTo>
                        <a:pt x="2202" y="2964"/>
                      </a:lnTo>
                      <a:lnTo>
                        <a:pt x="2233" y="2981"/>
                      </a:lnTo>
                      <a:lnTo>
                        <a:pt x="2268" y="2993"/>
                      </a:lnTo>
                      <a:lnTo>
                        <a:pt x="2307" y="3003"/>
                      </a:lnTo>
                      <a:lnTo>
                        <a:pt x="2330" y="3010"/>
                      </a:lnTo>
                      <a:lnTo>
                        <a:pt x="2350" y="3021"/>
                      </a:lnTo>
                      <a:lnTo>
                        <a:pt x="2366" y="3038"/>
                      </a:lnTo>
                      <a:lnTo>
                        <a:pt x="2380" y="3056"/>
                      </a:lnTo>
                      <a:lnTo>
                        <a:pt x="2387" y="3078"/>
                      </a:lnTo>
                      <a:lnTo>
                        <a:pt x="2390" y="3102"/>
                      </a:lnTo>
                      <a:lnTo>
                        <a:pt x="2390" y="3139"/>
                      </a:lnTo>
                      <a:lnTo>
                        <a:pt x="2387" y="3163"/>
                      </a:lnTo>
                      <a:lnTo>
                        <a:pt x="2380" y="3184"/>
                      </a:lnTo>
                      <a:lnTo>
                        <a:pt x="2367" y="3202"/>
                      </a:lnTo>
                      <a:lnTo>
                        <a:pt x="2352" y="3219"/>
                      </a:lnTo>
                      <a:lnTo>
                        <a:pt x="2333" y="3230"/>
                      </a:lnTo>
                      <a:lnTo>
                        <a:pt x="2311" y="3239"/>
                      </a:lnTo>
                      <a:lnTo>
                        <a:pt x="2289" y="3241"/>
                      </a:lnTo>
                      <a:lnTo>
                        <a:pt x="1121" y="3241"/>
                      </a:lnTo>
                      <a:lnTo>
                        <a:pt x="1097" y="3239"/>
                      </a:lnTo>
                      <a:lnTo>
                        <a:pt x="1076" y="3230"/>
                      </a:lnTo>
                      <a:lnTo>
                        <a:pt x="1057" y="3219"/>
                      </a:lnTo>
                      <a:lnTo>
                        <a:pt x="1041" y="3202"/>
                      </a:lnTo>
                      <a:lnTo>
                        <a:pt x="1030" y="3184"/>
                      </a:lnTo>
                      <a:lnTo>
                        <a:pt x="1022" y="3163"/>
                      </a:lnTo>
                      <a:lnTo>
                        <a:pt x="1019" y="3139"/>
                      </a:lnTo>
                      <a:lnTo>
                        <a:pt x="1019" y="3102"/>
                      </a:lnTo>
                      <a:lnTo>
                        <a:pt x="1022" y="3078"/>
                      </a:lnTo>
                      <a:lnTo>
                        <a:pt x="1030" y="3056"/>
                      </a:lnTo>
                      <a:lnTo>
                        <a:pt x="1042" y="3038"/>
                      </a:lnTo>
                      <a:lnTo>
                        <a:pt x="1059" y="3021"/>
                      </a:lnTo>
                      <a:lnTo>
                        <a:pt x="1079" y="3010"/>
                      </a:lnTo>
                      <a:lnTo>
                        <a:pt x="1100" y="3003"/>
                      </a:lnTo>
                      <a:lnTo>
                        <a:pt x="1140" y="2992"/>
                      </a:lnTo>
                      <a:lnTo>
                        <a:pt x="1174" y="2979"/>
                      </a:lnTo>
                      <a:lnTo>
                        <a:pt x="1205" y="2961"/>
                      </a:lnTo>
                      <a:lnTo>
                        <a:pt x="1232" y="2941"/>
                      </a:lnTo>
                      <a:lnTo>
                        <a:pt x="1257" y="2919"/>
                      </a:lnTo>
                      <a:lnTo>
                        <a:pt x="1277" y="2894"/>
                      </a:lnTo>
                      <a:lnTo>
                        <a:pt x="1295" y="2868"/>
                      </a:lnTo>
                      <a:lnTo>
                        <a:pt x="1311" y="2841"/>
                      </a:lnTo>
                      <a:lnTo>
                        <a:pt x="1323" y="2812"/>
                      </a:lnTo>
                      <a:lnTo>
                        <a:pt x="1333" y="2783"/>
                      </a:lnTo>
                      <a:lnTo>
                        <a:pt x="1342" y="2755"/>
                      </a:lnTo>
                      <a:lnTo>
                        <a:pt x="1349" y="2726"/>
                      </a:lnTo>
                      <a:lnTo>
                        <a:pt x="1354" y="2699"/>
                      </a:lnTo>
                      <a:lnTo>
                        <a:pt x="1357" y="2672"/>
                      </a:lnTo>
                      <a:lnTo>
                        <a:pt x="1359" y="2647"/>
                      </a:lnTo>
                      <a:lnTo>
                        <a:pt x="1361" y="2624"/>
                      </a:lnTo>
                      <a:lnTo>
                        <a:pt x="1361" y="2604"/>
                      </a:lnTo>
                      <a:lnTo>
                        <a:pt x="1361" y="2586"/>
                      </a:lnTo>
                      <a:lnTo>
                        <a:pt x="1361" y="2572"/>
                      </a:lnTo>
                      <a:lnTo>
                        <a:pt x="1360" y="2561"/>
                      </a:lnTo>
                      <a:lnTo>
                        <a:pt x="1360" y="2554"/>
                      </a:lnTo>
                      <a:lnTo>
                        <a:pt x="1359" y="2552"/>
                      </a:lnTo>
                      <a:lnTo>
                        <a:pt x="228" y="2552"/>
                      </a:lnTo>
                      <a:lnTo>
                        <a:pt x="191" y="2549"/>
                      </a:lnTo>
                      <a:lnTo>
                        <a:pt x="156" y="2540"/>
                      </a:lnTo>
                      <a:lnTo>
                        <a:pt x="123" y="2527"/>
                      </a:lnTo>
                      <a:lnTo>
                        <a:pt x="93" y="2508"/>
                      </a:lnTo>
                      <a:lnTo>
                        <a:pt x="67" y="2486"/>
                      </a:lnTo>
                      <a:lnTo>
                        <a:pt x="45" y="2459"/>
                      </a:lnTo>
                      <a:lnTo>
                        <a:pt x="26" y="2429"/>
                      </a:lnTo>
                      <a:lnTo>
                        <a:pt x="11" y="2396"/>
                      </a:lnTo>
                      <a:lnTo>
                        <a:pt x="3" y="2361"/>
                      </a:lnTo>
                      <a:lnTo>
                        <a:pt x="0" y="2324"/>
                      </a:lnTo>
                      <a:lnTo>
                        <a:pt x="0" y="228"/>
                      </a:lnTo>
                      <a:lnTo>
                        <a:pt x="3" y="191"/>
                      </a:lnTo>
                      <a:lnTo>
                        <a:pt x="11" y="155"/>
                      </a:lnTo>
                      <a:lnTo>
                        <a:pt x="26" y="122"/>
                      </a:lnTo>
                      <a:lnTo>
                        <a:pt x="45" y="93"/>
                      </a:lnTo>
                      <a:lnTo>
                        <a:pt x="67" y="66"/>
                      </a:lnTo>
                      <a:lnTo>
                        <a:pt x="93" y="44"/>
                      </a:lnTo>
                      <a:lnTo>
                        <a:pt x="123" y="25"/>
                      </a:lnTo>
                      <a:lnTo>
                        <a:pt x="156" y="11"/>
                      </a:lnTo>
                      <a:lnTo>
                        <a:pt x="191" y="3"/>
                      </a:lnTo>
                      <a:lnTo>
                        <a:pt x="228" y="0"/>
                      </a:lnTo>
                      <a:close/>
                    </a:path>
                  </a:pathLst>
                </a:custGeom>
                <a:solidFill>
                  <a:srgbClr val="3C5F9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460">
                  <a:extLst>
                    <a:ext uri="{FF2B5EF4-FFF2-40B4-BE49-F238E27FC236}">
                      <a16:creationId xmlns:a16="http://schemas.microsoft.com/office/drawing/2014/main" id="{7478695E-2146-C963-C62E-A0240398A604}"/>
                    </a:ext>
                  </a:extLst>
                </p:cNvPr>
                <p:cNvSpPr>
                  <a:spLocks/>
                </p:cNvSpPr>
                <p:nvPr/>
              </p:nvSpPr>
              <p:spPr bwMode="auto">
                <a:xfrm>
                  <a:off x="939800" y="6124575"/>
                  <a:ext cx="19050" cy="19050"/>
                </a:xfrm>
                <a:custGeom>
                  <a:avLst/>
                  <a:gdLst>
                    <a:gd name="T0" fmla="*/ 79 w 159"/>
                    <a:gd name="T1" fmla="*/ 0 h 160"/>
                    <a:gd name="T2" fmla="*/ 100 w 159"/>
                    <a:gd name="T3" fmla="*/ 3 h 160"/>
                    <a:gd name="T4" fmla="*/ 120 w 159"/>
                    <a:gd name="T5" fmla="*/ 12 h 160"/>
                    <a:gd name="T6" fmla="*/ 135 w 159"/>
                    <a:gd name="T7" fmla="*/ 24 h 160"/>
                    <a:gd name="T8" fmla="*/ 148 w 159"/>
                    <a:gd name="T9" fmla="*/ 40 h 160"/>
                    <a:gd name="T10" fmla="*/ 156 w 159"/>
                    <a:gd name="T11" fmla="*/ 59 h 160"/>
                    <a:gd name="T12" fmla="*/ 159 w 159"/>
                    <a:gd name="T13" fmla="*/ 80 h 160"/>
                    <a:gd name="T14" fmla="*/ 156 w 159"/>
                    <a:gd name="T15" fmla="*/ 102 h 160"/>
                    <a:gd name="T16" fmla="*/ 148 w 159"/>
                    <a:gd name="T17" fmla="*/ 120 h 160"/>
                    <a:gd name="T18" fmla="*/ 135 w 159"/>
                    <a:gd name="T19" fmla="*/ 136 h 160"/>
                    <a:gd name="T20" fmla="*/ 120 w 159"/>
                    <a:gd name="T21" fmla="*/ 148 h 160"/>
                    <a:gd name="T22" fmla="*/ 100 w 159"/>
                    <a:gd name="T23" fmla="*/ 157 h 160"/>
                    <a:gd name="T24" fmla="*/ 79 w 159"/>
                    <a:gd name="T25" fmla="*/ 160 h 160"/>
                    <a:gd name="T26" fmla="*/ 58 w 159"/>
                    <a:gd name="T27" fmla="*/ 157 h 160"/>
                    <a:gd name="T28" fmla="*/ 39 w 159"/>
                    <a:gd name="T29" fmla="*/ 148 h 160"/>
                    <a:gd name="T30" fmla="*/ 23 w 159"/>
                    <a:gd name="T31" fmla="*/ 136 h 160"/>
                    <a:gd name="T32" fmla="*/ 11 w 159"/>
                    <a:gd name="T33" fmla="*/ 120 h 160"/>
                    <a:gd name="T34" fmla="*/ 3 w 159"/>
                    <a:gd name="T35" fmla="*/ 102 h 160"/>
                    <a:gd name="T36" fmla="*/ 0 w 159"/>
                    <a:gd name="T37" fmla="*/ 80 h 160"/>
                    <a:gd name="T38" fmla="*/ 3 w 159"/>
                    <a:gd name="T39" fmla="*/ 59 h 160"/>
                    <a:gd name="T40" fmla="*/ 11 w 159"/>
                    <a:gd name="T41" fmla="*/ 40 h 160"/>
                    <a:gd name="T42" fmla="*/ 23 w 159"/>
                    <a:gd name="T43" fmla="*/ 24 h 160"/>
                    <a:gd name="T44" fmla="*/ 39 w 159"/>
                    <a:gd name="T45" fmla="*/ 12 h 160"/>
                    <a:gd name="T46" fmla="*/ 58 w 159"/>
                    <a:gd name="T47" fmla="*/ 3 h 160"/>
                    <a:gd name="T48" fmla="*/ 79 w 159"/>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60">
                      <a:moveTo>
                        <a:pt x="79" y="0"/>
                      </a:moveTo>
                      <a:lnTo>
                        <a:pt x="100" y="3"/>
                      </a:lnTo>
                      <a:lnTo>
                        <a:pt x="120" y="12"/>
                      </a:lnTo>
                      <a:lnTo>
                        <a:pt x="135" y="24"/>
                      </a:lnTo>
                      <a:lnTo>
                        <a:pt x="148" y="40"/>
                      </a:lnTo>
                      <a:lnTo>
                        <a:pt x="156" y="59"/>
                      </a:lnTo>
                      <a:lnTo>
                        <a:pt x="159" y="80"/>
                      </a:lnTo>
                      <a:lnTo>
                        <a:pt x="156" y="102"/>
                      </a:lnTo>
                      <a:lnTo>
                        <a:pt x="148" y="120"/>
                      </a:lnTo>
                      <a:lnTo>
                        <a:pt x="135" y="136"/>
                      </a:lnTo>
                      <a:lnTo>
                        <a:pt x="120" y="148"/>
                      </a:lnTo>
                      <a:lnTo>
                        <a:pt x="100" y="157"/>
                      </a:lnTo>
                      <a:lnTo>
                        <a:pt x="79" y="160"/>
                      </a:lnTo>
                      <a:lnTo>
                        <a:pt x="58" y="157"/>
                      </a:lnTo>
                      <a:lnTo>
                        <a:pt x="39" y="148"/>
                      </a:lnTo>
                      <a:lnTo>
                        <a:pt x="23" y="136"/>
                      </a:lnTo>
                      <a:lnTo>
                        <a:pt x="11" y="120"/>
                      </a:lnTo>
                      <a:lnTo>
                        <a:pt x="3" y="102"/>
                      </a:lnTo>
                      <a:lnTo>
                        <a:pt x="0" y="80"/>
                      </a:lnTo>
                      <a:lnTo>
                        <a:pt x="3" y="59"/>
                      </a:lnTo>
                      <a:lnTo>
                        <a:pt x="11" y="40"/>
                      </a:lnTo>
                      <a:lnTo>
                        <a:pt x="23" y="24"/>
                      </a:lnTo>
                      <a:lnTo>
                        <a:pt x="39" y="12"/>
                      </a:lnTo>
                      <a:lnTo>
                        <a:pt x="58" y="3"/>
                      </a:lnTo>
                      <a:lnTo>
                        <a:pt x="79" y="0"/>
                      </a:lnTo>
                      <a:close/>
                    </a:path>
                  </a:pathLst>
                </a:custGeom>
                <a:solidFill>
                  <a:srgbClr val="3C5F9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3" name="Group 12">
            <a:extLst>
              <a:ext uri="{FF2B5EF4-FFF2-40B4-BE49-F238E27FC236}">
                <a16:creationId xmlns:a16="http://schemas.microsoft.com/office/drawing/2014/main" id="{EDCACF46-F8E2-2C46-40D3-52F18F0646DD}"/>
              </a:ext>
            </a:extLst>
          </p:cNvPr>
          <p:cNvGrpSpPr/>
          <p:nvPr/>
        </p:nvGrpSpPr>
        <p:grpSpPr>
          <a:xfrm>
            <a:off x="172015" y="3793708"/>
            <a:ext cx="8564579" cy="1692771"/>
            <a:chOff x="1071738" y="3496364"/>
            <a:chExt cx="10287000" cy="1692771"/>
          </a:xfrm>
        </p:grpSpPr>
        <p:grpSp>
          <p:nvGrpSpPr>
            <p:cNvPr id="14" name="Group 13">
              <a:extLst>
                <a:ext uri="{FF2B5EF4-FFF2-40B4-BE49-F238E27FC236}">
                  <a16:creationId xmlns:a16="http://schemas.microsoft.com/office/drawing/2014/main" id="{D440D88D-69FC-EEA8-F3BE-06506E5B813E}"/>
                </a:ext>
              </a:extLst>
            </p:cNvPr>
            <p:cNvGrpSpPr/>
            <p:nvPr/>
          </p:nvGrpSpPr>
          <p:grpSpPr>
            <a:xfrm>
              <a:off x="1071738" y="3496364"/>
              <a:ext cx="10287000" cy="1692771"/>
              <a:chOff x="1237108" y="3685731"/>
              <a:chExt cx="10287000" cy="1692771"/>
            </a:xfrm>
          </p:grpSpPr>
          <p:sp>
            <p:nvSpPr>
              <p:cNvPr id="20" name="Rounded Rectangle 54">
                <a:extLst>
                  <a:ext uri="{FF2B5EF4-FFF2-40B4-BE49-F238E27FC236}">
                    <a16:creationId xmlns:a16="http://schemas.microsoft.com/office/drawing/2014/main" id="{D571A8EB-41BA-6678-552D-072F4DC7974E}"/>
                  </a:ext>
                </a:extLst>
              </p:cNvPr>
              <p:cNvSpPr/>
              <p:nvPr/>
            </p:nvSpPr>
            <p:spPr>
              <a:xfrm>
                <a:off x="1922907" y="3685731"/>
                <a:ext cx="9601201" cy="1692771"/>
              </a:xfrm>
              <a:prstGeom prst="roundRect">
                <a:avLst>
                  <a:gd name="adj" fmla="val 0"/>
                </a:avLst>
              </a:prstGeom>
              <a:solidFill>
                <a:srgbClr val="A3AFBB">
                  <a:alpha val="1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22960" tIns="91440" rIns="182880" bIns="91440" rtlCol="0" anchor="t" anchorCtr="0">
                <a:spAutoFit/>
              </a:bodyPr>
              <a:lstStyle/>
              <a:p>
                <a:r>
                  <a:rPr lang="en-US" b="1">
                    <a:solidFill>
                      <a:schemeClr val="bg2"/>
                    </a:solidFill>
                  </a:rPr>
                  <a:t>Navy College Virtual Education Center</a:t>
                </a:r>
              </a:p>
              <a:p>
                <a:r>
                  <a:rPr lang="en-US" sz="1600">
                    <a:solidFill>
                      <a:schemeClr val="bg2"/>
                    </a:solidFill>
                  </a:rPr>
                  <a:t>The NCVEC can be reached Monday through Friday from 0700-1900 EST. </a:t>
                </a:r>
              </a:p>
              <a:p>
                <a:r>
                  <a:rPr lang="en-US" sz="1600">
                    <a:solidFill>
                      <a:schemeClr val="bg2"/>
                    </a:solidFill>
                  </a:rPr>
                  <a:t>Call  833-330-MNCC (6622).</a:t>
                </a:r>
                <a:endParaRPr lang="en-US" sz="1600">
                  <a:solidFill>
                    <a:schemeClr val="bg2"/>
                  </a:solidFill>
                  <a:cs typeface="Arial"/>
                </a:endParaRPr>
              </a:p>
              <a:p>
                <a:endParaRPr lang="en-US" sz="1600">
                  <a:solidFill>
                    <a:schemeClr val="bg2"/>
                  </a:solidFill>
                </a:endParaRPr>
              </a:p>
              <a:p>
                <a:r>
                  <a:rPr lang="en-US" sz="1600">
                    <a:solidFill>
                      <a:schemeClr val="bg2"/>
                    </a:solidFill>
                    <a:cs typeface="Arial"/>
                  </a:rPr>
                  <a:t>Select option 3 “</a:t>
                </a:r>
                <a:r>
                  <a:rPr lang="en-US" sz="1600" i="1">
                    <a:solidFill>
                      <a:schemeClr val="bg2"/>
                    </a:solidFill>
                    <a:cs typeface="Arial"/>
                  </a:rPr>
                  <a:t>Education and Training”</a:t>
                </a:r>
                <a:r>
                  <a:rPr lang="en-US" sz="1600">
                    <a:solidFill>
                      <a:schemeClr val="bg2"/>
                    </a:solidFill>
                    <a:cs typeface="Arial"/>
                  </a:rPr>
                  <a:t>, then option 1 “Navy College, </a:t>
                </a:r>
                <a:r>
                  <a:rPr lang="en-US" sz="1600" i="1">
                    <a:solidFill>
                      <a:schemeClr val="bg2"/>
                    </a:solidFill>
                    <a:cs typeface="Arial"/>
                  </a:rPr>
                  <a:t>Tuition Assistance and Counseling</a:t>
                </a:r>
                <a:r>
                  <a:rPr lang="en-US" sz="1600">
                    <a:solidFill>
                      <a:schemeClr val="bg2"/>
                    </a:solidFill>
                    <a:cs typeface="Arial"/>
                  </a:rPr>
                  <a:t>.” </a:t>
                </a:r>
                <a:endParaRPr lang="en-US" sz="1600">
                  <a:solidFill>
                    <a:schemeClr val="bg2"/>
                  </a:solidFill>
                </a:endParaRPr>
              </a:p>
            </p:txBody>
          </p:sp>
          <p:sp>
            <p:nvSpPr>
              <p:cNvPr id="21" name="Oval 20">
                <a:extLst>
                  <a:ext uri="{FF2B5EF4-FFF2-40B4-BE49-F238E27FC236}">
                    <a16:creationId xmlns:a16="http://schemas.microsoft.com/office/drawing/2014/main" id="{910BF9B1-CF40-EE8B-2ED3-50600EFD2631}"/>
                  </a:ext>
                </a:extLst>
              </p:cNvPr>
              <p:cNvSpPr/>
              <p:nvPr/>
            </p:nvSpPr>
            <p:spPr>
              <a:xfrm>
                <a:off x="1237108" y="3823367"/>
                <a:ext cx="1371600" cy="1271277"/>
              </a:xfrm>
              <a:prstGeom prst="ellipse">
                <a:avLst/>
              </a:prstGeom>
              <a:solidFill>
                <a:schemeClr val="accent3"/>
              </a:solidFill>
              <a:ln w="31750">
                <a:solidFill>
                  <a:srgbClr val="F1F3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61D94CB-81E9-2E64-B347-E0C206519DE7}"/>
                </a:ext>
              </a:extLst>
            </p:cNvPr>
            <p:cNvGrpSpPr/>
            <p:nvPr/>
          </p:nvGrpSpPr>
          <p:grpSpPr>
            <a:xfrm>
              <a:off x="1514578" y="3935557"/>
              <a:ext cx="484341" cy="768489"/>
              <a:chOff x="10145713" y="2682875"/>
              <a:chExt cx="357187" cy="566738"/>
            </a:xfrm>
            <a:solidFill>
              <a:srgbClr val="3C5F9E"/>
            </a:solidFill>
          </p:grpSpPr>
          <p:sp>
            <p:nvSpPr>
              <p:cNvPr id="16" name="Freeform 96">
                <a:extLst>
                  <a:ext uri="{FF2B5EF4-FFF2-40B4-BE49-F238E27FC236}">
                    <a16:creationId xmlns:a16="http://schemas.microsoft.com/office/drawing/2014/main" id="{7F8106B1-6282-D14B-E86A-4A687F2EB69D}"/>
                  </a:ext>
                </a:extLst>
              </p:cNvPr>
              <p:cNvSpPr>
                <a:spLocks noEditPoints="1"/>
              </p:cNvSpPr>
              <p:nvPr/>
            </p:nvSpPr>
            <p:spPr bwMode="auto">
              <a:xfrm>
                <a:off x="10145713" y="2682875"/>
                <a:ext cx="357187" cy="566738"/>
              </a:xfrm>
              <a:custGeom>
                <a:avLst/>
                <a:gdLst>
                  <a:gd name="T0" fmla="*/ 250 w 2247"/>
                  <a:gd name="T1" fmla="*/ 3279 h 3570"/>
                  <a:gd name="T2" fmla="*/ 262 w 2247"/>
                  <a:gd name="T3" fmla="*/ 3309 h 3570"/>
                  <a:gd name="T4" fmla="*/ 292 w 2247"/>
                  <a:gd name="T5" fmla="*/ 3321 h 3570"/>
                  <a:gd name="T6" fmla="*/ 1972 w 2247"/>
                  <a:gd name="T7" fmla="*/ 3318 h 3570"/>
                  <a:gd name="T8" fmla="*/ 1994 w 2247"/>
                  <a:gd name="T9" fmla="*/ 3295 h 3570"/>
                  <a:gd name="T10" fmla="*/ 1997 w 2247"/>
                  <a:gd name="T11" fmla="*/ 2740 h 3570"/>
                  <a:gd name="T12" fmla="*/ 250 w 2247"/>
                  <a:gd name="T13" fmla="*/ 748 h 3570"/>
                  <a:gd name="T14" fmla="*/ 1997 w 2247"/>
                  <a:gd name="T15" fmla="*/ 2490 h 3570"/>
                  <a:gd name="T16" fmla="*/ 250 w 2247"/>
                  <a:gd name="T17" fmla="*/ 748 h 3570"/>
                  <a:gd name="T18" fmla="*/ 275 w 2247"/>
                  <a:gd name="T19" fmla="*/ 252 h 3570"/>
                  <a:gd name="T20" fmla="*/ 254 w 2247"/>
                  <a:gd name="T21" fmla="*/ 275 h 3570"/>
                  <a:gd name="T22" fmla="*/ 250 w 2247"/>
                  <a:gd name="T23" fmla="*/ 498 h 3570"/>
                  <a:gd name="T24" fmla="*/ 1997 w 2247"/>
                  <a:gd name="T25" fmla="*/ 291 h 3570"/>
                  <a:gd name="T26" fmla="*/ 1985 w 2247"/>
                  <a:gd name="T27" fmla="*/ 261 h 3570"/>
                  <a:gd name="T28" fmla="*/ 1956 w 2247"/>
                  <a:gd name="T29" fmla="*/ 249 h 3570"/>
                  <a:gd name="T30" fmla="*/ 292 w 2247"/>
                  <a:gd name="T31" fmla="*/ 0 h 3570"/>
                  <a:gd name="T32" fmla="*/ 1998 w 2247"/>
                  <a:gd name="T33" fmla="*/ 3 h 3570"/>
                  <a:gd name="T34" fmla="*/ 2079 w 2247"/>
                  <a:gd name="T35" fmla="*/ 27 h 3570"/>
                  <a:gd name="T36" fmla="*/ 2147 w 2247"/>
                  <a:gd name="T37" fmla="*/ 71 h 3570"/>
                  <a:gd name="T38" fmla="*/ 2200 w 2247"/>
                  <a:gd name="T39" fmla="*/ 132 h 3570"/>
                  <a:gd name="T40" fmla="*/ 2235 w 2247"/>
                  <a:gd name="T41" fmla="*/ 207 h 3570"/>
                  <a:gd name="T42" fmla="*/ 2247 w 2247"/>
                  <a:gd name="T43" fmla="*/ 291 h 3570"/>
                  <a:gd name="T44" fmla="*/ 2243 w 2247"/>
                  <a:gd name="T45" fmla="*/ 3322 h 3570"/>
                  <a:gd name="T46" fmla="*/ 2220 w 2247"/>
                  <a:gd name="T47" fmla="*/ 3402 h 3570"/>
                  <a:gd name="T48" fmla="*/ 2175 w 2247"/>
                  <a:gd name="T49" fmla="*/ 3470 h 3570"/>
                  <a:gd name="T50" fmla="*/ 2114 w 2247"/>
                  <a:gd name="T51" fmla="*/ 3523 h 3570"/>
                  <a:gd name="T52" fmla="*/ 2040 w 2247"/>
                  <a:gd name="T53" fmla="*/ 3558 h 3570"/>
                  <a:gd name="T54" fmla="*/ 1956 w 2247"/>
                  <a:gd name="T55" fmla="*/ 3570 h 3570"/>
                  <a:gd name="T56" fmla="*/ 248 w 2247"/>
                  <a:gd name="T57" fmla="*/ 3567 h 3570"/>
                  <a:gd name="T58" fmla="*/ 169 w 2247"/>
                  <a:gd name="T59" fmla="*/ 3543 h 3570"/>
                  <a:gd name="T60" fmla="*/ 101 w 2247"/>
                  <a:gd name="T61" fmla="*/ 3499 h 3570"/>
                  <a:gd name="T62" fmla="*/ 48 w 2247"/>
                  <a:gd name="T63" fmla="*/ 3438 h 3570"/>
                  <a:gd name="T64" fmla="*/ 13 w 2247"/>
                  <a:gd name="T65" fmla="*/ 3363 h 3570"/>
                  <a:gd name="T66" fmla="*/ 0 w 2247"/>
                  <a:gd name="T67" fmla="*/ 3279 h 3570"/>
                  <a:gd name="T68" fmla="*/ 3 w 2247"/>
                  <a:gd name="T69" fmla="*/ 248 h 3570"/>
                  <a:gd name="T70" fmla="*/ 27 w 2247"/>
                  <a:gd name="T71" fmla="*/ 168 h 3570"/>
                  <a:gd name="T72" fmla="*/ 71 w 2247"/>
                  <a:gd name="T73" fmla="*/ 100 h 3570"/>
                  <a:gd name="T74" fmla="*/ 133 w 2247"/>
                  <a:gd name="T75" fmla="*/ 47 h 3570"/>
                  <a:gd name="T76" fmla="*/ 207 w 2247"/>
                  <a:gd name="T77" fmla="*/ 12 h 3570"/>
                  <a:gd name="T78" fmla="*/ 292 w 2247"/>
                  <a:gd name="T79" fmla="*/ 0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47" h="3570">
                    <a:moveTo>
                      <a:pt x="250" y="2740"/>
                    </a:moveTo>
                    <a:lnTo>
                      <a:pt x="250" y="3279"/>
                    </a:lnTo>
                    <a:lnTo>
                      <a:pt x="254" y="3295"/>
                    </a:lnTo>
                    <a:lnTo>
                      <a:pt x="262" y="3309"/>
                    </a:lnTo>
                    <a:lnTo>
                      <a:pt x="275" y="3318"/>
                    </a:lnTo>
                    <a:lnTo>
                      <a:pt x="292" y="3321"/>
                    </a:lnTo>
                    <a:lnTo>
                      <a:pt x="1956" y="3321"/>
                    </a:lnTo>
                    <a:lnTo>
                      <a:pt x="1972" y="3318"/>
                    </a:lnTo>
                    <a:lnTo>
                      <a:pt x="1985" y="3309"/>
                    </a:lnTo>
                    <a:lnTo>
                      <a:pt x="1994" y="3295"/>
                    </a:lnTo>
                    <a:lnTo>
                      <a:pt x="1997" y="3279"/>
                    </a:lnTo>
                    <a:lnTo>
                      <a:pt x="1997" y="2740"/>
                    </a:lnTo>
                    <a:lnTo>
                      <a:pt x="250" y="2740"/>
                    </a:lnTo>
                    <a:close/>
                    <a:moveTo>
                      <a:pt x="250" y="748"/>
                    </a:moveTo>
                    <a:lnTo>
                      <a:pt x="250" y="2490"/>
                    </a:lnTo>
                    <a:lnTo>
                      <a:pt x="1997" y="2490"/>
                    </a:lnTo>
                    <a:lnTo>
                      <a:pt x="1997" y="748"/>
                    </a:lnTo>
                    <a:lnTo>
                      <a:pt x="250" y="748"/>
                    </a:lnTo>
                    <a:close/>
                    <a:moveTo>
                      <a:pt x="292" y="249"/>
                    </a:moveTo>
                    <a:lnTo>
                      <a:pt x="275" y="252"/>
                    </a:lnTo>
                    <a:lnTo>
                      <a:pt x="262" y="261"/>
                    </a:lnTo>
                    <a:lnTo>
                      <a:pt x="254" y="275"/>
                    </a:lnTo>
                    <a:lnTo>
                      <a:pt x="250" y="291"/>
                    </a:lnTo>
                    <a:lnTo>
                      <a:pt x="250" y="498"/>
                    </a:lnTo>
                    <a:lnTo>
                      <a:pt x="1997" y="498"/>
                    </a:lnTo>
                    <a:lnTo>
                      <a:pt x="1997" y="291"/>
                    </a:lnTo>
                    <a:lnTo>
                      <a:pt x="1994" y="275"/>
                    </a:lnTo>
                    <a:lnTo>
                      <a:pt x="1985" y="261"/>
                    </a:lnTo>
                    <a:lnTo>
                      <a:pt x="1972" y="252"/>
                    </a:lnTo>
                    <a:lnTo>
                      <a:pt x="1956" y="249"/>
                    </a:lnTo>
                    <a:lnTo>
                      <a:pt x="292" y="249"/>
                    </a:lnTo>
                    <a:close/>
                    <a:moveTo>
                      <a:pt x="292" y="0"/>
                    </a:moveTo>
                    <a:lnTo>
                      <a:pt x="1956" y="0"/>
                    </a:lnTo>
                    <a:lnTo>
                      <a:pt x="1998" y="3"/>
                    </a:lnTo>
                    <a:lnTo>
                      <a:pt x="2040" y="12"/>
                    </a:lnTo>
                    <a:lnTo>
                      <a:pt x="2079" y="27"/>
                    </a:lnTo>
                    <a:lnTo>
                      <a:pt x="2114" y="47"/>
                    </a:lnTo>
                    <a:lnTo>
                      <a:pt x="2147" y="71"/>
                    </a:lnTo>
                    <a:lnTo>
                      <a:pt x="2175" y="100"/>
                    </a:lnTo>
                    <a:lnTo>
                      <a:pt x="2200" y="132"/>
                    </a:lnTo>
                    <a:lnTo>
                      <a:pt x="2220" y="168"/>
                    </a:lnTo>
                    <a:lnTo>
                      <a:pt x="2235" y="207"/>
                    </a:lnTo>
                    <a:lnTo>
                      <a:pt x="2243" y="248"/>
                    </a:lnTo>
                    <a:lnTo>
                      <a:pt x="2247" y="291"/>
                    </a:lnTo>
                    <a:lnTo>
                      <a:pt x="2247" y="3279"/>
                    </a:lnTo>
                    <a:lnTo>
                      <a:pt x="2243" y="3322"/>
                    </a:lnTo>
                    <a:lnTo>
                      <a:pt x="2235" y="3363"/>
                    </a:lnTo>
                    <a:lnTo>
                      <a:pt x="2220" y="3402"/>
                    </a:lnTo>
                    <a:lnTo>
                      <a:pt x="2200" y="3438"/>
                    </a:lnTo>
                    <a:lnTo>
                      <a:pt x="2175" y="3470"/>
                    </a:lnTo>
                    <a:lnTo>
                      <a:pt x="2147" y="3499"/>
                    </a:lnTo>
                    <a:lnTo>
                      <a:pt x="2114" y="3523"/>
                    </a:lnTo>
                    <a:lnTo>
                      <a:pt x="2079" y="3543"/>
                    </a:lnTo>
                    <a:lnTo>
                      <a:pt x="2040" y="3558"/>
                    </a:lnTo>
                    <a:lnTo>
                      <a:pt x="1998" y="3567"/>
                    </a:lnTo>
                    <a:lnTo>
                      <a:pt x="1956" y="3570"/>
                    </a:lnTo>
                    <a:lnTo>
                      <a:pt x="292" y="3570"/>
                    </a:lnTo>
                    <a:lnTo>
                      <a:pt x="248" y="3567"/>
                    </a:lnTo>
                    <a:lnTo>
                      <a:pt x="207" y="3558"/>
                    </a:lnTo>
                    <a:lnTo>
                      <a:pt x="169" y="3543"/>
                    </a:lnTo>
                    <a:lnTo>
                      <a:pt x="133" y="3523"/>
                    </a:lnTo>
                    <a:lnTo>
                      <a:pt x="101" y="3499"/>
                    </a:lnTo>
                    <a:lnTo>
                      <a:pt x="71" y="3470"/>
                    </a:lnTo>
                    <a:lnTo>
                      <a:pt x="48" y="3438"/>
                    </a:lnTo>
                    <a:lnTo>
                      <a:pt x="27" y="3402"/>
                    </a:lnTo>
                    <a:lnTo>
                      <a:pt x="13" y="3363"/>
                    </a:lnTo>
                    <a:lnTo>
                      <a:pt x="3" y="3322"/>
                    </a:lnTo>
                    <a:lnTo>
                      <a:pt x="0" y="3279"/>
                    </a:lnTo>
                    <a:lnTo>
                      <a:pt x="0" y="291"/>
                    </a:lnTo>
                    <a:lnTo>
                      <a:pt x="3" y="248"/>
                    </a:lnTo>
                    <a:lnTo>
                      <a:pt x="13" y="207"/>
                    </a:lnTo>
                    <a:lnTo>
                      <a:pt x="27" y="168"/>
                    </a:lnTo>
                    <a:lnTo>
                      <a:pt x="48" y="132"/>
                    </a:lnTo>
                    <a:lnTo>
                      <a:pt x="71" y="100"/>
                    </a:lnTo>
                    <a:lnTo>
                      <a:pt x="101" y="71"/>
                    </a:lnTo>
                    <a:lnTo>
                      <a:pt x="133" y="47"/>
                    </a:lnTo>
                    <a:lnTo>
                      <a:pt x="169" y="27"/>
                    </a:lnTo>
                    <a:lnTo>
                      <a:pt x="207" y="12"/>
                    </a:lnTo>
                    <a:lnTo>
                      <a:pt x="248" y="3"/>
                    </a:lnTo>
                    <a:lnTo>
                      <a:pt x="292" y="0"/>
                    </a:lnTo>
                    <a:close/>
                  </a:path>
                </a:pathLst>
              </a:custGeom>
              <a:grpFill/>
              <a:ln w="0">
                <a:solidFill>
                  <a:srgbClr val="F1F3F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7">
                <a:extLst>
                  <a:ext uri="{FF2B5EF4-FFF2-40B4-BE49-F238E27FC236}">
                    <a16:creationId xmlns:a16="http://schemas.microsoft.com/office/drawing/2014/main" id="{40663CD1-13E8-FC17-0E31-EEC919822279}"/>
                  </a:ext>
                </a:extLst>
              </p:cNvPr>
              <p:cNvSpPr>
                <a:spLocks/>
              </p:cNvSpPr>
              <p:nvPr/>
            </p:nvSpPr>
            <p:spPr bwMode="auto">
              <a:xfrm>
                <a:off x="10290175" y="2854325"/>
                <a:ext cx="66675" cy="65088"/>
              </a:xfrm>
              <a:custGeom>
                <a:avLst/>
                <a:gdLst>
                  <a:gd name="T0" fmla="*/ 208 w 416"/>
                  <a:gd name="T1" fmla="*/ 0 h 414"/>
                  <a:gd name="T2" fmla="*/ 246 w 416"/>
                  <a:gd name="T3" fmla="*/ 3 h 414"/>
                  <a:gd name="T4" fmla="*/ 281 w 416"/>
                  <a:gd name="T5" fmla="*/ 13 h 414"/>
                  <a:gd name="T6" fmla="*/ 313 w 416"/>
                  <a:gd name="T7" fmla="*/ 28 h 414"/>
                  <a:gd name="T8" fmla="*/ 343 w 416"/>
                  <a:gd name="T9" fmla="*/ 48 h 414"/>
                  <a:gd name="T10" fmla="*/ 368 w 416"/>
                  <a:gd name="T11" fmla="*/ 73 h 414"/>
                  <a:gd name="T12" fmla="*/ 388 w 416"/>
                  <a:gd name="T13" fmla="*/ 102 h 414"/>
                  <a:gd name="T14" fmla="*/ 403 w 416"/>
                  <a:gd name="T15" fmla="*/ 135 h 414"/>
                  <a:gd name="T16" fmla="*/ 413 w 416"/>
                  <a:gd name="T17" fmla="*/ 170 h 414"/>
                  <a:gd name="T18" fmla="*/ 416 w 416"/>
                  <a:gd name="T19" fmla="*/ 207 h 414"/>
                  <a:gd name="T20" fmla="*/ 413 w 416"/>
                  <a:gd name="T21" fmla="*/ 244 h 414"/>
                  <a:gd name="T22" fmla="*/ 403 w 416"/>
                  <a:gd name="T23" fmla="*/ 279 h 414"/>
                  <a:gd name="T24" fmla="*/ 388 w 416"/>
                  <a:gd name="T25" fmla="*/ 311 h 414"/>
                  <a:gd name="T26" fmla="*/ 368 w 416"/>
                  <a:gd name="T27" fmla="*/ 340 h 414"/>
                  <a:gd name="T28" fmla="*/ 343 w 416"/>
                  <a:gd name="T29" fmla="*/ 365 h 414"/>
                  <a:gd name="T30" fmla="*/ 313 w 416"/>
                  <a:gd name="T31" fmla="*/ 386 h 414"/>
                  <a:gd name="T32" fmla="*/ 281 w 416"/>
                  <a:gd name="T33" fmla="*/ 401 h 414"/>
                  <a:gd name="T34" fmla="*/ 246 w 416"/>
                  <a:gd name="T35" fmla="*/ 411 h 414"/>
                  <a:gd name="T36" fmla="*/ 208 w 416"/>
                  <a:gd name="T37" fmla="*/ 414 h 414"/>
                  <a:gd name="T38" fmla="*/ 171 w 416"/>
                  <a:gd name="T39" fmla="*/ 411 h 414"/>
                  <a:gd name="T40" fmla="*/ 136 w 416"/>
                  <a:gd name="T41" fmla="*/ 401 h 414"/>
                  <a:gd name="T42" fmla="*/ 104 w 416"/>
                  <a:gd name="T43" fmla="*/ 386 h 414"/>
                  <a:gd name="T44" fmla="*/ 75 w 416"/>
                  <a:gd name="T45" fmla="*/ 365 h 414"/>
                  <a:gd name="T46" fmla="*/ 50 w 416"/>
                  <a:gd name="T47" fmla="*/ 340 h 414"/>
                  <a:gd name="T48" fmla="*/ 29 w 416"/>
                  <a:gd name="T49" fmla="*/ 311 h 414"/>
                  <a:gd name="T50" fmla="*/ 14 w 416"/>
                  <a:gd name="T51" fmla="*/ 279 h 414"/>
                  <a:gd name="T52" fmla="*/ 4 w 416"/>
                  <a:gd name="T53" fmla="*/ 244 h 414"/>
                  <a:gd name="T54" fmla="*/ 0 w 416"/>
                  <a:gd name="T55" fmla="*/ 207 h 414"/>
                  <a:gd name="T56" fmla="*/ 4 w 416"/>
                  <a:gd name="T57" fmla="*/ 170 h 414"/>
                  <a:gd name="T58" fmla="*/ 14 w 416"/>
                  <a:gd name="T59" fmla="*/ 135 h 414"/>
                  <a:gd name="T60" fmla="*/ 29 w 416"/>
                  <a:gd name="T61" fmla="*/ 102 h 414"/>
                  <a:gd name="T62" fmla="*/ 50 w 416"/>
                  <a:gd name="T63" fmla="*/ 73 h 414"/>
                  <a:gd name="T64" fmla="*/ 75 w 416"/>
                  <a:gd name="T65" fmla="*/ 48 h 414"/>
                  <a:gd name="T66" fmla="*/ 104 w 416"/>
                  <a:gd name="T67" fmla="*/ 28 h 414"/>
                  <a:gd name="T68" fmla="*/ 136 w 416"/>
                  <a:gd name="T69" fmla="*/ 13 h 414"/>
                  <a:gd name="T70" fmla="*/ 171 w 416"/>
                  <a:gd name="T71" fmla="*/ 3 h 414"/>
                  <a:gd name="T72" fmla="*/ 208 w 416"/>
                  <a:gd name="T7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414">
                    <a:moveTo>
                      <a:pt x="208" y="0"/>
                    </a:moveTo>
                    <a:lnTo>
                      <a:pt x="246" y="3"/>
                    </a:lnTo>
                    <a:lnTo>
                      <a:pt x="281" y="13"/>
                    </a:lnTo>
                    <a:lnTo>
                      <a:pt x="313" y="28"/>
                    </a:lnTo>
                    <a:lnTo>
                      <a:pt x="343" y="48"/>
                    </a:lnTo>
                    <a:lnTo>
                      <a:pt x="368" y="73"/>
                    </a:lnTo>
                    <a:lnTo>
                      <a:pt x="388" y="102"/>
                    </a:lnTo>
                    <a:lnTo>
                      <a:pt x="403" y="135"/>
                    </a:lnTo>
                    <a:lnTo>
                      <a:pt x="413" y="170"/>
                    </a:lnTo>
                    <a:lnTo>
                      <a:pt x="416" y="207"/>
                    </a:lnTo>
                    <a:lnTo>
                      <a:pt x="413" y="244"/>
                    </a:lnTo>
                    <a:lnTo>
                      <a:pt x="403" y="279"/>
                    </a:lnTo>
                    <a:lnTo>
                      <a:pt x="388" y="311"/>
                    </a:lnTo>
                    <a:lnTo>
                      <a:pt x="368" y="340"/>
                    </a:lnTo>
                    <a:lnTo>
                      <a:pt x="343" y="365"/>
                    </a:lnTo>
                    <a:lnTo>
                      <a:pt x="313" y="386"/>
                    </a:lnTo>
                    <a:lnTo>
                      <a:pt x="281" y="401"/>
                    </a:lnTo>
                    <a:lnTo>
                      <a:pt x="246" y="411"/>
                    </a:lnTo>
                    <a:lnTo>
                      <a:pt x="208" y="414"/>
                    </a:lnTo>
                    <a:lnTo>
                      <a:pt x="171" y="411"/>
                    </a:lnTo>
                    <a:lnTo>
                      <a:pt x="136" y="401"/>
                    </a:lnTo>
                    <a:lnTo>
                      <a:pt x="104" y="386"/>
                    </a:lnTo>
                    <a:lnTo>
                      <a:pt x="75" y="365"/>
                    </a:lnTo>
                    <a:lnTo>
                      <a:pt x="50" y="340"/>
                    </a:lnTo>
                    <a:lnTo>
                      <a:pt x="29" y="311"/>
                    </a:lnTo>
                    <a:lnTo>
                      <a:pt x="14" y="279"/>
                    </a:lnTo>
                    <a:lnTo>
                      <a:pt x="4" y="244"/>
                    </a:lnTo>
                    <a:lnTo>
                      <a:pt x="0" y="207"/>
                    </a:lnTo>
                    <a:lnTo>
                      <a:pt x="4" y="170"/>
                    </a:lnTo>
                    <a:lnTo>
                      <a:pt x="14" y="135"/>
                    </a:lnTo>
                    <a:lnTo>
                      <a:pt x="29" y="102"/>
                    </a:lnTo>
                    <a:lnTo>
                      <a:pt x="50" y="73"/>
                    </a:lnTo>
                    <a:lnTo>
                      <a:pt x="75" y="48"/>
                    </a:lnTo>
                    <a:lnTo>
                      <a:pt x="104" y="28"/>
                    </a:lnTo>
                    <a:lnTo>
                      <a:pt x="136" y="13"/>
                    </a:lnTo>
                    <a:lnTo>
                      <a:pt x="171" y="3"/>
                    </a:lnTo>
                    <a:lnTo>
                      <a:pt x="208" y="0"/>
                    </a:lnTo>
                    <a:close/>
                  </a:path>
                </a:pathLst>
              </a:custGeom>
              <a:solidFill>
                <a:srgbClr val="E6AF2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8">
                <a:extLst>
                  <a:ext uri="{FF2B5EF4-FFF2-40B4-BE49-F238E27FC236}">
                    <a16:creationId xmlns:a16="http://schemas.microsoft.com/office/drawing/2014/main" id="{62A31B6E-1A30-9AB2-967E-5DD933A4E210}"/>
                  </a:ext>
                </a:extLst>
              </p:cNvPr>
              <p:cNvSpPr>
                <a:spLocks/>
              </p:cNvSpPr>
              <p:nvPr/>
            </p:nvSpPr>
            <p:spPr bwMode="auto">
              <a:xfrm>
                <a:off x="10264775" y="2919413"/>
                <a:ext cx="119062" cy="93663"/>
              </a:xfrm>
              <a:custGeom>
                <a:avLst/>
                <a:gdLst>
                  <a:gd name="T0" fmla="*/ 374 w 749"/>
                  <a:gd name="T1" fmla="*/ 0 h 582"/>
                  <a:gd name="T2" fmla="*/ 425 w 749"/>
                  <a:gd name="T3" fmla="*/ 4 h 582"/>
                  <a:gd name="T4" fmla="*/ 474 w 749"/>
                  <a:gd name="T5" fmla="*/ 14 h 582"/>
                  <a:gd name="T6" fmla="*/ 521 w 749"/>
                  <a:gd name="T7" fmla="*/ 30 h 582"/>
                  <a:gd name="T8" fmla="*/ 564 w 749"/>
                  <a:gd name="T9" fmla="*/ 52 h 582"/>
                  <a:gd name="T10" fmla="*/ 603 w 749"/>
                  <a:gd name="T11" fmla="*/ 78 h 582"/>
                  <a:gd name="T12" fmla="*/ 639 w 749"/>
                  <a:gd name="T13" fmla="*/ 110 h 582"/>
                  <a:gd name="T14" fmla="*/ 671 w 749"/>
                  <a:gd name="T15" fmla="*/ 146 h 582"/>
                  <a:gd name="T16" fmla="*/ 697 w 749"/>
                  <a:gd name="T17" fmla="*/ 186 h 582"/>
                  <a:gd name="T18" fmla="*/ 720 w 749"/>
                  <a:gd name="T19" fmla="*/ 228 h 582"/>
                  <a:gd name="T20" fmla="*/ 735 w 749"/>
                  <a:gd name="T21" fmla="*/ 275 h 582"/>
                  <a:gd name="T22" fmla="*/ 746 w 749"/>
                  <a:gd name="T23" fmla="*/ 323 h 582"/>
                  <a:gd name="T24" fmla="*/ 749 w 749"/>
                  <a:gd name="T25" fmla="*/ 374 h 582"/>
                  <a:gd name="T26" fmla="*/ 746 w 749"/>
                  <a:gd name="T27" fmla="*/ 411 h 582"/>
                  <a:gd name="T28" fmla="*/ 736 w 749"/>
                  <a:gd name="T29" fmla="*/ 447 h 582"/>
                  <a:gd name="T30" fmla="*/ 720 w 749"/>
                  <a:gd name="T31" fmla="*/ 479 h 582"/>
                  <a:gd name="T32" fmla="*/ 701 w 749"/>
                  <a:gd name="T33" fmla="*/ 507 h 582"/>
                  <a:gd name="T34" fmla="*/ 675 w 749"/>
                  <a:gd name="T35" fmla="*/ 532 h 582"/>
                  <a:gd name="T36" fmla="*/ 646 w 749"/>
                  <a:gd name="T37" fmla="*/ 553 h 582"/>
                  <a:gd name="T38" fmla="*/ 614 w 749"/>
                  <a:gd name="T39" fmla="*/ 569 h 582"/>
                  <a:gd name="T40" fmla="*/ 578 w 749"/>
                  <a:gd name="T41" fmla="*/ 579 h 582"/>
                  <a:gd name="T42" fmla="*/ 541 w 749"/>
                  <a:gd name="T43" fmla="*/ 582 h 582"/>
                  <a:gd name="T44" fmla="*/ 208 w 749"/>
                  <a:gd name="T45" fmla="*/ 582 h 582"/>
                  <a:gd name="T46" fmla="*/ 170 w 749"/>
                  <a:gd name="T47" fmla="*/ 579 h 582"/>
                  <a:gd name="T48" fmla="*/ 136 w 749"/>
                  <a:gd name="T49" fmla="*/ 569 h 582"/>
                  <a:gd name="T50" fmla="*/ 103 w 749"/>
                  <a:gd name="T51" fmla="*/ 553 h 582"/>
                  <a:gd name="T52" fmla="*/ 74 w 749"/>
                  <a:gd name="T53" fmla="*/ 532 h 582"/>
                  <a:gd name="T54" fmla="*/ 49 w 749"/>
                  <a:gd name="T55" fmla="*/ 507 h 582"/>
                  <a:gd name="T56" fmla="*/ 28 w 749"/>
                  <a:gd name="T57" fmla="*/ 479 h 582"/>
                  <a:gd name="T58" fmla="*/ 13 w 749"/>
                  <a:gd name="T59" fmla="*/ 447 h 582"/>
                  <a:gd name="T60" fmla="*/ 3 w 749"/>
                  <a:gd name="T61" fmla="*/ 411 h 582"/>
                  <a:gd name="T62" fmla="*/ 0 w 749"/>
                  <a:gd name="T63" fmla="*/ 374 h 582"/>
                  <a:gd name="T64" fmla="*/ 3 w 749"/>
                  <a:gd name="T65" fmla="*/ 323 h 582"/>
                  <a:gd name="T66" fmla="*/ 13 w 749"/>
                  <a:gd name="T67" fmla="*/ 275 h 582"/>
                  <a:gd name="T68" fmla="*/ 29 w 749"/>
                  <a:gd name="T69" fmla="*/ 228 h 582"/>
                  <a:gd name="T70" fmla="*/ 51 w 749"/>
                  <a:gd name="T71" fmla="*/ 186 h 582"/>
                  <a:gd name="T72" fmla="*/ 78 w 749"/>
                  <a:gd name="T73" fmla="*/ 146 h 582"/>
                  <a:gd name="T74" fmla="*/ 110 w 749"/>
                  <a:gd name="T75" fmla="*/ 110 h 582"/>
                  <a:gd name="T76" fmla="*/ 145 w 749"/>
                  <a:gd name="T77" fmla="*/ 78 h 582"/>
                  <a:gd name="T78" fmla="*/ 186 w 749"/>
                  <a:gd name="T79" fmla="*/ 52 h 582"/>
                  <a:gd name="T80" fmla="*/ 229 w 749"/>
                  <a:gd name="T81" fmla="*/ 30 h 582"/>
                  <a:gd name="T82" fmla="*/ 276 w 749"/>
                  <a:gd name="T83" fmla="*/ 14 h 582"/>
                  <a:gd name="T84" fmla="*/ 324 w 749"/>
                  <a:gd name="T85" fmla="*/ 4 h 582"/>
                  <a:gd name="T86" fmla="*/ 374 w 749"/>
                  <a:gd name="T8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9" h="582">
                    <a:moveTo>
                      <a:pt x="374" y="0"/>
                    </a:moveTo>
                    <a:lnTo>
                      <a:pt x="425" y="4"/>
                    </a:lnTo>
                    <a:lnTo>
                      <a:pt x="474" y="14"/>
                    </a:lnTo>
                    <a:lnTo>
                      <a:pt x="521" y="30"/>
                    </a:lnTo>
                    <a:lnTo>
                      <a:pt x="564" y="52"/>
                    </a:lnTo>
                    <a:lnTo>
                      <a:pt x="603" y="78"/>
                    </a:lnTo>
                    <a:lnTo>
                      <a:pt x="639" y="110"/>
                    </a:lnTo>
                    <a:lnTo>
                      <a:pt x="671" y="146"/>
                    </a:lnTo>
                    <a:lnTo>
                      <a:pt x="697" y="186"/>
                    </a:lnTo>
                    <a:lnTo>
                      <a:pt x="720" y="228"/>
                    </a:lnTo>
                    <a:lnTo>
                      <a:pt x="735" y="275"/>
                    </a:lnTo>
                    <a:lnTo>
                      <a:pt x="746" y="323"/>
                    </a:lnTo>
                    <a:lnTo>
                      <a:pt x="749" y="374"/>
                    </a:lnTo>
                    <a:lnTo>
                      <a:pt x="746" y="411"/>
                    </a:lnTo>
                    <a:lnTo>
                      <a:pt x="736" y="447"/>
                    </a:lnTo>
                    <a:lnTo>
                      <a:pt x="720" y="479"/>
                    </a:lnTo>
                    <a:lnTo>
                      <a:pt x="701" y="507"/>
                    </a:lnTo>
                    <a:lnTo>
                      <a:pt x="675" y="532"/>
                    </a:lnTo>
                    <a:lnTo>
                      <a:pt x="646" y="553"/>
                    </a:lnTo>
                    <a:lnTo>
                      <a:pt x="614" y="569"/>
                    </a:lnTo>
                    <a:lnTo>
                      <a:pt x="578" y="579"/>
                    </a:lnTo>
                    <a:lnTo>
                      <a:pt x="541" y="582"/>
                    </a:lnTo>
                    <a:lnTo>
                      <a:pt x="208" y="582"/>
                    </a:lnTo>
                    <a:lnTo>
                      <a:pt x="170" y="579"/>
                    </a:lnTo>
                    <a:lnTo>
                      <a:pt x="136" y="569"/>
                    </a:lnTo>
                    <a:lnTo>
                      <a:pt x="103" y="553"/>
                    </a:lnTo>
                    <a:lnTo>
                      <a:pt x="74" y="532"/>
                    </a:lnTo>
                    <a:lnTo>
                      <a:pt x="49" y="507"/>
                    </a:lnTo>
                    <a:lnTo>
                      <a:pt x="28" y="479"/>
                    </a:lnTo>
                    <a:lnTo>
                      <a:pt x="13" y="447"/>
                    </a:lnTo>
                    <a:lnTo>
                      <a:pt x="3" y="411"/>
                    </a:lnTo>
                    <a:lnTo>
                      <a:pt x="0" y="374"/>
                    </a:lnTo>
                    <a:lnTo>
                      <a:pt x="3" y="323"/>
                    </a:lnTo>
                    <a:lnTo>
                      <a:pt x="13" y="275"/>
                    </a:lnTo>
                    <a:lnTo>
                      <a:pt x="29" y="228"/>
                    </a:lnTo>
                    <a:lnTo>
                      <a:pt x="51" y="186"/>
                    </a:lnTo>
                    <a:lnTo>
                      <a:pt x="78" y="146"/>
                    </a:lnTo>
                    <a:lnTo>
                      <a:pt x="110" y="110"/>
                    </a:lnTo>
                    <a:lnTo>
                      <a:pt x="145" y="78"/>
                    </a:lnTo>
                    <a:lnTo>
                      <a:pt x="186" y="52"/>
                    </a:lnTo>
                    <a:lnTo>
                      <a:pt x="229" y="30"/>
                    </a:lnTo>
                    <a:lnTo>
                      <a:pt x="276" y="14"/>
                    </a:lnTo>
                    <a:lnTo>
                      <a:pt x="324" y="4"/>
                    </a:lnTo>
                    <a:lnTo>
                      <a:pt x="374" y="0"/>
                    </a:lnTo>
                    <a:close/>
                  </a:path>
                </a:pathLst>
              </a:custGeom>
              <a:solidFill>
                <a:srgbClr val="E6AF2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9">
                <a:extLst>
                  <a:ext uri="{FF2B5EF4-FFF2-40B4-BE49-F238E27FC236}">
                    <a16:creationId xmlns:a16="http://schemas.microsoft.com/office/drawing/2014/main" id="{C2449EB8-0E81-8E62-10C2-1298781288EB}"/>
                  </a:ext>
                </a:extLst>
              </p:cNvPr>
              <p:cNvSpPr>
                <a:spLocks/>
              </p:cNvSpPr>
              <p:nvPr/>
            </p:nvSpPr>
            <p:spPr bwMode="auto">
              <a:xfrm>
                <a:off x="10298113" y="3136900"/>
                <a:ext cx="52387" cy="53975"/>
              </a:xfrm>
              <a:custGeom>
                <a:avLst/>
                <a:gdLst>
                  <a:gd name="T0" fmla="*/ 166 w 333"/>
                  <a:gd name="T1" fmla="*/ 0 h 332"/>
                  <a:gd name="T2" fmla="*/ 200 w 333"/>
                  <a:gd name="T3" fmla="*/ 3 h 332"/>
                  <a:gd name="T4" fmla="*/ 231 w 333"/>
                  <a:gd name="T5" fmla="*/ 13 h 332"/>
                  <a:gd name="T6" fmla="*/ 260 w 333"/>
                  <a:gd name="T7" fmla="*/ 28 h 332"/>
                  <a:gd name="T8" fmla="*/ 284 w 333"/>
                  <a:gd name="T9" fmla="*/ 48 h 332"/>
                  <a:gd name="T10" fmla="*/ 305 w 333"/>
                  <a:gd name="T11" fmla="*/ 72 h 332"/>
                  <a:gd name="T12" fmla="*/ 320 w 333"/>
                  <a:gd name="T13" fmla="*/ 100 h 332"/>
                  <a:gd name="T14" fmla="*/ 330 w 333"/>
                  <a:gd name="T15" fmla="*/ 132 h 332"/>
                  <a:gd name="T16" fmla="*/ 333 w 333"/>
                  <a:gd name="T17" fmla="*/ 165 h 332"/>
                  <a:gd name="T18" fmla="*/ 330 w 333"/>
                  <a:gd name="T19" fmla="*/ 199 h 332"/>
                  <a:gd name="T20" fmla="*/ 320 w 333"/>
                  <a:gd name="T21" fmla="*/ 230 h 332"/>
                  <a:gd name="T22" fmla="*/ 305 w 333"/>
                  <a:gd name="T23" fmla="*/ 258 h 332"/>
                  <a:gd name="T24" fmla="*/ 284 w 333"/>
                  <a:gd name="T25" fmla="*/ 283 h 332"/>
                  <a:gd name="T26" fmla="*/ 260 w 333"/>
                  <a:gd name="T27" fmla="*/ 303 h 332"/>
                  <a:gd name="T28" fmla="*/ 231 w 333"/>
                  <a:gd name="T29" fmla="*/ 319 h 332"/>
                  <a:gd name="T30" fmla="*/ 200 w 333"/>
                  <a:gd name="T31" fmla="*/ 329 h 332"/>
                  <a:gd name="T32" fmla="*/ 166 w 333"/>
                  <a:gd name="T33" fmla="*/ 332 h 332"/>
                  <a:gd name="T34" fmla="*/ 133 w 333"/>
                  <a:gd name="T35" fmla="*/ 329 h 332"/>
                  <a:gd name="T36" fmla="*/ 102 w 333"/>
                  <a:gd name="T37" fmla="*/ 319 h 332"/>
                  <a:gd name="T38" fmla="*/ 74 w 333"/>
                  <a:gd name="T39" fmla="*/ 303 h 332"/>
                  <a:gd name="T40" fmla="*/ 49 w 333"/>
                  <a:gd name="T41" fmla="*/ 283 h 332"/>
                  <a:gd name="T42" fmla="*/ 29 w 333"/>
                  <a:gd name="T43" fmla="*/ 258 h 332"/>
                  <a:gd name="T44" fmla="*/ 13 w 333"/>
                  <a:gd name="T45" fmla="*/ 230 h 332"/>
                  <a:gd name="T46" fmla="*/ 4 w 333"/>
                  <a:gd name="T47" fmla="*/ 199 h 332"/>
                  <a:gd name="T48" fmla="*/ 0 w 333"/>
                  <a:gd name="T49" fmla="*/ 165 h 332"/>
                  <a:gd name="T50" fmla="*/ 4 w 333"/>
                  <a:gd name="T51" fmla="*/ 132 h 332"/>
                  <a:gd name="T52" fmla="*/ 13 w 333"/>
                  <a:gd name="T53" fmla="*/ 100 h 332"/>
                  <a:gd name="T54" fmla="*/ 29 w 333"/>
                  <a:gd name="T55" fmla="*/ 72 h 332"/>
                  <a:gd name="T56" fmla="*/ 49 w 333"/>
                  <a:gd name="T57" fmla="*/ 48 h 332"/>
                  <a:gd name="T58" fmla="*/ 74 w 333"/>
                  <a:gd name="T59" fmla="*/ 28 h 332"/>
                  <a:gd name="T60" fmla="*/ 102 w 333"/>
                  <a:gd name="T61" fmla="*/ 13 h 332"/>
                  <a:gd name="T62" fmla="*/ 133 w 333"/>
                  <a:gd name="T63" fmla="*/ 3 h 332"/>
                  <a:gd name="T64" fmla="*/ 166 w 333"/>
                  <a:gd name="T65"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332">
                    <a:moveTo>
                      <a:pt x="166" y="0"/>
                    </a:moveTo>
                    <a:lnTo>
                      <a:pt x="200" y="3"/>
                    </a:lnTo>
                    <a:lnTo>
                      <a:pt x="231" y="13"/>
                    </a:lnTo>
                    <a:lnTo>
                      <a:pt x="260" y="28"/>
                    </a:lnTo>
                    <a:lnTo>
                      <a:pt x="284" y="48"/>
                    </a:lnTo>
                    <a:lnTo>
                      <a:pt x="305" y="72"/>
                    </a:lnTo>
                    <a:lnTo>
                      <a:pt x="320" y="100"/>
                    </a:lnTo>
                    <a:lnTo>
                      <a:pt x="330" y="132"/>
                    </a:lnTo>
                    <a:lnTo>
                      <a:pt x="333" y="165"/>
                    </a:lnTo>
                    <a:lnTo>
                      <a:pt x="330" y="199"/>
                    </a:lnTo>
                    <a:lnTo>
                      <a:pt x="320" y="230"/>
                    </a:lnTo>
                    <a:lnTo>
                      <a:pt x="305" y="258"/>
                    </a:lnTo>
                    <a:lnTo>
                      <a:pt x="284" y="283"/>
                    </a:lnTo>
                    <a:lnTo>
                      <a:pt x="260" y="303"/>
                    </a:lnTo>
                    <a:lnTo>
                      <a:pt x="231" y="319"/>
                    </a:lnTo>
                    <a:lnTo>
                      <a:pt x="200" y="329"/>
                    </a:lnTo>
                    <a:lnTo>
                      <a:pt x="166" y="332"/>
                    </a:lnTo>
                    <a:lnTo>
                      <a:pt x="133" y="329"/>
                    </a:lnTo>
                    <a:lnTo>
                      <a:pt x="102" y="319"/>
                    </a:lnTo>
                    <a:lnTo>
                      <a:pt x="74" y="303"/>
                    </a:lnTo>
                    <a:lnTo>
                      <a:pt x="49" y="283"/>
                    </a:lnTo>
                    <a:lnTo>
                      <a:pt x="29" y="258"/>
                    </a:lnTo>
                    <a:lnTo>
                      <a:pt x="13" y="230"/>
                    </a:lnTo>
                    <a:lnTo>
                      <a:pt x="4" y="199"/>
                    </a:lnTo>
                    <a:lnTo>
                      <a:pt x="0" y="165"/>
                    </a:lnTo>
                    <a:lnTo>
                      <a:pt x="4" y="132"/>
                    </a:lnTo>
                    <a:lnTo>
                      <a:pt x="13" y="100"/>
                    </a:lnTo>
                    <a:lnTo>
                      <a:pt x="29" y="72"/>
                    </a:lnTo>
                    <a:lnTo>
                      <a:pt x="49" y="48"/>
                    </a:lnTo>
                    <a:lnTo>
                      <a:pt x="74" y="28"/>
                    </a:lnTo>
                    <a:lnTo>
                      <a:pt x="102" y="13"/>
                    </a:lnTo>
                    <a:lnTo>
                      <a:pt x="133" y="3"/>
                    </a:lnTo>
                    <a:lnTo>
                      <a:pt x="1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4" name="Picture 3"/>
          <p:cNvPicPr>
            <a:picLocks noChangeAspect="1"/>
          </p:cNvPicPr>
          <p:nvPr/>
        </p:nvPicPr>
        <p:blipFill>
          <a:blip r:embed="rId3"/>
          <a:stretch>
            <a:fillRect/>
          </a:stretch>
        </p:blipFill>
        <p:spPr>
          <a:xfrm>
            <a:off x="242560" y="156773"/>
            <a:ext cx="1133954" cy="1103472"/>
          </a:xfrm>
          <a:prstGeom prst="rect">
            <a:avLst/>
          </a:prstGeom>
        </p:spPr>
      </p:pic>
    </p:spTree>
    <p:extLst>
      <p:ext uri="{BB962C8B-B14F-4D97-AF65-F5344CB8AC3E}">
        <p14:creationId xmlns:p14="http://schemas.microsoft.com/office/powerpoint/2010/main" val="140918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21" y="150066"/>
            <a:ext cx="7507779" cy="1325563"/>
          </a:xfrm>
        </p:spPr>
        <p:txBody>
          <a:bodyPr>
            <a:normAutofit/>
          </a:bodyPr>
          <a:lstStyle/>
          <a:p>
            <a:pPr algn="ctr"/>
            <a:r>
              <a:rPr lang="en-US" sz="3600">
                <a:latin typeface="+mj-lt"/>
              </a:rPr>
              <a:t>Montgomery GI Bill Active Duty (MGIB-AD)</a:t>
            </a:r>
          </a:p>
        </p:txBody>
      </p:sp>
      <p:sp>
        <p:nvSpPr>
          <p:cNvPr id="3" name="Content Placeholder 2"/>
          <p:cNvSpPr>
            <a:spLocks noGrp="1"/>
          </p:cNvSpPr>
          <p:nvPr>
            <p:ph idx="1"/>
          </p:nvPr>
        </p:nvSpPr>
        <p:spPr>
          <a:xfrm>
            <a:off x="380246" y="1475629"/>
            <a:ext cx="8050730" cy="4943832"/>
          </a:xfrm>
        </p:spPr>
        <p:txBody>
          <a:bodyPr>
            <a:normAutofit lnSpcReduction="10000"/>
          </a:bodyPr>
          <a:lstStyle/>
          <a:p>
            <a:r>
              <a:rPr lang="en-US" sz="2000">
                <a:latin typeface="+mn-lt"/>
              </a:rPr>
              <a:t>MGIB-AD can help pay for education and training programs. If you have served at least 3 years on active duty.</a:t>
            </a:r>
          </a:p>
          <a:p>
            <a:endParaRPr lang="en-US" sz="2000">
              <a:latin typeface="+mn-lt"/>
            </a:endParaRPr>
          </a:p>
          <a:p>
            <a:r>
              <a:rPr lang="en-US" sz="2000">
                <a:latin typeface="+mn-lt"/>
              </a:rPr>
              <a:t>You may qualify for eligibility for education benefits through this program if you were honorably discharged and meet the following requirements:</a:t>
            </a:r>
          </a:p>
          <a:p>
            <a:pPr lvl="1"/>
            <a:r>
              <a:rPr lang="en-US" sz="1800">
                <a:latin typeface="+mn-lt"/>
              </a:rPr>
              <a:t>Entered active duty after June 30, 1985 </a:t>
            </a:r>
          </a:p>
          <a:p>
            <a:pPr lvl="1"/>
            <a:r>
              <a:rPr lang="en-US" sz="1800">
                <a:latin typeface="+mn-lt"/>
              </a:rPr>
              <a:t>Have a H.S. diploma, GED or 12 college credit hours</a:t>
            </a:r>
          </a:p>
          <a:p>
            <a:pPr lvl="1"/>
            <a:r>
              <a:rPr lang="en-US" sz="1800">
                <a:latin typeface="+mn-lt"/>
              </a:rPr>
              <a:t>Contributes $100 per month for the first 12 months of active duty</a:t>
            </a:r>
          </a:p>
          <a:p>
            <a:pPr lvl="1"/>
            <a:r>
              <a:rPr lang="en-US" sz="1800">
                <a:latin typeface="+mn-lt"/>
              </a:rPr>
              <a:t>Served continuously for 2 or more years if that was your agreement when you enlisted</a:t>
            </a:r>
          </a:p>
          <a:p>
            <a:pPr lvl="1">
              <a:spcBef>
                <a:spcPts val="1000"/>
              </a:spcBef>
            </a:pPr>
            <a:r>
              <a:rPr lang="en-US" sz="1800">
                <a:latin typeface="+mn-lt"/>
              </a:rPr>
              <a:t>Sailors usually have 10 years to use benefits. This may change depending on situation</a:t>
            </a:r>
          </a:p>
          <a:p>
            <a:pPr lvl="1">
              <a:spcBef>
                <a:spcPts val="1000"/>
              </a:spcBef>
            </a:pPr>
            <a:endParaRPr lang="en-US" sz="1800">
              <a:latin typeface="+mn-lt"/>
            </a:endParaRPr>
          </a:p>
          <a:p>
            <a:pPr marL="342900" lvl="1" indent="-342900">
              <a:spcBef>
                <a:spcPts val="1000"/>
              </a:spcBef>
            </a:pPr>
            <a:r>
              <a:rPr lang="en-US" sz="2000">
                <a:latin typeface="+mn-lt"/>
              </a:rPr>
              <a:t>MGIB-AD provides a monthly educational assistance allowance for attending college (current rates can be found on the Veterans Affairs website).</a:t>
            </a:r>
          </a:p>
          <a:p>
            <a:pPr lvl="1">
              <a:spcBef>
                <a:spcPts val="1000"/>
              </a:spcBef>
            </a:pPr>
            <a:endParaRPr lang="en-US" sz="1800">
              <a:latin typeface="+mn-lt"/>
            </a:endParaRPr>
          </a:p>
        </p:txBody>
      </p:sp>
    </p:spTree>
    <p:extLst>
      <p:ext uri="{BB962C8B-B14F-4D97-AF65-F5344CB8AC3E}">
        <p14:creationId xmlns:p14="http://schemas.microsoft.com/office/powerpoint/2010/main" val="3982961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153" y="0"/>
            <a:ext cx="7507779" cy="1325563"/>
          </a:xfrm>
        </p:spPr>
        <p:txBody>
          <a:bodyPr>
            <a:normAutofit/>
          </a:bodyPr>
          <a:lstStyle/>
          <a:p>
            <a:pPr algn="ctr"/>
            <a:r>
              <a:rPr lang="en-US" sz="3600">
                <a:latin typeface="+mj-lt"/>
              </a:rPr>
              <a:t>Post-9/11 GI Bill (Chapter 33)</a:t>
            </a:r>
          </a:p>
        </p:txBody>
      </p:sp>
      <p:sp>
        <p:nvSpPr>
          <p:cNvPr id="3" name="Content Placeholder 2"/>
          <p:cNvSpPr>
            <a:spLocks noGrp="1"/>
          </p:cNvSpPr>
          <p:nvPr>
            <p:ph idx="1"/>
          </p:nvPr>
        </p:nvSpPr>
        <p:spPr>
          <a:xfrm>
            <a:off x="534153" y="1325563"/>
            <a:ext cx="8120959" cy="4870764"/>
          </a:xfrm>
        </p:spPr>
        <p:txBody>
          <a:bodyPr>
            <a:normAutofit lnSpcReduction="10000"/>
          </a:bodyPr>
          <a:lstStyle/>
          <a:p>
            <a:r>
              <a:rPr lang="en-US" sz="2200">
                <a:latin typeface="+mn-lt"/>
              </a:rPr>
              <a:t>For Sailors who served at least 90 days on active duty since September 11, 2001.</a:t>
            </a:r>
          </a:p>
          <a:p>
            <a:endParaRPr lang="en-US" sz="2200">
              <a:latin typeface="+mn-lt"/>
            </a:endParaRPr>
          </a:p>
          <a:p>
            <a:r>
              <a:rPr lang="en-US" sz="2200">
                <a:latin typeface="+mn-lt"/>
              </a:rPr>
              <a:t>Can receive up to 36 months of benefits, including:</a:t>
            </a:r>
          </a:p>
          <a:p>
            <a:pPr lvl="1">
              <a:spcBef>
                <a:spcPts val="1000"/>
              </a:spcBef>
            </a:pPr>
            <a:r>
              <a:rPr lang="en-US" sz="2100">
                <a:latin typeface="+mn-lt"/>
              </a:rPr>
              <a:t>Tuition and fees (will cover </a:t>
            </a:r>
            <a:r>
              <a:rPr lang="en-US" sz="2100">
                <a:solidFill>
                  <a:srgbClr val="FFFEF9"/>
                </a:solidFill>
                <a:latin typeface="+mn-lt"/>
              </a:rPr>
              <a:t>the full cost of public, in-state tuition and fees </a:t>
            </a:r>
            <a:r>
              <a:rPr lang="en-US" sz="2100">
                <a:latin typeface="+mn-lt"/>
              </a:rPr>
              <a:t>for Sailors qualified for maximum benefit)</a:t>
            </a:r>
          </a:p>
          <a:p>
            <a:pPr lvl="1">
              <a:spcBef>
                <a:spcPts val="1000"/>
              </a:spcBef>
            </a:pPr>
            <a:r>
              <a:rPr lang="en-US" sz="2100">
                <a:latin typeface="+mn-lt"/>
              </a:rPr>
              <a:t>E-5 BAH with dependents based on zip code of school (if attending more than half time)</a:t>
            </a:r>
          </a:p>
          <a:p>
            <a:pPr lvl="1">
              <a:spcBef>
                <a:spcPts val="1000"/>
              </a:spcBef>
            </a:pPr>
            <a:r>
              <a:rPr lang="en-US" sz="2100">
                <a:latin typeface="+mn-lt"/>
              </a:rPr>
              <a:t>Up to $1,000 for books and supplies per school year</a:t>
            </a:r>
          </a:p>
          <a:p>
            <a:pPr lvl="1">
              <a:spcBef>
                <a:spcPts val="1000"/>
              </a:spcBef>
            </a:pPr>
            <a:r>
              <a:rPr lang="en-US" sz="2100">
                <a:latin typeface="+mn-lt"/>
              </a:rPr>
              <a:t>If military service ended after January 1, 2013 benefits will never expire</a:t>
            </a:r>
          </a:p>
          <a:p>
            <a:pPr lvl="1">
              <a:spcBef>
                <a:spcPts val="1000"/>
              </a:spcBef>
            </a:pPr>
            <a:endParaRPr lang="en-US" sz="2200">
              <a:latin typeface="+mn-lt"/>
            </a:endParaRPr>
          </a:p>
          <a:p>
            <a:pPr marL="0" lvl="1" indent="0">
              <a:spcBef>
                <a:spcPts val="1000"/>
              </a:spcBef>
              <a:buNone/>
            </a:pPr>
            <a:r>
              <a:rPr lang="en-US" sz="2200">
                <a:latin typeface="+mn-lt"/>
              </a:rPr>
              <a:t>Note: If you served fewer than 36 months, your percentage of benefits ranges from 40 to 90 percent.</a:t>
            </a:r>
          </a:p>
          <a:p>
            <a:endParaRPr lang="en-US"/>
          </a:p>
        </p:txBody>
      </p:sp>
    </p:spTree>
    <p:extLst>
      <p:ext uri="{BB962C8B-B14F-4D97-AF65-F5344CB8AC3E}">
        <p14:creationId xmlns:p14="http://schemas.microsoft.com/office/powerpoint/2010/main" val="4115948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35151"/>
            <a:ext cx="5630834" cy="1325563"/>
          </a:xfrm>
        </p:spPr>
        <p:txBody>
          <a:bodyPr/>
          <a:lstStyle/>
          <a:p>
            <a:r>
              <a:rPr lang="en-US"/>
              <a:t>POST 9/11 TABLE</a:t>
            </a:r>
          </a:p>
        </p:txBody>
      </p:sp>
      <p:sp>
        <p:nvSpPr>
          <p:cNvPr id="3" name="Content Placeholder 2"/>
          <p:cNvSpPr>
            <a:spLocks noGrp="1"/>
          </p:cNvSpPr>
          <p:nvPr>
            <p:ph idx="1"/>
          </p:nvPr>
        </p:nvSpPr>
        <p:spPr>
          <a:xfrm>
            <a:off x="443298" y="1360714"/>
            <a:ext cx="7886700" cy="4640401"/>
          </a:xfrm>
        </p:spPr>
        <p:txBody>
          <a:bodyPr>
            <a:normAutofit/>
          </a:bodyPr>
          <a:lstStyle/>
          <a:p>
            <a:pPr marL="0" indent="0">
              <a:buNone/>
            </a:pPr>
            <a:r>
              <a:rPr lang="en-US" sz="2600"/>
              <a:t>Less than 36 months rates:</a:t>
            </a:r>
          </a:p>
          <a:p>
            <a:pPr lvl="1"/>
            <a:r>
              <a:rPr lang="en-US"/>
              <a:t>90 percent: 30 total months </a:t>
            </a:r>
          </a:p>
          <a:p>
            <a:pPr lvl="1"/>
            <a:r>
              <a:rPr lang="en-US"/>
              <a:t>80 percent: 24 total months </a:t>
            </a:r>
          </a:p>
          <a:p>
            <a:pPr lvl="1"/>
            <a:r>
              <a:rPr lang="en-US"/>
              <a:t>70 percent: 18 total months</a:t>
            </a:r>
          </a:p>
          <a:p>
            <a:pPr lvl="1"/>
            <a:r>
              <a:rPr lang="en-US"/>
              <a:t>60 percent: 12 total months</a:t>
            </a:r>
          </a:p>
          <a:p>
            <a:pPr lvl="1"/>
            <a:r>
              <a:rPr lang="en-US"/>
              <a:t>50 percent: six total months </a:t>
            </a:r>
          </a:p>
          <a:p>
            <a:pPr lvl="1"/>
            <a:r>
              <a:rPr lang="en-US"/>
              <a:t>40 percent: 90 or more days, excluding active duty in entry level and skill training</a:t>
            </a:r>
          </a:p>
          <a:p>
            <a:pPr lvl="1"/>
            <a:endParaRPr lang="en-US"/>
          </a:p>
          <a:p>
            <a:pPr marL="0" lvl="1" indent="0">
              <a:buNone/>
            </a:pPr>
            <a:r>
              <a:rPr lang="en-US" sz="2600"/>
              <a:t>Note: Total months, include active duty in entry level and skill training.</a:t>
            </a:r>
          </a:p>
        </p:txBody>
      </p:sp>
    </p:spTree>
    <p:extLst>
      <p:ext uri="{BB962C8B-B14F-4D97-AF65-F5344CB8AC3E}">
        <p14:creationId xmlns:p14="http://schemas.microsoft.com/office/powerpoint/2010/main" val="281619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26" y="129618"/>
            <a:ext cx="7507779" cy="1325563"/>
          </a:xfrm>
        </p:spPr>
        <p:txBody>
          <a:bodyPr>
            <a:normAutofit/>
          </a:bodyPr>
          <a:lstStyle/>
          <a:p>
            <a:pPr algn="ctr"/>
            <a:r>
              <a:rPr lang="en-US" sz="3600">
                <a:latin typeface="+mj-lt"/>
              </a:rPr>
              <a:t>Enabling Objectives</a:t>
            </a:r>
          </a:p>
        </p:txBody>
      </p:sp>
      <p:sp>
        <p:nvSpPr>
          <p:cNvPr id="3" name="Content Placeholder 2"/>
          <p:cNvSpPr>
            <a:spLocks noGrp="1"/>
          </p:cNvSpPr>
          <p:nvPr>
            <p:ph idx="1"/>
          </p:nvPr>
        </p:nvSpPr>
        <p:spPr>
          <a:xfrm>
            <a:off x="262550" y="1596325"/>
            <a:ext cx="8514212" cy="4580638"/>
          </a:xfrm>
        </p:spPr>
        <p:txBody>
          <a:bodyPr vert="horz" lIns="91440" tIns="45720" rIns="91440" bIns="45720" rtlCol="0" anchor="t">
            <a:normAutofit fontScale="62500" lnSpcReduction="20000"/>
          </a:bodyPr>
          <a:lstStyle/>
          <a:p>
            <a:pPr lvl="0">
              <a:lnSpc>
                <a:spcPct val="110000"/>
              </a:lnSpc>
            </a:pPr>
            <a:r>
              <a:rPr lang="en-US">
                <a:latin typeface="+mn-lt"/>
              </a:rPr>
              <a:t>STATE the purpose of the United Services Military Apprenticeship Program (USMAP)</a:t>
            </a:r>
          </a:p>
          <a:p>
            <a:pPr>
              <a:lnSpc>
                <a:spcPct val="110000"/>
              </a:lnSpc>
            </a:pPr>
            <a:r>
              <a:rPr lang="en-US">
                <a:latin typeface="+mn-lt"/>
              </a:rPr>
              <a:t>IDENTIFY the Navy College Program </a:t>
            </a:r>
          </a:p>
          <a:p>
            <a:pPr>
              <a:lnSpc>
                <a:spcPct val="110000"/>
              </a:lnSpc>
            </a:pPr>
            <a:r>
              <a:rPr lang="en-US">
                <a:latin typeface="+mn-lt"/>
              </a:rPr>
              <a:t>DISCUSS Tuition Assistance (TA) and NCPACE eligibility requirements</a:t>
            </a:r>
          </a:p>
          <a:p>
            <a:pPr>
              <a:lnSpc>
                <a:spcPct val="110000"/>
              </a:lnSpc>
            </a:pPr>
            <a:r>
              <a:rPr lang="en-US">
                <a:latin typeface="+mn-lt"/>
              </a:rPr>
              <a:t>DISCUSS the GI Bill Program</a:t>
            </a:r>
            <a:endParaRPr lang="en-US">
              <a:latin typeface="+mn-lt"/>
              <a:ea typeface="Tahoma"/>
              <a:cs typeface="Tahoma"/>
            </a:endParaRPr>
          </a:p>
          <a:p>
            <a:pPr>
              <a:lnSpc>
                <a:spcPct val="110000"/>
              </a:lnSpc>
            </a:pPr>
            <a:r>
              <a:rPr lang="en-US">
                <a:latin typeface="+mn-lt"/>
              </a:rPr>
              <a:t>IDENTIFY the </a:t>
            </a:r>
            <a:r>
              <a:rPr lang="en-US" sz="3200"/>
              <a:t>United States Navy Community College (USNCC) and its purpose</a:t>
            </a:r>
            <a:endParaRPr lang="en-US">
              <a:latin typeface="+mn-lt"/>
            </a:endParaRPr>
          </a:p>
          <a:p>
            <a:pPr lvl="0">
              <a:lnSpc>
                <a:spcPct val="110000"/>
              </a:lnSpc>
            </a:pPr>
            <a:r>
              <a:rPr lang="en-US">
                <a:latin typeface="+mn-lt"/>
              </a:rPr>
              <a:t>STATE the purpose of Navy Credentialing Opportunities Online (Navy COOL)</a:t>
            </a:r>
          </a:p>
          <a:p>
            <a:pPr>
              <a:lnSpc>
                <a:spcPct val="110000"/>
              </a:lnSpc>
            </a:pPr>
            <a:r>
              <a:rPr lang="en-US">
                <a:latin typeface="+mn-lt"/>
                <a:ea typeface="Tahoma"/>
                <a:cs typeface="Tahoma"/>
              </a:rPr>
              <a:t>STATE the purpose of  Defense Activity for Non-Traditional Education Support (DANTES)</a:t>
            </a:r>
            <a:endParaRPr lang="en-US" sz="2200">
              <a:solidFill>
                <a:srgbClr val="E8B010"/>
              </a:solidFill>
              <a:latin typeface="+mn-lt"/>
              <a:ea typeface="Tahoma"/>
              <a:cs typeface="Tahoma"/>
            </a:endParaRPr>
          </a:p>
          <a:p>
            <a:pPr>
              <a:lnSpc>
                <a:spcPct val="110000"/>
              </a:lnSpc>
            </a:pPr>
            <a:r>
              <a:rPr lang="en-US">
                <a:latin typeface="+mn-lt"/>
              </a:rPr>
              <a:t>STATE the purpose of the </a:t>
            </a:r>
            <a:r>
              <a:rPr lang="en-US" sz="2800">
                <a:latin typeface="+mn-lt"/>
                <a:cs typeface="Arial" panose="020B0604020202020204" pitchFamily="34" charset="0"/>
              </a:rPr>
              <a:t>Learning and Development Roadmap (LaDr)</a:t>
            </a:r>
            <a:endParaRPr lang="en-US">
              <a:latin typeface="+mn-lt"/>
            </a:endParaRPr>
          </a:p>
          <a:p>
            <a:pPr marL="0" indent="0">
              <a:buNone/>
            </a:pPr>
            <a:endParaRPr lang="en-US"/>
          </a:p>
        </p:txBody>
      </p:sp>
    </p:spTree>
    <p:extLst>
      <p:ext uri="{BB962C8B-B14F-4D97-AF65-F5344CB8AC3E}">
        <p14:creationId xmlns:p14="http://schemas.microsoft.com/office/powerpoint/2010/main" val="4267923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27" y="191708"/>
            <a:ext cx="8221060" cy="1184055"/>
          </a:xfrm>
        </p:spPr>
        <p:txBody>
          <a:bodyPr>
            <a:noAutofit/>
          </a:bodyPr>
          <a:lstStyle/>
          <a:p>
            <a:pPr algn="ctr"/>
            <a:r>
              <a:rPr lang="en-US" sz="3600">
                <a:latin typeface="+mj-lt"/>
              </a:rPr>
              <a:t>Transfer of Education Benefits</a:t>
            </a:r>
          </a:p>
        </p:txBody>
      </p:sp>
      <p:sp>
        <p:nvSpPr>
          <p:cNvPr id="3" name="Content Placeholder 2"/>
          <p:cNvSpPr>
            <a:spLocks noGrp="1"/>
          </p:cNvSpPr>
          <p:nvPr>
            <p:ph idx="1"/>
          </p:nvPr>
        </p:nvSpPr>
        <p:spPr>
          <a:xfrm>
            <a:off x="644414" y="1375763"/>
            <a:ext cx="8028806" cy="5245754"/>
          </a:xfrm>
        </p:spPr>
        <p:txBody>
          <a:bodyPr>
            <a:noAutofit/>
          </a:bodyPr>
          <a:lstStyle/>
          <a:p>
            <a:r>
              <a:rPr lang="en-US" sz="2200"/>
              <a:t>Sailors on active duty or in the Selected Reserve who meet all of the following requirements may be eligible to transfer benefits:</a:t>
            </a:r>
          </a:p>
          <a:p>
            <a:pPr lvl="1"/>
            <a:r>
              <a:rPr lang="en-US" sz="2100"/>
              <a:t>Completed at least 6 years of service on the date request is approved, and</a:t>
            </a:r>
          </a:p>
          <a:p>
            <a:pPr lvl="1"/>
            <a:r>
              <a:rPr lang="en-US" sz="2100"/>
              <a:t>Agree to add 4 more years of service, and</a:t>
            </a:r>
          </a:p>
          <a:p>
            <a:pPr lvl="1"/>
            <a:r>
              <a:rPr lang="en-US" sz="2100"/>
              <a:t>The person receiving benefits is enrolled in the Defense Enrollment Eligibility Reporting System (DEERS).</a:t>
            </a:r>
          </a:p>
          <a:p>
            <a:pPr marL="457200" lvl="1" indent="0">
              <a:buNone/>
            </a:pPr>
            <a:endParaRPr lang="en-US" sz="1800"/>
          </a:p>
          <a:p>
            <a:pPr lvl="0"/>
            <a:r>
              <a:rPr lang="en-US" sz="2200">
                <a:solidFill>
                  <a:srgbClr val="FFFEF9"/>
                </a:solidFill>
              </a:rPr>
              <a:t>While on active duty, requests to Transfer of Educational Benefits (TEB) are initiated through </a:t>
            </a:r>
            <a:r>
              <a:rPr lang="en-US" sz="2200" err="1">
                <a:solidFill>
                  <a:srgbClr val="FFFEF9"/>
                </a:solidFill>
              </a:rPr>
              <a:t>MyNavy</a:t>
            </a:r>
            <a:r>
              <a:rPr lang="en-US" sz="2200">
                <a:solidFill>
                  <a:srgbClr val="FFFEF9"/>
                </a:solidFill>
              </a:rPr>
              <a:t> Education by signing the Statement of Understanding. Followed by allocating benefits to dependents via MILCONNECT.</a:t>
            </a:r>
          </a:p>
          <a:p>
            <a:pPr lvl="1">
              <a:buFont typeface="Arial" panose="020B0604020202020204" pitchFamily="34" charset="0"/>
              <a:buChar char="•"/>
            </a:pPr>
            <a:endParaRPr lang="en-US" sz="2000"/>
          </a:p>
        </p:txBody>
      </p:sp>
    </p:spTree>
    <p:extLst>
      <p:ext uri="{BB962C8B-B14F-4D97-AF65-F5344CB8AC3E}">
        <p14:creationId xmlns:p14="http://schemas.microsoft.com/office/powerpoint/2010/main" val="3329810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99" y="297501"/>
            <a:ext cx="7586804" cy="1184055"/>
          </a:xfrm>
        </p:spPr>
        <p:txBody>
          <a:bodyPr>
            <a:noAutofit/>
          </a:bodyPr>
          <a:lstStyle/>
          <a:p>
            <a:pPr algn="ctr"/>
            <a:r>
              <a:rPr lang="en-US" sz="3600">
                <a:latin typeface="+mj-lt"/>
              </a:rPr>
              <a:t>Transfer of Education Benefits (cont’d)</a:t>
            </a:r>
          </a:p>
        </p:txBody>
      </p:sp>
      <p:sp>
        <p:nvSpPr>
          <p:cNvPr id="3" name="Content Placeholder 2"/>
          <p:cNvSpPr>
            <a:spLocks noGrp="1"/>
          </p:cNvSpPr>
          <p:nvPr>
            <p:ph idx="1"/>
          </p:nvPr>
        </p:nvSpPr>
        <p:spPr>
          <a:xfrm>
            <a:off x="389299" y="1709832"/>
            <a:ext cx="8429635" cy="4656318"/>
          </a:xfrm>
        </p:spPr>
        <p:txBody>
          <a:bodyPr>
            <a:noAutofit/>
          </a:bodyPr>
          <a:lstStyle/>
          <a:p>
            <a:r>
              <a:rPr lang="en-US" sz="2200"/>
              <a:t>If the DoD approves TEB, the family members may apply for benefits.</a:t>
            </a:r>
          </a:p>
          <a:p>
            <a:endParaRPr lang="en-US" sz="2200"/>
          </a:p>
          <a:p>
            <a:r>
              <a:rPr lang="en-US" sz="2200"/>
              <a:t>Sailors who separate from active duty who transferred their education benefits, can still provide a future effective date for when the TEB can be used, change the number of months transferred, or revoke the TEB by submitting a written request to VA through MILCONNECT.</a:t>
            </a:r>
          </a:p>
        </p:txBody>
      </p:sp>
    </p:spTree>
    <p:extLst>
      <p:ext uri="{BB962C8B-B14F-4D97-AF65-F5344CB8AC3E}">
        <p14:creationId xmlns:p14="http://schemas.microsoft.com/office/powerpoint/2010/main" val="134493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42" y="153910"/>
            <a:ext cx="7507779" cy="1325563"/>
          </a:xfrm>
        </p:spPr>
        <p:txBody>
          <a:bodyPr>
            <a:noAutofit/>
          </a:bodyPr>
          <a:lstStyle/>
          <a:p>
            <a:pPr algn="ctr"/>
            <a:r>
              <a:rPr lang="en-US" sz="3600">
                <a:latin typeface="+mj-lt"/>
              </a:rPr>
              <a:t>Yellow Ribbon Program (YRP)</a:t>
            </a:r>
          </a:p>
        </p:txBody>
      </p:sp>
      <p:sp>
        <p:nvSpPr>
          <p:cNvPr id="3" name="Content Placeholder 2"/>
          <p:cNvSpPr>
            <a:spLocks noGrp="1"/>
          </p:cNvSpPr>
          <p:nvPr>
            <p:ph idx="1"/>
          </p:nvPr>
        </p:nvSpPr>
        <p:spPr>
          <a:xfrm>
            <a:off x="144856" y="1318438"/>
            <a:ext cx="8682273" cy="5046148"/>
          </a:xfrm>
        </p:spPr>
        <p:txBody>
          <a:bodyPr>
            <a:noAutofit/>
          </a:bodyPr>
          <a:lstStyle/>
          <a:p>
            <a:r>
              <a:rPr lang="en-US" sz="2200">
                <a:latin typeface="+mn-lt"/>
              </a:rPr>
              <a:t>Program allows institutions of higher learning to voluntarily enter into an agreement with the VA to fund tuition and fee expenses that </a:t>
            </a:r>
            <a:r>
              <a:rPr lang="en-US" sz="2200" u="sng">
                <a:latin typeface="+mn-lt"/>
              </a:rPr>
              <a:t>exceed the tuition and fee amounts payable under the Post-9/11 GI Bill</a:t>
            </a:r>
            <a:r>
              <a:rPr lang="en-US" sz="2200">
                <a:latin typeface="+mn-lt"/>
              </a:rPr>
              <a:t>.</a:t>
            </a:r>
          </a:p>
          <a:p>
            <a:endParaRPr lang="en-US" sz="2200">
              <a:latin typeface="+mn-lt"/>
            </a:endParaRPr>
          </a:p>
          <a:p>
            <a:r>
              <a:rPr lang="en-US" sz="2200">
                <a:latin typeface="+mn-lt"/>
              </a:rPr>
              <a:t>To be eligible for the program you must be:</a:t>
            </a:r>
          </a:p>
          <a:p>
            <a:pPr lvl="1"/>
            <a:r>
              <a:rPr lang="en-US" sz="2000">
                <a:latin typeface="+mn-lt"/>
              </a:rPr>
              <a:t>Enrolled in an approved program offered by an institution of higher learning participating in the Yellow Ribbon Program</a:t>
            </a:r>
          </a:p>
          <a:p>
            <a:pPr lvl="1"/>
            <a:r>
              <a:rPr lang="en-US" sz="2000">
                <a:latin typeface="+mn-lt"/>
              </a:rPr>
              <a:t>Served at least 36 months after Sept 10, 2001, and were honorably discharged</a:t>
            </a:r>
          </a:p>
          <a:p>
            <a:pPr lvl="1"/>
            <a:r>
              <a:rPr lang="en-US" sz="2000">
                <a:latin typeface="+mn-lt"/>
              </a:rPr>
              <a:t>Discharged with a service-connected disability and served 30 continuous days after Sept 10, 2001</a:t>
            </a:r>
          </a:p>
          <a:p>
            <a:pPr lvl="1"/>
            <a:r>
              <a:rPr lang="en-US" sz="2000">
                <a:latin typeface="+mn-lt"/>
              </a:rPr>
              <a:t>Dependent who received benefits from an eligible service member</a:t>
            </a:r>
          </a:p>
          <a:p>
            <a:pPr lvl="1"/>
            <a:r>
              <a:rPr lang="en-US" sz="2000">
                <a:latin typeface="+mn-lt"/>
              </a:rPr>
              <a:t>Active duty  may use the Yellow Ribbon Program effect August 1, 2022.</a:t>
            </a:r>
          </a:p>
        </p:txBody>
      </p:sp>
    </p:spTree>
    <p:extLst>
      <p:ext uri="{BB962C8B-B14F-4D97-AF65-F5344CB8AC3E}">
        <p14:creationId xmlns:p14="http://schemas.microsoft.com/office/powerpoint/2010/main" val="240539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49" y="247001"/>
            <a:ext cx="7507779" cy="1325563"/>
          </a:xfrm>
        </p:spPr>
        <p:txBody>
          <a:bodyPr/>
          <a:lstStyle/>
          <a:p>
            <a:pPr algn="ctr"/>
            <a:r>
              <a:rPr lang="en-US">
                <a:latin typeface="+mj-lt"/>
              </a:rPr>
              <a:t>Knowledge Check</a:t>
            </a:r>
          </a:p>
        </p:txBody>
      </p:sp>
      <p:sp>
        <p:nvSpPr>
          <p:cNvPr id="3" name="Content Placeholder 2"/>
          <p:cNvSpPr>
            <a:spLocks noGrp="1"/>
          </p:cNvSpPr>
          <p:nvPr>
            <p:ph idx="1"/>
          </p:nvPr>
        </p:nvSpPr>
        <p:spPr>
          <a:xfrm>
            <a:off x="443298" y="1690577"/>
            <a:ext cx="7886700" cy="4310538"/>
          </a:xfrm>
        </p:spPr>
        <p:txBody>
          <a:bodyPr>
            <a:noAutofit/>
          </a:bodyPr>
          <a:lstStyle/>
          <a:p>
            <a:pPr marL="457200" indent="-457200">
              <a:buFont typeface="+mj-lt"/>
              <a:buAutoNum type="arabicPeriod"/>
            </a:pPr>
            <a:r>
              <a:rPr lang="en-US" sz="2200"/>
              <a:t>What is the TA funding cap per fiscal year?</a:t>
            </a:r>
          </a:p>
          <a:p>
            <a:pPr marL="457200" indent="-457200">
              <a:buFont typeface="+mj-lt"/>
              <a:buAutoNum type="arabicPeriod"/>
            </a:pPr>
            <a:r>
              <a:rPr lang="en-US" sz="2200"/>
              <a:t>What is the lifetime credits allowed in a career?</a:t>
            </a:r>
          </a:p>
          <a:p>
            <a:pPr marL="457200" indent="-457200">
              <a:buFont typeface="+mj-lt"/>
              <a:buAutoNum type="arabicPeriod"/>
            </a:pPr>
            <a:r>
              <a:rPr lang="en-US" sz="2200"/>
              <a:t>Who can participate in the NCPACE program?</a:t>
            </a:r>
          </a:p>
          <a:p>
            <a:pPr marL="457200" lvl="0" indent="-457200">
              <a:buFont typeface="+mj-lt"/>
              <a:buAutoNum type="arabicPeriod"/>
            </a:pPr>
            <a:r>
              <a:rPr lang="en-US" sz="2200"/>
              <a:t>How long do Sailors have to use their Montgomery GI Bill after they separate from active duty? Post 9/11 GI Bill?</a:t>
            </a:r>
          </a:p>
          <a:p>
            <a:pPr marL="457200" lvl="0" indent="-457200">
              <a:buFont typeface="+mj-lt"/>
              <a:buAutoNum type="arabicPeriod"/>
            </a:pPr>
            <a:r>
              <a:rPr lang="en-US" sz="2200"/>
              <a:t>When are Sailors eligible to transfer their Post 9/11 GI Bill benefits to their spouse and children?</a:t>
            </a:r>
          </a:p>
          <a:p>
            <a:pPr marL="457200" lvl="0" indent="-457200">
              <a:buFont typeface="+mj-lt"/>
              <a:buAutoNum type="arabicPeriod"/>
            </a:pPr>
            <a:r>
              <a:rPr lang="en-US" sz="2200"/>
              <a:t>What is the Yellow Ribbon Program?</a:t>
            </a:r>
          </a:p>
          <a:p>
            <a:pPr>
              <a:spcBef>
                <a:spcPts val="1800"/>
              </a:spcBef>
            </a:pPr>
            <a:endParaRPr lang="en-US"/>
          </a:p>
        </p:txBody>
      </p:sp>
      <p:sp>
        <p:nvSpPr>
          <p:cNvPr id="4" name="Freeform 298">
            <a:extLst>
              <a:ext uri="{FF2B5EF4-FFF2-40B4-BE49-F238E27FC236}">
                <a16:creationId xmlns:a16="http://schemas.microsoft.com/office/drawing/2014/main" id="{5F9E37FE-5BC4-58C1-07C9-E8CFCF8CE2B4}"/>
              </a:ext>
            </a:extLst>
          </p:cNvPr>
          <p:cNvSpPr>
            <a:spLocks noEditPoints="1"/>
          </p:cNvSpPr>
          <p:nvPr/>
        </p:nvSpPr>
        <p:spPr bwMode="auto">
          <a:xfrm>
            <a:off x="6394366" y="517161"/>
            <a:ext cx="728782" cy="785241"/>
          </a:xfrm>
          <a:custGeom>
            <a:avLst/>
            <a:gdLst>
              <a:gd name="T0" fmla="*/ 112 w 3597"/>
              <a:gd name="T1" fmla="*/ 1719 h 2395"/>
              <a:gd name="T2" fmla="*/ 212 w 3597"/>
              <a:gd name="T3" fmla="*/ 2025 h 2395"/>
              <a:gd name="T4" fmla="*/ 412 w 3597"/>
              <a:gd name="T5" fmla="*/ 2259 h 2395"/>
              <a:gd name="T6" fmla="*/ 435 w 3597"/>
              <a:gd name="T7" fmla="*/ 2228 h 2395"/>
              <a:gd name="T8" fmla="*/ 361 w 3597"/>
              <a:gd name="T9" fmla="*/ 1962 h 2395"/>
              <a:gd name="T10" fmla="*/ 178 w 3597"/>
              <a:gd name="T11" fmla="*/ 1714 h 2395"/>
              <a:gd name="T12" fmla="*/ 1398 w 3597"/>
              <a:gd name="T13" fmla="*/ 1241 h 2395"/>
              <a:gd name="T14" fmla="*/ 661 w 3597"/>
              <a:gd name="T15" fmla="*/ 1549 h 2395"/>
              <a:gd name="T16" fmla="*/ 360 w 3597"/>
              <a:gd name="T17" fmla="*/ 1701 h 2395"/>
              <a:gd name="T18" fmla="*/ 538 w 3597"/>
              <a:gd name="T19" fmla="*/ 1966 h 2395"/>
              <a:gd name="T20" fmla="*/ 708 w 3597"/>
              <a:gd name="T21" fmla="*/ 2056 h 2395"/>
              <a:gd name="T22" fmla="*/ 1153 w 3597"/>
              <a:gd name="T23" fmla="*/ 1784 h 2395"/>
              <a:gd name="T24" fmla="*/ 1385 w 3597"/>
              <a:gd name="T25" fmla="*/ 1648 h 2395"/>
              <a:gd name="T26" fmla="*/ 1666 w 3597"/>
              <a:gd name="T27" fmla="*/ 1482 h 2395"/>
              <a:gd name="T28" fmla="*/ 1823 w 3597"/>
              <a:gd name="T29" fmla="*/ 1387 h 2395"/>
              <a:gd name="T30" fmla="*/ 1723 w 3597"/>
              <a:gd name="T31" fmla="*/ 1174 h 2395"/>
              <a:gd name="T32" fmla="*/ 2995 w 3597"/>
              <a:gd name="T33" fmla="*/ 272 h 2395"/>
              <a:gd name="T34" fmla="*/ 2613 w 3597"/>
              <a:gd name="T35" fmla="*/ 549 h 2395"/>
              <a:gd name="T36" fmla="*/ 2141 w 3597"/>
              <a:gd name="T37" fmla="*/ 843 h 2395"/>
              <a:gd name="T38" fmla="*/ 2257 w 3597"/>
              <a:gd name="T39" fmla="*/ 1109 h 2395"/>
              <a:gd name="T40" fmla="*/ 2820 w 3597"/>
              <a:gd name="T41" fmla="*/ 869 h 2395"/>
              <a:gd name="T42" fmla="*/ 3236 w 3597"/>
              <a:gd name="T43" fmla="*/ 714 h 2395"/>
              <a:gd name="T44" fmla="*/ 3442 w 3597"/>
              <a:gd name="T45" fmla="*/ 648 h 2395"/>
              <a:gd name="T46" fmla="*/ 3358 w 3597"/>
              <a:gd name="T47" fmla="*/ 492 h 2395"/>
              <a:gd name="T48" fmla="*/ 3083 w 3597"/>
              <a:gd name="T49" fmla="*/ 204 h 2395"/>
              <a:gd name="T50" fmla="*/ 3310 w 3597"/>
              <a:gd name="T51" fmla="*/ 210 h 2395"/>
              <a:gd name="T52" fmla="*/ 3541 w 3597"/>
              <a:gd name="T53" fmla="*/ 490 h 2395"/>
              <a:gd name="T54" fmla="*/ 3575 w 3597"/>
              <a:gd name="T55" fmla="*/ 718 h 2395"/>
              <a:gd name="T56" fmla="*/ 3395 w 3597"/>
              <a:gd name="T57" fmla="*/ 816 h 2395"/>
              <a:gd name="T58" fmla="*/ 3059 w 3597"/>
              <a:gd name="T59" fmla="*/ 930 h 2395"/>
              <a:gd name="T60" fmla="*/ 2532 w 3597"/>
              <a:gd name="T61" fmla="*/ 1163 h 2395"/>
              <a:gd name="T62" fmla="*/ 2562 w 3597"/>
              <a:gd name="T63" fmla="*/ 1325 h 2395"/>
              <a:gd name="T64" fmla="*/ 2770 w 3597"/>
              <a:gd name="T65" fmla="*/ 1380 h 2395"/>
              <a:gd name="T66" fmla="*/ 2677 w 3597"/>
              <a:gd name="T67" fmla="*/ 1627 h 2395"/>
              <a:gd name="T68" fmla="*/ 2268 w 3597"/>
              <a:gd name="T69" fmla="*/ 1480 h 2395"/>
              <a:gd name="T70" fmla="*/ 2114 w 3597"/>
              <a:gd name="T71" fmla="*/ 1665 h 2395"/>
              <a:gd name="T72" fmla="*/ 2027 w 3597"/>
              <a:gd name="T73" fmla="*/ 1991 h 2395"/>
              <a:gd name="T74" fmla="*/ 1735 w 3597"/>
              <a:gd name="T75" fmla="*/ 1970 h 2395"/>
              <a:gd name="T76" fmla="*/ 1782 w 3597"/>
              <a:gd name="T77" fmla="*/ 1835 h 2395"/>
              <a:gd name="T78" fmla="*/ 1847 w 3597"/>
              <a:gd name="T79" fmla="*/ 1577 h 2395"/>
              <a:gd name="T80" fmla="*/ 1449 w 3597"/>
              <a:gd name="T81" fmla="*/ 1778 h 2395"/>
              <a:gd name="T82" fmla="*/ 1041 w 3597"/>
              <a:gd name="T83" fmla="*/ 2005 h 2395"/>
              <a:gd name="T84" fmla="*/ 697 w 3597"/>
              <a:gd name="T85" fmla="*/ 2219 h 2395"/>
              <a:gd name="T86" fmla="*/ 546 w 3597"/>
              <a:gd name="T87" fmla="*/ 2350 h 2395"/>
              <a:gd name="T88" fmla="*/ 417 w 3597"/>
              <a:gd name="T89" fmla="*/ 2384 h 2395"/>
              <a:gd name="T90" fmla="*/ 184 w 3597"/>
              <a:gd name="T91" fmla="*/ 2180 h 2395"/>
              <a:gd name="T92" fmla="*/ 16 w 3597"/>
              <a:gd name="T93" fmla="*/ 1842 h 2395"/>
              <a:gd name="T94" fmla="*/ 22 w 3597"/>
              <a:gd name="T95" fmla="*/ 1630 h 2395"/>
              <a:gd name="T96" fmla="*/ 126 w 3597"/>
              <a:gd name="T97" fmla="*/ 1558 h 2395"/>
              <a:gd name="T98" fmla="*/ 223 w 3597"/>
              <a:gd name="T99" fmla="*/ 1547 h 2395"/>
              <a:gd name="T100" fmla="*/ 355 w 3597"/>
              <a:gd name="T101" fmla="*/ 1524 h 2395"/>
              <a:gd name="T102" fmla="*/ 669 w 3597"/>
              <a:gd name="T103" fmla="*/ 1420 h 2395"/>
              <a:gd name="T104" fmla="*/ 1213 w 3597"/>
              <a:gd name="T105" fmla="*/ 1174 h 2395"/>
              <a:gd name="T106" fmla="*/ 2010 w 3597"/>
              <a:gd name="T107" fmla="*/ 741 h 2395"/>
              <a:gd name="T108" fmla="*/ 2605 w 3597"/>
              <a:gd name="T109" fmla="*/ 373 h 2395"/>
              <a:gd name="T110" fmla="*/ 2919 w 3597"/>
              <a:gd name="T111" fmla="*/ 145 h 2395"/>
              <a:gd name="T112" fmla="*/ 3022 w 3597"/>
              <a:gd name="T113" fmla="*/ 58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97" h="2395">
                <a:moveTo>
                  <a:pt x="128" y="1683"/>
                </a:moveTo>
                <a:lnTo>
                  <a:pt x="125" y="1684"/>
                </a:lnTo>
                <a:lnTo>
                  <a:pt x="121" y="1685"/>
                </a:lnTo>
                <a:lnTo>
                  <a:pt x="117" y="1687"/>
                </a:lnTo>
                <a:lnTo>
                  <a:pt x="115" y="1690"/>
                </a:lnTo>
                <a:lnTo>
                  <a:pt x="113" y="1694"/>
                </a:lnTo>
                <a:lnTo>
                  <a:pt x="112" y="1697"/>
                </a:lnTo>
                <a:lnTo>
                  <a:pt x="112" y="1719"/>
                </a:lnTo>
                <a:lnTo>
                  <a:pt x="113" y="1746"/>
                </a:lnTo>
                <a:lnTo>
                  <a:pt x="116" y="1776"/>
                </a:lnTo>
                <a:lnTo>
                  <a:pt x="123" y="1811"/>
                </a:lnTo>
                <a:lnTo>
                  <a:pt x="133" y="1848"/>
                </a:lnTo>
                <a:lnTo>
                  <a:pt x="147" y="1888"/>
                </a:lnTo>
                <a:lnTo>
                  <a:pt x="165" y="1933"/>
                </a:lnTo>
                <a:lnTo>
                  <a:pt x="186" y="1979"/>
                </a:lnTo>
                <a:lnTo>
                  <a:pt x="212" y="2025"/>
                </a:lnTo>
                <a:lnTo>
                  <a:pt x="239" y="2069"/>
                </a:lnTo>
                <a:lnTo>
                  <a:pt x="269" y="2109"/>
                </a:lnTo>
                <a:lnTo>
                  <a:pt x="297" y="2146"/>
                </a:lnTo>
                <a:lnTo>
                  <a:pt x="327" y="2179"/>
                </a:lnTo>
                <a:lnTo>
                  <a:pt x="355" y="2210"/>
                </a:lnTo>
                <a:lnTo>
                  <a:pt x="383" y="2235"/>
                </a:lnTo>
                <a:lnTo>
                  <a:pt x="409" y="2256"/>
                </a:lnTo>
                <a:lnTo>
                  <a:pt x="412" y="2259"/>
                </a:lnTo>
                <a:lnTo>
                  <a:pt x="417" y="2260"/>
                </a:lnTo>
                <a:lnTo>
                  <a:pt x="421" y="2260"/>
                </a:lnTo>
                <a:lnTo>
                  <a:pt x="426" y="2259"/>
                </a:lnTo>
                <a:lnTo>
                  <a:pt x="430" y="2256"/>
                </a:lnTo>
                <a:lnTo>
                  <a:pt x="433" y="2253"/>
                </a:lnTo>
                <a:lnTo>
                  <a:pt x="434" y="2250"/>
                </a:lnTo>
                <a:lnTo>
                  <a:pt x="435" y="2245"/>
                </a:lnTo>
                <a:lnTo>
                  <a:pt x="435" y="2228"/>
                </a:lnTo>
                <a:lnTo>
                  <a:pt x="434" y="2207"/>
                </a:lnTo>
                <a:lnTo>
                  <a:pt x="431" y="2182"/>
                </a:lnTo>
                <a:lnTo>
                  <a:pt x="427" y="2153"/>
                </a:lnTo>
                <a:lnTo>
                  <a:pt x="420" y="2122"/>
                </a:lnTo>
                <a:lnTo>
                  <a:pt x="410" y="2087"/>
                </a:lnTo>
                <a:lnTo>
                  <a:pt x="397" y="2048"/>
                </a:lnTo>
                <a:lnTo>
                  <a:pt x="381" y="2007"/>
                </a:lnTo>
                <a:lnTo>
                  <a:pt x="361" y="1962"/>
                </a:lnTo>
                <a:lnTo>
                  <a:pt x="336" y="1914"/>
                </a:lnTo>
                <a:lnTo>
                  <a:pt x="308" y="1871"/>
                </a:lnTo>
                <a:lnTo>
                  <a:pt x="283" y="1833"/>
                </a:lnTo>
                <a:lnTo>
                  <a:pt x="259" y="1800"/>
                </a:lnTo>
                <a:lnTo>
                  <a:pt x="236" y="1772"/>
                </a:lnTo>
                <a:lnTo>
                  <a:pt x="215" y="1749"/>
                </a:lnTo>
                <a:lnTo>
                  <a:pt x="195" y="1730"/>
                </a:lnTo>
                <a:lnTo>
                  <a:pt x="178" y="1714"/>
                </a:lnTo>
                <a:lnTo>
                  <a:pt x="162" y="1702"/>
                </a:lnTo>
                <a:lnTo>
                  <a:pt x="148" y="1693"/>
                </a:lnTo>
                <a:lnTo>
                  <a:pt x="137" y="1686"/>
                </a:lnTo>
                <a:lnTo>
                  <a:pt x="133" y="1684"/>
                </a:lnTo>
                <a:lnTo>
                  <a:pt x="128" y="1683"/>
                </a:lnTo>
                <a:close/>
                <a:moveTo>
                  <a:pt x="1622" y="1126"/>
                </a:moveTo>
                <a:lnTo>
                  <a:pt x="1509" y="1186"/>
                </a:lnTo>
                <a:lnTo>
                  <a:pt x="1398" y="1241"/>
                </a:lnTo>
                <a:lnTo>
                  <a:pt x="1292" y="1292"/>
                </a:lnTo>
                <a:lnTo>
                  <a:pt x="1189" y="1340"/>
                </a:lnTo>
                <a:lnTo>
                  <a:pt x="1090" y="1383"/>
                </a:lnTo>
                <a:lnTo>
                  <a:pt x="996" y="1424"/>
                </a:lnTo>
                <a:lnTo>
                  <a:pt x="905" y="1460"/>
                </a:lnTo>
                <a:lnTo>
                  <a:pt x="819" y="1493"/>
                </a:lnTo>
                <a:lnTo>
                  <a:pt x="738" y="1523"/>
                </a:lnTo>
                <a:lnTo>
                  <a:pt x="661" y="1549"/>
                </a:lnTo>
                <a:lnTo>
                  <a:pt x="590" y="1574"/>
                </a:lnTo>
                <a:lnTo>
                  <a:pt x="524" y="1595"/>
                </a:lnTo>
                <a:lnTo>
                  <a:pt x="464" y="1613"/>
                </a:lnTo>
                <a:lnTo>
                  <a:pt x="409" y="1629"/>
                </a:lnTo>
                <a:lnTo>
                  <a:pt x="360" y="1643"/>
                </a:lnTo>
                <a:lnTo>
                  <a:pt x="316" y="1655"/>
                </a:lnTo>
                <a:lnTo>
                  <a:pt x="337" y="1676"/>
                </a:lnTo>
                <a:lnTo>
                  <a:pt x="360" y="1701"/>
                </a:lnTo>
                <a:lnTo>
                  <a:pt x="384" y="1729"/>
                </a:lnTo>
                <a:lnTo>
                  <a:pt x="408" y="1760"/>
                </a:lnTo>
                <a:lnTo>
                  <a:pt x="433" y="1792"/>
                </a:lnTo>
                <a:lnTo>
                  <a:pt x="458" y="1827"/>
                </a:lnTo>
                <a:lnTo>
                  <a:pt x="481" y="1862"/>
                </a:lnTo>
                <a:lnTo>
                  <a:pt x="503" y="1897"/>
                </a:lnTo>
                <a:lnTo>
                  <a:pt x="522" y="1931"/>
                </a:lnTo>
                <a:lnTo>
                  <a:pt x="538" y="1966"/>
                </a:lnTo>
                <a:lnTo>
                  <a:pt x="553" y="2002"/>
                </a:lnTo>
                <a:lnTo>
                  <a:pt x="565" y="2039"/>
                </a:lnTo>
                <a:lnTo>
                  <a:pt x="576" y="2075"/>
                </a:lnTo>
                <a:lnTo>
                  <a:pt x="585" y="2107"/>
                </a:lnTo>
                <a:lnTo>
                  <a:pt x="591" y="2136"/>
                </a:lnTo>
                <a:lnTo>
                  <a:pt x="626" y="2112"/>
                </a:lnTo>
                <a:lnTo>
                  <a:pt x="666" y="2086"/>
                </a:lnTo>
                <a:lnTo>
                  <a:pt x="708" y="2056"/>
                </a:lnTo>
                <a:lnTo>
                  <a:pt x="756" y="2026"/>
                </a:lnTo>
                <a:lnTo>
                  <a:pt x="805" y="1994"/>
                </a:lnTo>
                <a:lnTo>
                  <a:pt x="858" y="1960"/>
                </a:lnTo>
                <a:lnTo>
                  <a:pt x="914" y="1925"/>
                </a:lnTo>
                <a:lnTo>
                  <a:pt x="971" y="1890"/>
                </a:lnTo>
                <a:lnTo>
                  <a:pt x="1030" y="1855"/>
                </a:lnTo>
                <a:lnTo>
                  <a:pt x="1090" y="1820"/>
                </a:lnTo>
                <a:lnTo>
                  <a:pt x="1153" y="1784"/>
                </a:lnTo>
                <a:lnTo>
                  <a:pt x="1172" y="1772"/>
                </a:lnTo>
                <a:lnTo>
                  <a:pt x="1196" y="1759"/>
                </a:lnTo>
                <a:lnTo>
                  <a:pt x="1223" y="1744"/>
                </a:lnTo>
                <a:lnTo>
                  <a:pt x="1251" y="1727"/>
                </a:lnTo>
                <a:lnTo>
                  <a:pt x="1282" y="1709"/>
                </a:lnTo>
                <a:lnTo>
                  <a:pt x="1315" y="1690"/>
                </a:lnTo>
                <a:lnTo>
                  <a:pt x="1349" y="1669"/>
                </a:lnTo>
                <a:lnTo>
                  <a:pt x="1385" y="1648"/>
                </a:lnTo>
                <a:lnTo>
                  <a:pt x="1420" y="1627"/>
                </a:lnTo>
                <a:lnTo>
                  <a:pt x="1457" y="1606"/>
                </a:lnTo>
                <a:lnTo>
                  <a:pt x="1494" y="1584"/>
                </a:lnTo>
                <a:lnTo>
                  <a:pt x="1530" y="1563"/>
                </a:lnTo>
                <a:lnTo>
                  <a:pt x="1565" y="1541"/>
                </a:lnTo>
                <a:lnTo>
                  <a:pt x="1600" y="1520"/>
                </a:lnTo>
                <a:lnTo>
                  <a:pt x="1634" y="1501"/>
                </a:lnTo>
                <a:lnTo>
                  <a:pt x="1666" y="1482"/>
                </a:lnTo>
                <a:lnTo>
                  <a:pt x="1695" y="1464"/>
                </a:lnTo>
                <a:lnTo>
                  <a:pt x="1723" y="1447"/>
                </a:lnTo>
                <a:lnTo>
                  <a:pt x="1748" y="1433"/>
                </a:lnTo>
                <a:lnTo>
                  <a:pt x="1771" y="1418"/>
                </a:lnTo>
                <a:lnTo>
                  <a:pt x="1790" y="1407"/>
                </a:lnTo>
                <a:lnTo>
                  <a:pt x="1805" y="1398"/>
                </a:lnTo>
                <a:lnTo>
                  <a:pt x="1816" y="1391"/>
                </a:lnTo>
                <a:lnTo>
                  <a:pt x="1823" y="1387"/>
                </a:lnTo>
                <a:lnTo>
                  <a:pt x="1826" y="1386"/>
                </a:lnTo>
                <a:lnTo>
                  <a:pt x="1825" y="1350"/>
                </a:lnTo>
                <a:lnTo>
                  <a:pt x="1818" y="1316"/>
                </a:lnTo>
                <a:lnTo>
                  <a:pt x="1806" y="1282"/>
                </a:lnTo>
                <a:lnTo>
                  <a:pt x="1791" y="1251"/>
                </a:lnTo>
                <a:lnTo>
                  <a:pt x="1770" y="1222"/>
                </a:lnTo>
                <a:lnTo>
                  <a:pt x="1747" y="1197"/>
                </a:lnTo>
                <a:lnTo>
                  <a:pt x="1723" y="1174"/>
                </a:lnTo>
                <a:lnTo>
                  <a:pt x="1697" y="1155"/>
                </a:lnTo>
                <a:lnTo>
                  <a:pt x="1671" y="1140"/>
                </a:lnTo>
                <a:lnTo>
                  <a:pt x="1646" y="1131"/>
                </a:lnTo>
                <a:lnTo>
                  <a:pt x="1622" y="1126"/>
                </a:lnTo>
                <a:close/>
                <a:moveTo>
                  <a:pt x="3083" y="204"/>
                </a:moveTo>
                <a:lnTo>
                  <a:pt x="3058" y="224"/>
                </a:lnTo>
                <a:lnTo>
                  <a:pt x="3029" y="246"/>
                </a:lnTo>
                <a:lnTo>
                  <a:pt x="2995" y="272"/>
                </a:lnTo>
                <a:lnTo>
                  <a:pt x="2958" y="301"/>
                </a:lnTo>
                <a:lnTo>
                  <a:pt x="2917" y="332"/>
                </a:lnTo>
                <a:lnTo>
                  <a:pt x="2873" y="365"/>
                </a:lnTo>
                <a:lnTo>
                  <a:pt x="2826" y="399"/>
                </a:lnTo>
                <a:lnTo>
                  <a:pt x="2776" y="435"/>
                </a:lnTo>
                <a:lnTo>
                  <a:pt x="2724" y="472"/>
                </a:lnTo>
                <a:lnTo>
                  <a:pt x="2669" y="510"/>
                </a:lnTo>
                <a:lnTo>
                  <a:pt x="2613" y="549"/>
                </a:lnTo>
                <a:lnTo>
                  <a:pt x="2556" y="587"/>
                </a:lnTo>
                <a:lnTo>
                  <a:pt x="2498" y="626"/>
                </a:lnTo>
                <a:lnTo>
                  <a:pt x="2439" y="665"/>
                </a:lnTo>
                <a:lnTo>
                  <a:pt x="2379" y="703"/>
                </a:lnTo>
                <a:lnTo>
                  <a:pt x="2318" y="740"/>
                </a:lnTo>
                <a:lnTo>
                  <a:pt x="2259" y="775"/>
                </a:lnTo>
                <a:lnTo>
                  <a:pt x="2200" y="811"/>
                </a:lnTo>
                <a:lnTo>
                  <a:pt x="2141" y="843"/>
                </a:lnTo>
                <a:lnTo>
                  <a:pt x="2083" y="874"/>
                </a:lnTo>
                <a:lnTo>
                  <a:pt x="2117" y="909"/>
                </a:lnTo>
                <a:lnTo>
                  <a:pt x="2147" y="946"/>
                </a:lnTo>
                <a:lnTo>
                  <a:pt x="2175" y="982"/>
                </a:lnTo>
                <a:lnTo>
                  <a:pt x="2200" y="1016"/>
                </a:lnTo>
                <a:lnTo>
                  <a:pt x="2222" y="1050"/>
                </a:lnTo>
                <a:lnTo>
                  <a:pt x="2240" y="1081"/>
                </a:lnTo>
                <a:lnTo>
                  <a:pt x="2257" y="1109"/>
                </a:lnTo>
                <a:lnTo>
                  <a:pt x="2271" y="1135"/>
                </a:lnTo>
                <a:lnTo>
                  <a:pt x="2361" y="1087"/>
                </a:lnTo>
                <a:lnTo>
                  <a:pt x="2447" y="1044"/>
                </a:lnTo>
                <a:lnTo>
                  <a:pt x="2529" y="1002"/>
                </a:lnTo>
                <a:lnTo>
                  <a:pt x="2607" y="965"/>
                </a:lnTo>
                <a:lnTo>
                  <a:pt x="2681" y="931"/>
                </a:lnTo>
                <a:lnTo>
                  <a:pt x="2753" y="898"/>
                </a:lnTo>
                <a:lnTo>
                  <a:pt x="2820" y="869"/>
                </a:lnTo>
                <a:lnTo>
                  <a:pt x="2882" y="843"/>
                </a:lnTo>
                <a:lnTo>
                  <a:pt x="2942" y="819"/>
                </a:lnTo>
                <a:lnTo>
                  <a:pt x="2999" y="797"/>
                </a:lnTo>
                <a:lnTo>
                  <a:pt x="3052" y="776"/>
                </a:lnTo>
                <a:lnTo>
                  <a:pt x="3102" y="758"/>
                </a:lnTo>
                <a:lnTo>
                  <a:pt x="3150" y="742"/>
                </a:lnTo>
                <a:lnTo>
                  <a:pt x="3195" y="727"/>
                </a:lnTo>
                <a:lnTo>
                  <a:pt x="3236" y="714"/>
                </a:lnTo>
                <a:lnTo>
                  <a:pt x="3276" y="702"/>
                </a:lnTo>
                <a:lnTo>
                  <a:pt x="3312" y="690"/>
                </a:lnTo>
                <a:lnTo>
                  <a:pt x="3346" y="680"/>
                </a:lnTo>
                <a:lnTo>
                  <a:pt x="3392" y="666"/>
                </a:lnTo>
                <a:lnTo>
                  <a:pt x="3435" y="651"/>
                </a:lnTo>
                <a:lnTo>
                  <a:pt x="3438" y="650"/>
                </a:lnTo>
                <a:lnTo>
                  <a:pt x="3440" y="649"/>
                </a:lnTo>
                <a:lnTo>
                  <a:pt x="3442" y="648"/>
                </a:lnTo>
                <a:lnTo>
                  <a:pt x="3442" y="648"/>
                </a:lnTo>
                <a:lnTo>
                  <a:pt x="3442" y="635"/>
                </a:lnTo>
                <a:lnTo>
                  <a:pt x="3438" y="619"/>
                </a:lnTo>
                <a:lnTo>
                  <a:pt x="3429" y="599"/>
                </a:lnTo>
                <a:lnTo>
                  <a:pt x="3417" y="576"/>
                </a:lnTo>
                <a:lnTo>
                  <a:pt x="3401" y="551"/>
                </a:lnTo>
                <a:lnTo>
                  <a:pt x="3381" y="522"/>
                </a:lnTo>
                <a:lnTo>
                  <a:pt x="3358" y="492"/>
                </a:lnTo>
                <a:lnTo>
                  <a:pt x="3332" y="460"/>
                </a:lnTo>
                <a:lnTo>
                  <a:pt x="3303" y="427"/>
                </a:lnTo>
                <a:lnTo>
                  <a:pt x="3271" y="391"/>
                </a:lnTo>
                <a:lnTo>
                  <a:pt x="3238" y="354"/>
                </a:lnTo>
                <a:lnTo>
                  <a:pt x="3202" y="318"/>
                </a:lnTo>
                <a:lnTo>
                  <a:pt x="3164" y="280"/>
                </a:lnTo>
                <a:lnTo>
                  <a:pt x="3124" y="241"/>
                </a:lnTo>
                <a:lnTo>
                  <a:pt x="3083" y="204"/>
                </a:lnTo>
                <a:close/>
                <a:moveTo>
                  <a:pt x="3076" y="0"/>
                </a:moveTo>
                <a:lnTo>
                  <a:pt x="3136" y="51"/>
                </a:lnTo>
                <a:lnTo>
                  <a:pt x="3161" y="72"/>
                </a:lnTo>
                <a:lnTo>
                  <a:pt x="3187" y="95"/>
                </a:lnTo>
                <a:lnTo>
                  <a:pt x="3215" y="121"/>
                </a:lnTo>
                <a:lnTo>
                  <a:pt x="3246" y="149"/>
                </a:lnTo>
                <a:lnTo>
                  <a:pt x="3277" y="179"/>
                </a:lnTo>
                <a:lnTo>
                  <a:pt x="3310" y="210"/>
                </a:lnTo>
                <a:lnTo>
                  <a:pt x="3342" y="243"/>
                </a:lnTo>
                <a:lnTo>
                  <a:pt x="3374" y="277"/>
                </a:lnTo>
                <a:lnTo>
                  <a:pt x="3406" y="312"/>
                </a:lnTo>
                <a:lnTo>
                  <a:pt x="3437" y="347"/>
                </a:lnTo>
                <a:lnTo>
                  <a:pt x="3467" y="382"/>
                </a:lnTo>
                <a:lnTo>
                  <a:pt x="3494" y="419"/>
                </a:lnTo>
                <a:lnTo>
                  <a:pt x="3519" y="455"/>
                </a:lnTo>
                <a:lnTo>
                  <a:pt x="3541" y="490"/>
                </a:lnTo>
                <a:lnTo>
                  <a:pt x="3561" y="524"/>
                </a:lnTo>
                <a:lnTo>
                  <a:pt x="3576" y="559"/>
                </a:lnTo>
                <a:lnTo>
                  <a:pt x="3588" y="591"/>
                </a:lnTo>
                <a:lnTo>
                  <a:pt x="3595" y="622"/>
                </a:lnTo>
                <a:lnTo>
                  <a:pt x="3597" y="652"/>
                </a:lnTo>
                <a:lnTo>
                  <a:pt x="3594" y="680"/>
                </a:lnTo>
                <a:lnTo>
                  <a:pt x="3585" y="701"/>
                </a:lnTo>
                <a:lnTo>
                  <a:pt x="3575" y="718"/>
                </a:lnTo>
                <a:lnTo>
                  <a:pt x="3564" y="732"/>
                </a:lnTo>
                <a:lnTo>
                  <a:pt x="3551" y="745"/>
                </a:lnTo>
                <a:lnTo>
                  <a:pt x="3535" y="757"/>
                </a:lnTo>
                <a:lnTo>
                  <a:pt x="3516" y="767"/>
                </a:lnTo>
                <a:lnTo>
                  <a:pt x="3493" y="778"/>
                </a:lnTo>
                <a:lnTo>
                  <a:pt x="3465" y="790"/>
                </a:lnTo>
                <a:lnTo>
                  <a:pt x="3433" y="802"/>
                </a:lnTo>
                <a:lnTo>
                  <a:pt x="3395" y="816"/>
                </a:lnTo>
                <a:lnTo>
                  <a:pt x="3361" y="826"/>
                </a:lnTo>
                <a:lnTo>
                  <a:pt x="3325" y="837"/>
                </a:lnTo>
                <a:lnTo>
                  <a:pt x="3287" y="849"/>
                </a:lnTo>
                <a:lnTo>
                  <a:pt x="3246" y="862"/>
                </a:lnTo>
                <a:lnTo>
                  <a:pt x="3203" y="877"/>
                </a:lnTo>
                <a:lnTo>
                  <a:pt x="3157" y="893"/>
                </a:lnTo>
                <a:lnTo>
                  <a:pt x="3109" y="910"/>
                </a:lnTo>
                <a:lnTo>
                  <a:pt x="3059" y="930"/>
                </a:lnTo>
                <a:lnTo>
                  <a:pt x="3004" y="951"/>
                </a:lnTo>
                <a:lnTo>
                  <a:pt x="2947" y="974"/>
                </a:lnTo>
                <a:lnTo>
                  <a:pt x="2886" y="999"/>
                </a:lnTo>
                <a:lnTo>
                  <a:pt x="2823" y="1026"/>
                </a:lnTo>
                <a:lnTo>
                  <a:pt x="2756" y="1057"/>
                </a:lnTo>
                <a:lnTo>
                  <a:pt x="2685" y="1090"/>
                </a:lnTo>
                <a:lnTo>
                  <a:pt x="2611" y="1125"/>
                </a:lnTo>
                <a:lnTo>
                  <a:pt x="2532" y="1163"/>
                </a:lnTo>
                <a:lnTo>
                  <a:pt x="2451" y="1206"/>
                </a:lnTo>
                <a:lnTo>
                  <a:pt x="2364" y="1251"/>
                </a:lnTo>
                <a:lnTo>
                  <a:pt x="2391" y="1265"/>
                </a:lnTo>
                <a:lnTo>
                  <a:pt x="2419" y="1278"/>
                </a:lnTo>
                <a:lnTo>
                  <a:pt x="2450" y="1290"/>
                </a:lnTo>
                <a:lnTo>
                  <a:pt x="2483" y="1302"/>
                </a:lnTo>
                <a:lnTo>
                  <a:pt x="2520" y="1313"/>
                </a:lnTo>
                <a:lnTo>
                  <a:pt x="2562" y="1325"/>
                </a:lnTo>
                <a:lnTo>
                  <a:pt x="2608" y="1338"/>
                </a:lnTo>
                <a:lnTo>
                  <a:pt x="2658" y="1354"/>
                </a:lnTo>
                <a:lnTo>
                  <a:pt x="2688" y="1362"/>
                </a:lnTo>
                <a:lnTo>
                  <a:pt x="2713" y="1368"/>
                </a:lnTo>
                <a:lnTo>
                  <a:pt x="2733" y="1373"/>
                </a:lnTo>
                <a:lnTo>
                  <a:pt x="2749" y="1376"/>
                </a:lnTo>
                <a:lnTo>
                  <a:pt x="2761" y="1378"/>
                </a:lnTo>
                <a:lnTo>
                  <a:pt x="2770" y="1380"/>
                </a:lnTo>
                <a:lnTo>
                  <a:pt x="2775" y="1380"/>
                </a:lnTo>
                <a:lnTo>
                  <a:pt x="2777" y="1381"/>
                </a:lnTo>
                <a:lnTo>
                  <a:pt x="2510" y="1453"/>
                </a:lnTo>
                <a:lnTo>
                  <a:pt x="2713" y="1634"/>
                </a:lnTo>
                <a:lnTo>
                  <a:pt x="2711" y="1633"/>
                </a:lnTo>
                <a:lnTo>
                  <a:pt x="2702" y="1632"/>
                </a:lnTo>
                <a:lnTo>
                  <a:pt x="2691" y="1630"/>
                </a:lnTo>
                <a:lnTo>
                  <a:pt x="2677" y="1627"/>
                </a:lnTo>
                <a:lnTo>
                  <a:pt x="2662" y="1625"/>
                </a:lnTo>
                <a:lnTo>
                  <a:pt x="2646" y="1621"/>
                </a:lnTo>
                <a:lnTo>
                  <a:pt x="2631" y="1618"/>
                </a:lnTo>
                <a:lnTo>
                  <a:pt x="2555" y="1598"/>
                </a:lnTo>
                <a:lnTo>
                  <a:pt x="2480" y="1573"/>
                </a:lnTo>
                <a:lnTo>
                  <a:pt x="2406" y="1543"/>
                </a:lnTo>
                <a:lnTo>
                  <a:pt x="2335" y="1513"/>
                </a:lnTo>
                <a:lnTo>
                  <a:pt x="2268" y="1480"/>
                </a:lnTo>
                <a:lnTo>
                  <a:pt x="2205" y="1448"/>
                </a:lnTo>
                <a:lnTo>
                  <a:pt x="2148" y="1415"/>
                </a:lnTo>
                <a:lnTo>
                  <a:pt x="2147" y="1449"/>
                </a:lnTo>
                <a:lnTo>
                  <a:pt x="2144" y="1487"/>
                </a:lnTo>
                <a:lnTo>
                  <a:pt x="2139" y="1527"/>
                </a:lnTo>
                <a:lnTo>
                  <a:pt x="2132" y="1572"/>
                </a:lnTo>
                <a:lnTo>
                  <a:pt x="2124" y="1618"/>
                </a:lnTo>
                <a:lnTo>
                  <a:pt x="2114" y="1665"/>
                </a:lnTo>
                <a:lnTo>
                  <a:pt x="2103" y="1714"/>
                </a:lnTo>
                <a:lnTo>
                  <a:pt x="2092" y="1762"/>
                </a:lnTo>
                <a:lnTo>
                  <a:pt x="2080" y="1810"/>
                </a:lnTo>
                <a:lnTo>
                  <a:pt x="2068" y="1856"/>
                </a:lnTo>
                <a:lnTo>
                  <a:pt x="2055" y="1900"/>
                </a:lnTo>
                <a:lnTo>
                  <a:pt x="2043" y="1941"/>
                </a:lnTo>
                <a:lnTo>
                  <a:pt x="2031" y="1978"/>
                </a:lnTo>
                <a:lnTo>
                  <a:pt x="2027" y="1991"/>
                </a:lnTo>
                <a:lnTo>
                  <a:pt x="2022" y="2005"/>
                </a:lnTo>
                <a:lnTo>
                  <a:pt x="2017" y="2019"/>
                </a:lnTo>
                <a:lnTo>
                  <a:pt x="2011" y="2031"/>
                </a:lnTo>
                <a:lnTo>
                  <a:pt x="2008" y="2041"/>
                </a:lnTo>
                <a:lnTo>
                  <a:pt x="2005" y="2048"/>
                </a:lnTo>
                <a:lnTo>
                  <a:pt x="2004" y="2050"/>
                </a:lnTo>
                <a:lnTo>
                  <a:pt x="1940" y="1797"/>
                </a:lnTo>
                <a:lnTo>
                  <a:pt x="1735" y="1970"/>
                </a:lnTo>
                <a:lnTo>
                  <a:pt x="1736" y="1968"/>
                </a:lnTo>
                <a:lnTo>
                  <a:pt x="1738" y="1963"/>
                </a:lnTo>
                <a:lnTo>
                  <a:pt x="1743" y="1953"/>
                </a:lnTo>
                <a:lnTo>
                  <a:pt x="1748" y="1939"/>
                </a:lnTo>
                <a:lnTo>
                  <a:pt x="1755" y="1918"/>
                </a:lnTo>
                <a:lnTo>
                  <a:pt x="1762" y="1894"/>
                </a:lnTo>
                <a:lnTo>
                  <a:pt x="1771" y="1863"/>
                </a:lnTo>
                <a:lnTo>
                  <a:pt x="1782" y="1835"/>
                </a:lnTo>
                <a:lnTo>
                  <a:pt x="1793" y="1802"/>
                </a:lnTo>
                <a:lnTo>
                  <a:pt x="1804" y="1769"/>
                </a:lnTo>
                <a:lnTo>
                  <a:pt x="1814" y="1735"/>
                </a:lnTo>
                <a:lnTo>
                  <a:pt x="1824" y="1701"/>
                </a:lnTo>
                <a:lnTo>
                  <a:pt x="1831" y="1666"/>
                </a:lnTo>
                <a:lnTo>
                  <a:pt x="1838" y="1634"/>
                </a:lnTo>
                <a:lnTo>
                  <a:pt x="1843" y="1604"/>
                </a:lnTo>
                <a:lnTo>
                  <a:pt x="1847" y="1577"/>
                </a:lnTo>
                <a:lnTo>
                  <a:pt x="1849" y="1555"/>
                </a:lnTo>
                <a:lnTo>
                  <a:pt x="1782" y="1594"/>
                </a:lnTo>
                <a:lnTo>
                  <a:pt x="1718" y="1630"/>
                </a:lnTo>
                <a:lnTo>
                  <a:pt x="1659" y="1663"/>
                </a:lnTo>
                <a:lnTo>
                  <a:pt x="1602" y="1695"/>
                </a:lnTo>
                <a:lnTo>
                  <a:pt x="1548" y="1724"/>
                </a:lnTo>
                <a:lnTo>
                  <a:pt x="1498" y="1752"/>
                </a:lnTo>
                <a:lnTo>
                  <a:pt x="1449" y="1778"/>
                </a:lnTo>
                <a:lnTo>
                  <a:pt x="1402" y="1803"/>
                </a:lnTo>
                <a:lnTo>
                  <a:pt x="1357" y="1829"/>
                </a:lnTo>
                <a:lnTo>
                  <a:pt x="1312" y="1852"/>
                </a:lnTo>
                <a:lnTo>
                  <a:pt x="1269" y="1876"/>
                </a:lnTo>
                <a:lnTo>
                  <a:pt x="1226" y="1900"/>
                </a:lnTo>
                <a:lnTo>
                  <a:pt x="1159" y="1938"/>
                </a:lnTo>
                <a:lnTo>
                  <a:pt x="1098" y="1972"/>
                </a:lnTo>
                <a:lnTo>
                  <a:pt x="1041" y="2005"/>
                </a:lnTo>
                <a:lnTo>
                  <a:pt x="987" y="2035"/>
                </a:lnTo>
                <a:lnTo>
                  <a:pt x="938" y="2065"/>
                </a:lnTo>
                <a:lnTo>
                  <a:pt x="890" y="2092"/>
                </a:lnTo>
                <a:lnTo>
                  <a:pt x="848" y="2118"/>
                </a:lnTo>
                <a:lnTo>
                  <a:pt x="807" y="2144"/>
                </a:lnTo>
                <a:lnTo>
                  <a:pt x="769" y="2169"/>
                </a:lnTo>
                <a:lnTo>
                  <a:pt x="733" y="2194"/>
                </a:lnTo>
                <a:lnTo>
                  <a:pt x="697" y="2219"/>
                </a:lnTo>
                <a:lnTo>
                  <a:pt x="665" y="2244"/>
                </a:lnTo>
                <a:lnTo>
                  <a:pt x="632" y="2270"/>
                </a:lnTo>
                <a:lnTo>
                  <a:pt x="601" y="2297"/>
                </a:lnTo>
                <a:lnTo>
                  <a:pt x="569" y="2325"/>
                </a:lnTo>
                <a:lnTo>
                  <a:pt x="568" y="2327"/>
                </a:lnTo>
                <a:lnTo>
                  <a:pt x="563" y="2333"/>
                </a:lnTo>
                <a:lnTo>
                  <a:pt x="555" y="2340"/>
                </a:lnTo>
                <a:lnTo>
                  <a:pt x="546" y="2350"/>
                </a:lnTo>
                <a:lnTo>
                  <a:pt x="534" y="2360"/>
                </a:lnTo>
                <a:lnTo>
                  <a:pt x="522" y="2370"/>
                </a:lnTo>
                <a:lnTo>
                  <a:pt x="508" y="2380"/>
                </a:lnTo>
                <a:lnTo>
                  <a:pt x="495" y="2388"/>
                </a:lnTo>
                <a:lnTo>
                  <a:pt x="480" y="2393"/>
                </a:lnTo>
                <a:lnTo>
                  <a:pt x="466" y="2395"/>
                </a:lnTo>
                <a:lnTo>
                  <a:pt x="443" y="2392"/>
                </a:lnTo>
                <a:lnTo>
                  <a:pt x="417" y="2384"/>
                </a:lnTo>
                <a:lnTo>
                  <a:pt x="390" y="2372"/>
                </a:lnTo>
                <a:lnTo>
                  <a:pt x="362" y="2355"/>
                </a:lnTo>
                <a:lnTo>
                  <a:pt x="332" y="2334"/>
                </a:lnTo>
                <a:lnTo>
                  <a:pt x="303" y="2308"/>
                </a:lnTo>
                <a:lnTo>
                  <a:pt x="272" y="2280"/>
                </a:lnTo>
                <a:lnTo>
                  <a:pt x="242" y="2250"/>
                </a:lnTo>
                <a:lnTo>
                  <a:pt x="213" y="2216"/>
                </a:lnTo>
                <a:lnTo>
                  <a:pt x="184" y="2180"/>
                </a:lnTo>
                <a:lnTo>
                  <a:pt x="157" y="2143"/>
                </a:lnTo>
                <a:lnTo>
                  <a:pt x="131" y="2104"/>
                </a:lnTo>
                <a:lnTo>
                  <a:pt x="106" y="2065"/>
                </a:lnTo>
                <a:lnTo>
                  <a:pt x="83" y="2023"/>
                </a:lnTo>
                <a:lnTo>
                  <a:pt x="61" y="1973"/>
                </a:lnTo>
                <a:lnTo>
                  <a:pt x="43" y="1925"/>
                </a:lnTo>
                <a:lnTo>
                  <a:pt x="29" y="1882"/>
                </a:lnTo>
                <a:lnTo>
                  <a:pt x="16" y="1842"/>
                </a:lnTo>
                <a:lnTo>
                  <a:pt x="8" y="1806"/>
                </a:lnTo>
                <a:lnTo>
                  <a:pt x="3" y="1771"/>
                </a:lnTo>
                <a:lnTo>
                  <a:pt x="0" y="1741"/>
                </a:lnTo>
                <a:lnTo>
                  <a:pt x="0" y="1714"/>
                </a:lnTo>
                <a:lnTo>
                  <a:pt x="2" y="1689"/>
                </a:lnTo>
                <a:lnTo>
                  <a:pt x="8" y="1666"/>
                </a:lnTo>
                <a:lnTo>
                  <a:pt x="13" y="1647"/>
                </a:lnTo>
                <a:lnTo>
                  <a:pt x="22" y="1630"/>
                </a:lnTo>
                <a:lnTo>
                  <a:pt x="32" y="1615"/>
                </a:lnTo>
                <a:lnTo>
                  <a:pt x="43" y="1602"/>
                </a:lnTo>
                <a:lnTo>
                  <a:pt x="55" y="1591"/>
                </a:lnTo>
                <a:lnTo>
                  <a:pt x="68" y="1581"/>
                </a:lnTo>
                <a:lnTo>
                  <a:pt x="82" y="1573"/>
                </a:lnTo>
                <a:lnTo>
                  <a:pt x="97" y="1567"/>
                </a:lnTo>
                <a:lnTo>
                  <a:pt x="111" y="1562"/>
                </a:lnTo>
                <a:lnTo>
                  <a:pt x="126" y="1558"/>
                </a:lnTo>
                <a:lnTo>
                  <a:pt x="140" y="1555"/>
                </a:lnTo>
                <a:lnTo>
                  <a:pt x="155" y="1552"/>
                </a:lnTo>
                <a:lnTo>
                  <a:pt x="169" y="1551"/>
                </a:lnTo>
                <a:lnTo>
                  <a:pt x="182" y="1549"/>
                </a:lnTo>
                <a:lnTo>
                  <a:pt x="194" y="1548"/>
                </a:lnTo>
                <a:lnTo>
                  <a:pt x="205" y="1548"/>
                </a:lnTo>
                <a:lnTo>
                  <a:pt x="215" y="1548"/>
                </a:lnTo>
                <a:lnTo>
                  <a:pt x="223" y="1547"/>
                </a:lnTo>
                <a:lnTo>
                  <a:pt x="230" y="1547"/>
                </a:lnTo>
                <a:lnTo>
                  <a:pt x="241" y="1546"/>
                </a:lnTo>
                <a:lnTo>
                  <a:pt x="254" y="1544"/>
                </a:lnTo>
                <a:lnTo>
                  <a:pt x="269" y="1542"/>
                </a:lnTo>
                <a:lnTo>
                  <a:pt x="286" y="1539"/>
                </a:lnTo>
                <a:lnTo>
                  <a:pt x="307" y="1535"/>
                </a:lnTo>
                <a:lnTo>
                  <a:pt x="329" y="1530"/>
                </a:lnTo>
                <a:lnTo>
                  <a:pt x="355" y="1524"/>
                </a:lnTo>
                <a:lnTo>
                  <a:pt x="383" y="1517"/>
                </a:lnTo>
                <a:lnTo>
                  <a:pt x="415" y="1508"/>
                </a:lnTo>
                <a:lnTo>
                  <a:pt x="449" y="1498"/>
                </a:lnTo>
                <a:lnTo>
                  <a:pt x="486" y="1486"/>
                </a:lnTo>
                <a:lnTo>
                  <a:pt x="526" y="1473"/>
                </a:lnTo>
                <a:lnTo>
                  <a:pt x="570" y="1457"/>
                </a:lnTo>
                <a:lnTo>
                  <a:pt x="617" y="1440"/>
                </a:lnTo>
                <a:lnTo>
                  <a:pt x="669" y="1420"/>
                </a:lnTo>
                <a:lnTo>
                  <a:pt x="723" y="1398"/>
                </a:lnTo>
                <a:lnTo>
                  <a:pt x="781" y="1374"/>
                </a:lnTo>
                <a:lnTo>
                  <a:pt x="843" y="1348"/>
                </a:lnTo>
                <a:lnTo>
                  <a:pt x="909" y="1319"/>
                </a:lnTo>
                <a:lnTo>
                  <a:pt x="978" y="1286"/>
                </a:lnTo>
                <a:lnTo>
                  <a:pt x="1053" y="1252"/>
                </a:lnTo>
                <a:lnTo>
                  <a:pt x="1131" y="1214"/>
                </a:lnTo>
                <a:lnTo>
                  <a:pt x="1213" y="1174"/>
                </a:lnTo>
                <a:lnTo>
                  <a:pt x="1300" y="1130"/>
                </a:lnTo>
                <a:lnTo>
                  <a:pt x="1391" y="1083"/>
                </a:lnTo>
                <a:lnTo>
                  <a:pt x="1486" y="1032"/>
                </a:lnTo>
                <a:lnTo>
                  <a:pt x="1587" y="978"/>
                </a:lnTo>
                <a:lnTo>
                  <a:pt x="1701" y="916"/>
                </a:lnTo>
                <a:lnTo>
                  <a:pt x="1810" y="855"/>
                </a:lnTo>
                <a:lnTo>
                  <a:pt x="1913" y="798"/>
                </a:lnTo>
                <a:lnTo>
                  <a:pt x="2010" y="741"/>
                </a:lnTo>
                <a:lnTo>
                  <a:pt x="2102" y="688"/>
                </a:lnTo>
                <a:lnTo>
                  <a:pt x="2189" y="636"/>
                </a:lnTo>
                <a:lnTo>
                  <a:pt x="2270" y="587"/>
                </a:lnTo>
                <a:lnTo>
                  <a:pt x="2347" y="540"/>
                </a:lnTo>
                <a:lnTo>
                  <a:pt x="2418" y="495"/>
                </a:lnTo>
                <a:lnTo>
                  <a:pt x="2485" y="452"/>
                </a:lnTo>
                <a:lnTo>
                  <a:pt x="2546" y="412"/>
                </a:lnTo>
                <a:lnTo>
                  <a:pt x="2605" y="373"/>
                </a:lnTo>
                <a:lnTo>
                  <a:pt x="2657" y="337"/>
                </a:lnTo>
                <a:lnTo>
                  <a:pt x="2707" y="304"/>
                </a:lnTo>
                <a:lnTo>
                  <a:pt x="2752" y="271"/>
                </a:lnTo>
                <a:lnTo>
                  <a:pt x="2792" y="242"/>
                </a:lnTo>
                <a:lnTo>
                  <a:pt x="2829" y="215"/>
                </a:lnTo>
                <a:lnTo>
                  <a:pt x="2863" y="190"/>
                </a:lnTo>
                <a:lnTo>
                  <a:pt x="2893" y="167"/>
                </a:lnTo>
                <a:lnTo>
                  <a:pt x="2919" y="145"/>
                </a:lnTo>
                <a:lnTo>
                  <a:pt x="2942" y="127"/>
                </a:lnTo>
                <a:lnTo>
                  <a:pt x="2962" y="111"/>
                </a:lnTo>
                <a:lnTo>
                  <a:pt x="2980" y="96"/>
                </a:lnTo>
                <a:lnTo>
                  <a:pt x="2993" y="84"/>
                </a:lnTo>
                <a:lnTo>
                  <a:pt x="3004" y="74"/>
                </a:lnTo>
                <a:lnTo>
                  <a:pt x="3013" y="67"/>
                </a:lnTo>
                <a:lnTo>
                  <a:pt x="3019" y="61"/>
                </a:lnTo>
                <a:lnTo>
                  <a:pt x="3022" y="58"/>
                </a:lnTo>
                <a:lnTo>
                  <a:pt x="3024" y="56"/>
                </a:lnTo>
                <a:lnTo>
                  <a:pt x="307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4362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59" y="0"/>
            <a:ext cx="6962273" cy="1325563"/>
          </a:xfrm>
        </p:spPr>
        <p:txBody>
          <a:bodyPr anchor="ctr">
            <a:normAutofit/>
          </a:bodyPr>
          <a:lstStyle/>
          <a:p>
            <a:r>
              <a:rPr lang="en-US" sz="3600"/>
              <a:t>Navy Credentialing Program</a:t>
            </a:r>
          </a:p>
        </p:txBody>
      </p:sp>
      <p:pic>
        <p:nvPicPr>
          <p:cNvPr id="4" name="Picture 3" descr="Logo&#10;&#10;Description automatically generated"/>
          <p:cNvPicPr>
            <a:picLocks noChangeAspect="1"/>
          </p:cNvPicPr>
          <p:nvPr/>
        </p:nvPicPr>
        <p:blipFill>
          <a:blip r:embed="rId3"/>
          <a:stretch>
            <a:fillRect/>
          </a:stretch>
        </p:blipFill>
        <p:spPr>
          <a:xfrm>
            <a:off x="336884" y="2141279"/>
            <a:ext cx="3128211" cy="2944070"/>
          </a:xfrm>
          <a:prstGeom prst="rect">
            <a:avLst/>
          </a:prstGeom>
          <a:noFill/>
        </p:spPr>
      </p:pic>
      <p:sp>
        <p:nvSpPr>
          <p:cNvPr id="3" name="Content Placeholder 2"/>
          <p:cNvSpPr>
            <a:spLocks noGrp="1"/>
          </p:cNvSpPr>
          <p:nvPr>
            <p:ph sz="half" idx="2"/>
          </p:nvPr>
        </p:nvSpPr>
        <p:spPr>
          <a:xfrm>
            <a:off x="3551276" y="1318437"/>
            <a:ext cx="5181600" cy="5316279"/>
          </a:xfrm>
        </p:spPr>
        <p:txBody>
          <a:bodyPr>
            <a:normAutofit/>
          </a:bodyPr>
          <a:lstStyle/>
          <a:p>
            <a:pPr marL="0" indent="0">
              <a:spcBef>
                <a:spcPts val="1200"/>
              </a:spcBef>
              <a:buClr>
                <a:srgbClr val="000000"/>
              </a:buClr>
              <a:buNone/>
            </a:pPr>
            <a:r>
              <a:rPr lang="en-US" sz="2000" b="1" kern="0"/>
              <a:t>The Navy Credentialing program </a:t>
            </a:r>
            <a:r>
              <a:rPr lang="en-US" sz="2000" kern="0"/>
              <a:t>enables Navy personnel to earn civilian certifications and licenses that correspond to their Service occupations, academic degree, off duty training, reserve occupation, and prior-service credentialing.</a:t>
            </a:r>
          </a:p>
          <a:p>
            <a:pPr marL="0" indent="0">
              <a:spcBef>
                <a:spcPts val="1200"/>
              </a:spcBef>
              <a:buClr>
                <a:srgbClr val="000000"/>
              </a:buClr>
              <a:buNone/>
            </a:pPr>
            <a:r>
              <a:rPr lang="en-US" sz="2000" kern="0"/>
              <a:t>Benefits of Navy Cool are:</a:t>
            </a:r>
          </a:p>
          <a:p>
            <a:pPr marL="917575" lvl="8" indent="-342900">
              <a:spcBef>
                <a:spcPts val="600"/>
              </a:spcBef>
              <a:buClr>
                <a:schemeClr val="bg2"/>
              </a:buClr>
              <a:buFont typeface="Wingdings" panose="05000000000000000000" pitchFamily="2" charset="2"/>
              <a:buChar char="§"/>
            </a:pPr>
            <a:r>
              <a:rPr lang="en-US" sz="1600" kern="0">
                <a:solidFill>
                  <a:schemeClr val="bg2"/>
                </a:solidFill>
              </a:rPr>
              <a:t>Every Navy rating and designator has at least one professional credential associated.</a:t>
            </a:r>
          </a:p>
          <a:p>
            <a:pPr marL="917575" lvl="8" indent="-342900">
              <a:spcBef>
                <a:spcPts val="600"/>
              </a:spcBef>
              <a:buClr>
                <a:schemeClr val="bg2"/>
              </a:buClr>
              <a:buFont typeface="Wingdings" panose="05000000000000000000" pitchFamily="2" charset="2"/>
              <a:buChar char="§"/>
            </a:pPr>
            <a:r>
              <a:rPr lang="en-US" sz="1600" kern="0">
                <a:solidFill>
                  <a:schemeClr val="bg2"/>
                </a:solidFill>
              </a:rPr>
              <a:t>Certifications and licensing enhance your military career while creating future opportunities in the civilian employment sector.</a:t>
            </a:r>
          </a:p>
          <a:p>
            <a:pPr marL="917575" lvl="8" indent="-342900">
              <a:spcBef>
                <a:spcPts val="600"/>
              </a:spcBef>
              <a:buClr>
                <a:schemeClr val="bg2"/>
              </a:buClr>
              <a:buFont typeface="Wingdings" panose="05000000000000000000" pitchFamily="2" charset="2"/>
              <a:buChar char="§"/>
            </a:pPr>
            <a:r>
              <a:rPr lang="en-US" sz="1600" kern="0">
                <a:solidFill>
                  <a:schemeClr val="bg2"/>
                </a:solidFill>
              </a:rPr>
              <a:t>Credentialing translates to greater rating knowledge, skills, competency, and personal fulfillment.</a:t>
            </a:r>
          </a:p>
          <a:p>
            <a:pPr marL="917575" lvl="8" indent="-342900">
              <a:spcBef>
                <a:spcPts val="600"/>
              </a:spcBef>
              <a:buClr>
                <a:schemeClr val="bg2"/>
              </a:buClr>
              <a:buFont typeface="Wingdings" panose="05000000000000000000" pitchFamily="2" charset="2"/>
              <a:buChar char="§"/>
            </a:pPr>
            <a:r>
              <a:rPr lang="en-US" sz="1600" kern="0">
                <a:solidFill>
                  <a:schemeClr val="bg2"/>
                </a:solidFill>
              </a:rPr>
              <a:t>Industry-recognized credentials are often the key to a successful transition to civilian employment. </a:t>
            </a:r>
          </a:p>
          <a:p>
            <a:pPr>
              <a:buClr>
                <a:schemeClr val="bg2"/>
              </a:buClr>
            </a:pPr>
            <a:endParaRPr lang="en-US" sz="1600"/>
          </a:p>
        </p:txBody>
      </p:sp>
    </p:spTree>
    <p:extLst>
      <p:ext uri="{BB962C8B-B14F-4D97-AF65-F5344CB8AC3E}">
        <p14:creationId xmlns:p14="http://schemas.microsoft.com/office/powerpoint/2010/main" val="3543743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site&#10;&#10;Description automatically generated">
            <a:extLst>
              <a:ext uri="{FF2B5EF4-FFF2-40B4-BE49-F238E27FC236}">
                <a16:creationId xmlns:a16="http://schemas.microsoft.com/office/drawing/2014/main" id="{7C5146E8-455B-E775-EB3F-65D020C85DDE}"/>
              </a:ext>
            </a:extLst>
          </p:cNvPr>
          <p:cNvPicPr>
            <a:picLocks noChangeAspect="1"/>
          </p:cNvPicPr>
          <p:nvPr/>
        </p:nvPicPr>
        <p:blipFill>
          <a:blip r:embed="rId3"/>
          <a:stretch>
            <a:fillRect/>
          </a:stretch>
        </p:blipFill>
        <p:spPr>
          <a:xfrm>
            <a:off x="373617" y="1708749"/>
            <a:ext cx="2695575" cy="1600200"/>
          </a:xfrm>
          <a:prstGeom prst="rect">
            <a:avLst/>
          </a:prstGeom>
        </p:spPr>
      </p:pic>
      <p:pic>
        <p:nvPicPr>
          <p:cNvPr id="3" name="Picture 2">
            <a:extLst>
              <a:ext uri="{FF2B5EF4-FFF2-40B4-BE49-F238E27FC236}">
                <a16:creationId xmlns:a16="http://schemas.microsoft.com/office/drawing/2014/main" id="{CBE82525-B766-71AB-3876-88DCA05E088B}"/>
              </a:ext>
            </a:extLst>
          </p:cNvPr>
          <p:cNvPicPr>
            <a:picLocks noChangeAspect="1"/>
          </p:cNvPicPr>
          <p:nvPr/>
        </p:nvPicPr>
        <p:blipFill>
          <a:blip r:embed="rId4"/>
          <a:stretch>
            <a:fillRect/>
          </a:stretch>
        </p:blipFill>
        <p:spPr>
          <a:xfrm>
            <a:off x="2240263" y="3425944"/>
            <a:ext cx="695325" cy="552450"/>
          </a:xfrm>
          <a:prstGeom prst="rect">
            <a:avLst/>
          </a:prstGeom>
        </p:spPr>
      </p:pic>
      <p:pic>
        <p:nvPicPr>
          <p:cNvPr id="21" name="Picture 20">
            <a:extLst>
              <a:ext uri="{FF2B5EF4-FFF2-40B4-BE49-F238E27FC236}">
                <a16:creationId xmlns:a16="http://schemas.microsoft.com/office/drawing/2014/main" id="{A456842A-90E7-A317-C95E-61BD1B6A22E0}"/>
              </a:ext>
            </a:extLst>
          </p:cNvPr>
          <p:cNvPicPr>
            <a:picLocks noChangeAspect="1"/>
          </p:cNvPicPr>
          <p:nvPr/>
        </p:nvPicPr>
        <p:blipFill>
          <a:blip r:embed="rId5"/>
          <a:stretch>
            <a:fillRect/>
          </a:stretch>
        </p:blipFill>
        <p:spPr>
          <a:xfrm>
            <a:off x="658753" y="3426034"/>
            <a:ext cx="695325" cy="581025"/>
          </a:xfrm>
          <a:prstGeom prst="rect">
            <a:avLst/>
          </a:prstGeom>
        </p:spPr>
      </p:pic>
      <p:pic>
        <p:nvPicPr>
          <p:cNvPr id="22" name="Picture 21">
            <a:extLst>
              <a:ext uri="{FF2B5EF4-FFF2-40B4-BE49-F238E27FC236}">
                <a16:creationId xmlns:a16="http://schemas.microsoft.com/office/drawing/2014/main" id="{3AE9747F-BA01-0D22-0591-43F9D6CCC946}"/>
              </a:ext>
            </a:extLst>
          </p:cNvPr>
          <p:cNvPicPr>
            <a:picLocks noChangeAspect="1"/>
          </p:cNvPicPr>
          <p:nvPr/>
        </p:nvPicPr>
        <p:blipFill>
          <a:blip r:embed="rId6"/>
          <a:stretch>
            <a:fillRect/>
          </a:stretch>
        </p:blipFill>
        <p:spPr>
          <a:xfrm>
            <a:off x="702065" y="4168356"/>
            <a:ext cx="2276475" cy="419100"/>
          </a:xfrm>
          <a:prstGeom prst="rect">
            <a:avLst/>
          </a:prstGeom>
        </p:spPr>
      </p:pic>
      <p:sp>
        <p:nvSpPr>
          <p:cNvPr id="26" name="TextBox 25">
            <a:extLst>
              <a:ext uri="{FF2B5EF4-FFF2-40B4-BE49-F238E27FC236}">
                <a16:creationId xmlns:a16="http://schemas.microsoft.com/office/drawing/2014/main" id="{78CC16F2-463E-9F50-36E9-A230FD8792EA}"/>
              </a:ext>
            </a:extLst>
          </p:cNvPr>
          <p:cNvSpPr txBox="1"/>
          <p:nvPr/>
        </p:nvSpPr>
        <p:spPr>
          <a:xfrm>
            <a:off x="454326" y="324928"/>
            <a:ext cx="737270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Defense Activity for Non-Traditional Education Support (DANTES)​</a:t>
            </a:r>
          </a:p>
        </p:txBody>
      </p:sp>
      <p:sp>
        <p:nvSpPr>
          <p:cNvPr id="31" name="Content Placeholder 2">
            <a:extLst>
              <a:ext uri="{FF2B5EF4-FFF2-40B4-BE49-F238E27FC236}">
                <a16:creationId xmlns:a16="http://schemas.microsoft.com/office/drawing/2014/main" id="{44F7F30D-88D1-532A-8292-B70B2B1584B3}"/>
              </a:ext>
            </a:extLst>
          </p:cNvPr>
          <p:cNvSpPr txBox="1">
            <a:spLocks/>
          </p:cNvSpPr>
          <p:nvPr/>
        </p:nvSpPr>
        <p:spPr>
          <a:xfrm>
            <a:off x="3335616" y="1519720"/>
            <a:ext cx="5382883" cy="534503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Clr>
                <a:srgbClr val="000000"/>
              </a:buClr>
              <a:buNone/>
            </a:pPr>
            <a:r>
              <a:rPr lang="en-US" sz="2000" b="1" kern="0"/>
              <a:t>Defense Activity for Non-Traditional Education Support (DANTES) </a:t>
            </a:r>
            <a:r>
              <a:rPr lang="en-US" sz="2000" kern="0"/>
              <a:t>offers on-line, self-paced, academic skills training to help military members gain the knowledge they need to complete education credentials and college degree programs; advance in their military careers; and successfully transition into the civilian workforce.</a:t>
            </a:r>
            <a:endParaRPr lang="en-US" sz="2000" kern="0">
              <a:ea typeface="Tahoma"/>
              <a:cs typeface="Tahoma"/>
            </a:endParaRPr>
          </a:p>
          <a:p>
            <a:pPr marL="0" indent="0">
              <a:spcBef>
                <a:spcPts val="1200"/>
              </a:spcBef>
              <a:buNone/>
            </a:pPr>
            <a:r>
              <a:rPr lang="en-US" sz="1600" kern="0"/>
              <a:t>What is offered under DANTES:</a:t>
            </a:r>
            <a:endParaRPr lang="en-US" sz="1600"/>
          </a:p>
          <a:p>
            <a:pPr marL="917575" lvl="8" indent="-342900">
              <a:spcBef>
                <a:spcPts val="600"/>
              </a:spcBef>
              <a:buClr>
                <a:schemeClr val="bg2"/>
              </a:buClr>
              <a:buFont typeface="Wingdings" panose="05000000000000000000" pitchFamily="2" charset="2"/>
              <a:buChar char="§"/>
            </a:pPr>
            <a:r>
              <a:rPr lang="en-US" sz="1600" kern="0">
                <a:solidFill>
                  <a:schemeClr val="bg2"/>
                </a:solidFill>
                <a:ea typeface="Tahoma"/>
                <a:cs typeface="Tahoma"/>
              </a:rPr>
              <a:t>College Level Examination Program (CLEP)</a:t>
            </a:r>
          </a:p>
          <a:p>
            <a:pPr marL="917575" lvl="8" indent="-342900">
              <a:spcBef>
                <a:spcPts val="600"/>
              </a:spcBef>
              <a:buClr>
                <a:schemeClr val="bg2"/>
              </a:buClr>
              <a:buFont typeface="Wingdings" panose="05000000000000000000" pitchFamily="2" charset="2"/>
              <a:buChar char="§"/>
            </a:pPr>
            <a:r>
              <a:rPr lang="en-US" sz="1600" kern="0">
                <a:solidFill>
                  <a:schemeClr val="bg2"/>
                </a:solidFill>
              </a:rPr>
              <a:t>Online Academic Skills Course (OASC)</a:t>
            </a:r>
            <a:endParaRPr lang="en-US">
              <a:solidFill>
                <a:schemeClr val="bg2"/>
              </a:solidFill>
            </a:endParaRPr>
          </a:p>
          <a:p>
            <a:pPr marL="917575" lvl="8" indent="-342900">
              <a:spcBef>
                <a:spcPts val="600"/>
              </a:spcBef>
              <a:buClr>
                <a:schemeClr val="bg2"/>
              </a:buClr>
              <a:buFont typeface="Wingdings" panose="05000000000000000000" pitchFamily="2" charset="2"/>
              <a:buChar char="§"/>
            </a:pPr>
            <a:r>
              <a:rPr lang="en-US" sz="1600" kern="0">
                <a:solidFill>
                  <a:schemeClr val="bg2"/>
                </a:solidFill>
              </a:rPr>
              <a:t>DANTES Subject Standardized Test (DSST) </a:t>
            </a:r>
            <a:endParaRPr lang="en-US" sz="1600" kern="0">
              <a:solidFill>
                <a:schemeClr val="bg2"/>
              </a:solidFill>
              <a:ea typeface="Tahoma"/>
              <a:cs typeface="Tahoma"/>
            </a:endParaRPr>
          </a:p>
          <a:p>
            <a:pPr>
              <a:buClr>
                <a:schemeClr val="bg2"/>
              </a:buClr>
            </a:pPr>
            <a:endParaRPr lang="en-US" sz="1600"/>
          </a:p>
        </p:txBody>
      </p:sp>
    </p:spTree>
    <p:extLst>
      <p:ext uri="{BB962C8B-B14F-4D97-AF65-F5344CB8AC3E}">
        <p14:creationId xmlns:p14="http://schemas.microsoft.com/office/powerpoint/2010/main" val="630144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423F8A-A22A-2BEC-6B7C-D97040854680}"/>
              </a:ext>
            </a:extLst>
          </p:cNvPr>
          <p:cNvSpPr/>
          <p:nvPr/>
        </p:nvSpPr>
        <p:spPr>
          <a:xfrm>
            <a:off x="208547" y="287182"/>
            <a:ext cx="7106653" cy="984885"/>
          </a:xfrm>
          <a:prstGeom prst="rect">
            <a:avLst/>
          </a:prstGeom>
        </p:spPr>
        <p:txBody>
          <a:bodyPr wrap="square" lIns="1463040" tIns="0" rIns="0" bIns="0">
            <a:spAutoFit/>
          </a:bodyPr>
          <a:lstStyle/>
          <a:p>
            <a:pPr algn="ctr"/>
            <a:r>
              <a:rPr lang="en-US" sz="3200">
                <a:latin typeface="+mj-lt"/>
                <a:cs typeface="Arial" panose="020B0604020202020204" pitchFamily="34" charset="0"/>
              </a:rPr>
              <a:t>Learning and Development Roadmap</a:t>
            </a:r>
          </a:p>
        </p:txBody>
      </p:sp>
      <p:grpSp>
        <p:nvGrpSpPr>
          <p:cNvPr id="5" name="Group 4">
            <a:extLst>
              <a:ext uri="{FF2B5EF4-FFF2-40B4-BE49-F238E27FC236}">
                <a16:creationId xmlns:a16="http://schemas.microsoft.com/office/drawing/2014/main" id="{29A03C2C-B5F8-A249-50DF-174B502D2248}"/>
              </a:ext>
            </a:extLst>
          </p:cNvPr>
          <p:cNvGrpSpPr/>
          <p:nvPr/>
        </p:nvGrpSpPr>
        <p:grpSpPr>
          <a:xfrm>
            <a:off x="389300" y="1436470"/>
            <a:ext cx="3641776" cy="2595013"/>
            <a:chOff x="1258885" y="1051521"/>
            <a:chExt cx="5303520" cy="2444263"/>
          </a:xfrm>
        </p:grpSpPr>
        <p:sp>
          <p:nvSpPr>
            <p:cNvPr id="6" name="Rounded Rectangle 54">
              <a:extLst>
                <a:ext uri="{FF2B5EF4-FFF2-40B4-BE49-F238E27FC236}">
                  <a16:creationId xmlns:a16="http://schemas.microsoft.com/office/drawing/2014/main" id="{D687FA05-8B4B-4693-EF2B-B41E5B1C1B93}"/>
                </a:ext>
              </a:extLst>
            </p:cNvPr>
            <p:cNvSpPr/>
            <p:nvPr/>
          </p:nvSpPr>
          <p:spPr>
            <a:xfrm>
              <a:off x="1258885" y="1517639"/>
              <a:ext cx="5303520" cy="1978145"/>
            </a:xfrm>
            <a:prstGeom prst="roundRect">
              <a:avLst>
                <a:gd name="adj" fmla="val 0"/>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t" anchorCtr="0"/>
            <a:lstStyle/>
            <a:p>
              <a:pPr marL="111125">
                <a:defRPr/>
              </a:pPr>
              <a:r>
                <a:rPr lang="en-US">
                  <a:solidFill>
                    <a:schemeClr val="bg2"/>
                  </a:solidFill>
                </a:rPr>
                <a:t>LaDR offers Sailors and their leadership a guide that displays in one location all of their current and projected enlisted training and education requirements as they advance</a:t>
              </a:r>
            </a:p>
          </p:txBody>
        </p:sp>
        <p:cxnSp>
          <p:nvCxnSpPr>
            <p:cNvPr id="7" name="Straight Connector 6">
              <a:extLst>
                <a:ext uri="{FF2B5EF4-FFF2-40B4-BE49-F238E27FC236}">
                  <a16:creationId xmlns:a16="http://schemas.microsoft.com/office/drawing/2014/main" id="{E7A18A94-B5EE-5E04-5C23-1A997DB3AB3D}"/>
                </a:ext>
              </a:extLst>
            </p:cNvPr>
            <p:cNvCxnSpPr>
              <a:cxnSpLocks/>
            </p:cNvCxnSpPr>
            <p:nvPr/>
          </p:nvCxnSpPr>
          <p:spPr>
            <a:xfrm rot="10800000">
              <a:off x="1258885" y="1524199"/>
              <a:ext cx="5303520" cy="1467"/>
            </a:xfrm>
            <a:prstGeom prst="line">
              <a:avLst/>
            </a:prstGeom>
            <a:ln w="38100" cmpd="dbl">
              <a:solidFill>
                <a:srgbClr val="E5B76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1EA74D3-3C0D-D6AF-96AA-73A950E86B3F}"/>
                </a:ext>
              </a:extLst>
            </p:cNvPr>
            <p:cNvSpPr txBox="1"/>
            <p:nvPr/>
          </p:nvSpPr>
          <p:spPr>
            <a:xfrm>
              <a:off x="1959578" y="1051521"/>
              <a:ext cx="4026416" cy="304392"/>
            </a:xfrm>
            <a:prstGeom prst="rect">
              <a:avLst/>
            </a:prstGeom>
            <a:noFill/>
          </p:spPr>
          <p:txBody>
            <a:bodyPr wrap="square" rtlCol="0" anchor="t" anchorCtr="0">
              <a:spAutoFit/>
            </a:bodyPr>
            <a:lstStyle/>
            <a:p>
              <a:pPr algn="ctr">
                <a:spcAft>
                  <a:spcPts val="600"/>
                </a:spcAft>
              </a:pPr>
              <a:r>
                <a:rPr lang="en-US" sz="1500" b="1"/>
                <a:t>BACKGROUND</a:t>
              </a:r>
            </a:p>
          </p:txBody>
        </p:sp>
      </p:grpSp>
      <p:grpSp>
        <p:nvGrpSpPr>
          <p:cNvPr id="9" name="Group 8">
            <a:extLst>
              <a:ext uri="{FF2B5EF4-FFF2-40B4-BE49-F238E27FC236}">
                <a16:creationId xmlns:a16="http://schemas.microsoft.com/office/drawing/2014/main" id="{67CA5F20-9554-9EF6-FB76-E14A222B6DE1}"/>
              </a:ext>
            </a:extLst>
          </p:cNvPr>
          <p:cNvGrpSpPr/>
          <p:nvPr/>
        </p:nvGrpSpPr>
        <p:grpSpPr>
          <a:xfrm>
            <a:off x="4865942" y="1340376"/>
            <a:ext cx="3716743" cy="2338978"/>
            <a:chOff x="7087053" y="867676"/>
            <a:chExt cx="5303520" cy="2617474"/>
          </a:xfrm>
        </p:grpSpPr>
        <p:sp>
          <p:nvSpPr>
            <p:cNvPr id="10" name="Rounded Rectangle 54">
              <a:extLst>
                <a:ext uri="{FF2B5EF4-FFF2-40B4-BE49-F238E27FC236}">
                  <a16:creationId xmlns:a16="http://schemas.microsoft.com/office/drawing/2014/main" id="{4E00022B-AF80-C0BB-B788-36F8A5246193}"/>
                </a:ext>
              </a:extLst>
            </p:cNvPr>
            <p:cNvSpPr/>
            <p:nvPr/>
          </p:nvSpPr>
          <p:spPr>
            <a:xfrm>
              <a:off x="7087053" y="1507005"/>
              <a:ext cx="5303520" cy="1978145"/>
            </a:xfrm>
            <a:prstGeom prst="roundRect">
              <a:avLst>
                <a:gd name="adj" fmla="val 1066"/>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t" anchorCtr="0"/>
            <a:lstStyle/>
            <a:p>
              <a:pPr marL="169863" indent="-169863">
                <a:spcBef>
                  <a:spcPts val="600"/>
                </a:spcBef>
                <a:buFont typeface="Arial" panose="020B0604020202020204" pitchFamily="34" charset="0"/>
                <a:buChar char="•"/>
              </a:pPr>
              <a:r>
                <a:rPr lang="en-US">
                  <a:solidFill>
                    <a:schemeClr val="bg2"/>
                  </a:solidFill>
                </a:rPr>
                <a:t>Ensure all Sailors have access to their LaDR </a:t>
              </a:r>
            </a:p>
            <a:p>
              <a:pPr marL="169863" indent="-169863">
                <a:spcBef>
                  <a:spcPts val="600"/>
                </a:spcBef>
                <a:buFont typeface="Arial" panose="020B0604020202020204" pitchFamily="34" charset="0"/>
                <a:buChar char="•"/>
              </a:pPr>
              <a:r>
                <a:rPr lang="en-US">
                  <a:solidFill>
                    <a:schemeClr val="bg2"/>
                  </a:solidFill>
                </a:rPr>
                <a:t>Ensure Sailors appearing before a CDB have their LaDR reviewed</a:t>
              </a:r>
            </a:p>
          </p:txBody>
        </p:sp>
        <p:cxnSp>
          <p:nvCxnSpPr>
            <p:cNvPr id="11" name="Straight Connector 10">
              <a:extLst>
                <a:ext uri="{FF2B5EF4-FFF2-40B4-BE49-F238E27FC236}">
                  <a16:creationId xmlns:a16="http://schemas.microsoft.com/office/drawing/2014/main" id="{D9D7D5A4-13B6-FDC9-AF4E-9EDA8C4E3B3D}"/>
                </a:ext>
              </a:extLst>
            </p:cNvPr>
            <p:cNvCxnSpPr>
              <a:cxnSpLocks/>
            </p:cNvCxnSpPr>
            <p:nvPr/>
          </p:nvCxnSpPr>
          <p:spPr>
            <a:xfrm rot="10800000">
              <a:off x="7087053" y="1527048"/>
              <a:ext cx="5303520" cy="1467"/>
            </a:xfrm>
            <a:prstGeom prst="line">
              <a:avLst/>
            </a:prstGeom>
            <a:ln w="38100" cmpd="dbl">
              <a:solidFill>
                <a:srgbClr val="E5B76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216B326-8B3D-EEA6-3F0A-713D7FF62145}"/>
                </a:ext>
              </a:extLst>
            </p:cNvPr>
            <p:cNvSpPr txBox="1"/>
            <p:nvPr/>
          </p:nvSpPr>
          <p:spPr>
            <a:xfrm>
              <a:off x="7787745" y="867676"/>
              <a:ext cx="3944872" cy="619961"/>
            </a:xfrm>
            <a:prstGeom prst="rect">
              <a:avLst/>
            </a:prstGeom>
            <a:noFill/>
          </p:spPr>
          <p:txBody>
            <a:bodyPr wrap="square" rtlCol="0" anchor="t" anchorCtr="0">
              <a:spAutoFit/>
            </a:bodyPr>
            <a:lstStyle/>
            <a:p>
              <a:pPr algn="ctr">
                <a:spcAft>
                  <a:spcPts val="600"/>
                </a:spcAft>
              </a:pPr>
              <a:r>
                <a:rPr lang="en-US" sz="1500" b="1"/>
                <a:t>COMMAND’S RESPONSIBILITY</a:t>
              </a:r>
            </a:p>
          </p:txBody>
        </p:sp>
      </p:grpSp>
      <p:grpSp>
        <p:nvGrpSpPr>
          <p:cNvPr id="13" name="Group 12">
            <a:extLst>
              <a:ext uri="{FF2B5EF4-FFF2-40B4-BE49-F238E27FC236}">
                <a16:creationId xmlns:a16="http://schemas.microsoft.com/office/drawing/2014/main" id="{06331DFD-2610-902E-11BD-14EEE5CAEBD9}"/>
              </a:ext>
            </a:extLst>
          </p:cNvPr>
          <p:cNvGrpSpPr/>
          <p:nvPr/>
        </p:nvGrpSpPr>
        <p:grpSpPr>
          <a:xfrm>
            <a:off x="389298" y="4121333"/>
            <a:ext cx="3641778" cy="2349754"/>
            <a:chOff x="1247454" y="3504817"/>
            <a:chExt cx="5303521" cy="2615095"/>
          </a:xfrm>
        </p:grpSpPr>
        <p:sp>
          <p:nvSpPr>
            <p:cNvPr id="14" name="Rounded Rectangle 54">
              <a:extLst>
                <a:ext uri="{FF2B5EF4-FFF2-40B4-BE49-F238E27FC236}">
                  <a16:creationId xmlns:a16="http://schemas.microsoft.com/office/drawing/2014/main" id="{599DAA19-4E53-8B0B-DE2B-73C27CB55F22}"/>
                </a:ext>
              </a:extLst>
            </p:cNvPr>
            <p:cNvSpPr/>
            <p:nvPr/>
          </p:nvSpPr>
          <p:spPr>
            <a:xfrm>
              <a:off x="1247454" y="3908254"/>
              <a:ext cx="5303520" cy="2211658"/>
            </a:xfrm>
            <a:prstGeom prst="roundRect">
              <a:avLst>
                <a:gd name="adj" fmla="val 1066"/>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t" anchorCtr="0"/>
            <a:lstStyle/>
            <a:p>
              <a:pPr marL="169863" indent="-169863">
                <a:spcBef>
                  <a:spcPts val="600"/>
                </a:spcBef>
                <a:buFont typeface="Arial" panose="020B0604020202020204" pitchFamily="34" charset="0"/>
                <a:buChar char="•"/>
              </a:pPr>
              <a:r>
                <a:rPr lang="en-US">
                  <a:solidFill>
                    <a:schemeClr val="bg2"/>
                  </a:solidFill>
                </a:rPr>
                <a:t>Provides Sailors a checklist to see where they are, and where they need to head for personal and professional success </a:t>
              </a:r>
            </a:p>
          </p:txBody>
        </p:sp>
        <p:cxnSp>
          <p:nvCxnSpPr>
            <p:cNvPr id="15" name="Straight Connector 14">
              <a:extLst>
                <a:ext uri="{FF2B5EF4-FFF2-40B4-BE49-F238E27FC236}">
                  <a16:creationId xmlns:a16="http://schemas.microsoft.com/office/drawing/2014/main" id="{D441D897-1884-08FE-7395-39F1E5D74D1F}"/>
                </a:ext>
              </a:extLst>
            </p:cNvPr>
            <p:cNvCxnSpPr>
              <a:cxnSpLocks/>
            </p:cNvCxnSpPr>
            <p:nvPr/>
          </p:nvCxnSpPr>
          <p:spPr>
            <a:xfrm rot="10800000">
              <a:off x="1247455" y="3919732"/>
              <a:ext cx="5303520" cy="1467"/>
            </a:xfrm>
            <a:prstGeom prst="line">
              <a:avLst/>
            </a:prstGeom>
            <a:ln w="38100" cmpd="dbl">
              <a:solidFill>
                <a:srgbClr val="E5B76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AA7FE45-552C-A29E-A6D9-E8859139086A}"/>
                </a:ext>
              </a:extLst>
            </p:cNvPr>
            <p:cNvSpPr txBox="1"/>
            <p:nvPr/>
          </p:nvSpPr>
          <p:spPr>
            <a:xfrm>
              <a:off x="1948146" y="3504817"/>
              <a:ext cx="3970722" cy="359658"/>
            </a:xfrm>
            <a:prstGeom prst="rect">
              <a:avLst/>
            </a:prstGeom>
            <a:noFill/>
          </p:spPr>
          <p:txBody>
            <a:bodyPr wrap="square" rtlCol="0" anchor="t" anchorCtr="0">
              <a:spAutoFit/>
            </a:bodyPr>
            <a:lstStyle/>
            <a:p>
              <a:pPr algn="ctr">
                <a:spcAft>
                  <a:spcPts val="600"/>
                </a:spcAft>
              </a:pPr>
              <a:r>
                <a:rPr lang="en-US" sz="1500" b="1"/>
                <a:t>PURPOSE</a:t>
              </a:r>
            </a:p>
          </p:txBody>
        </p:sp>
      </p:grpSp>
      <p:grpSp>
        <p:nvGrpSpPr>
          <p:cNvPr id="17" name="Group 16">
            <a:extLst>
              <a:ext uri="{FF2B5EF4-FFF2-40B4-BE49-F238E27FC236}">
                <a16:creationId xmlns:a16="http://schemas.microsoft.com/office/drawing/2014/main" id="{8EDEB204-F462-26EC-2373-710C9C98D9DB}"/>
              </a:ext>
            </a:extLst>
          </p:cNvPr>
          <p:cNvGrpSpPr/>
          <p:nvPr/>
        </p:nvGrpSpPr>
        <p:grpSpPr>
          <a:xfrm>
            <a:off x="4865942" y="4121333"/>
            <a:ext cx="3716743" cy="2613876"/>
            <a:chOff x="7087053" y="3565091"/>
            <a:chExt cx="5303520" cy="2523664"/>
          </a:xfrm>
        </p:grpSpPr>
        <p:sp>
          <p:nvSpPr>
            <p:cNvPr id="18" name="Rounded Rectangle 54">
              <a:extLst>
                <a:ext uri="{FF2B5EF4-FFF2-40B4-BE49-F238E27FC236}">
                  <a16:creationId xmlns:a16="http://schemas.microsoft.com/office/drawing/2014/main" id="{2EBE11DB-2A08-6EA2-22DA-F50F4122559B}"/>
                </a:ext>
              </a:extLst>
            </p:cNvPr>
            <p:cNvSpPr/>
            <p:nvPr/>
          </p:nvSpPr>
          <p:spPr>
            <a:xfrm>
              <a:off x="7087053" y="3916073"/>
              <a:ext cx="5303520" cy="2172682"/>
            </a:xfrm>
            <a:prstGeom prst="roundRect">
              <a:avLst>
                <a:gd name="adj" fmla="val 1066"/>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t" anchorCtr="0"/>
            <a:lstStyle/>
            <a:p>
              <a:pPr marL="169863" indent="-169863">
                <a:spcBef>
                  <a:spcPts val="600"/>
                </a:spcBef>
                <a:buFont typeface="Arial" panose="020B0604020202020204" pitchFamily="34" charset="0"/>
                <a:buChar char="•"/>
              </a:pPr>
              <a:r>
                <a:rPr lang="en-US">
                  <a:solidFill>
                    <a:schemeClr val="bg2"/>
                  </a:solidFill>
                </a:rPr>
                <a:t>Use as a guide to career development</a:t>
              </a:r>
            </a:p>
            <a:p>
              <a:pPr marL="169863" indent="-169863">
                <a:spcBef>
                  <a:spcPts val="600"/>
                </a:spcBef>
                <a:buFont typeface="Arial" panose="020B0604020202020204" pitchFamily="34" charset="0"/>
                <a:buChar char="•"/>
              </a:pPr>
              <a:r>
                <a:rPr lang="en-US">
                  <a:solidFill>
                    <a:schemeClr val="bg2"/>
                  </a:solidFill>
                </a:rPr>
                <a:t>Verify that all items completed are updated</a:t>
              </a:r>
            </a:p>
          </p:txBody>
        </p:sp>
        <p:cxnSp>
          <p:nvCxnSpPr>
            <p:cNvPr id="19" name="Straight Connector 18">
              <a:extLst>
                <a:ext uri="{FF2B5EF4-FFF2-40B4-BE49-F238E27FC236}">
                  <a16:creationId xmlns:a16="http://schemas.microsoft.com/office/drawing/2014/main" id="{1BCC752A-B3EF-687B-8EEA-9A8C3E7FA7B3}"/>
                </a:ext>
              </a:extLst>
            </p:cNvPr>
            <p:cNvCxnSpPr>
              <a:cxnSpLocks/>
            </p:cNvCxnSpPr>
            <p:nvPr/>
          </p:nvCxnSpPr>
          <p:spPr>
            <a:xfrm rot="10800000">
              <a:off x="7087053" y="3925543"/>
              <a:ext cx="5303520" cy="1611"/>
            </a:xfrm>
            <a:prstGeom prst="line">
              <a:avLst/>
            </a:prstGeom>
            <a:ln w="38100" cmpd="dbl">
              <a:solidFill>
                <a:srgbClr val="E5B76C"/>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AE5A614-0FDB-E6E2-4A04-92A6F525645D}"/>
                </a:ext>
              </a:extLst>
            </p:cNvPr>
            <p:cNvSpPr txBox="1"/>
            <p:nvPr/>
          </p:nvSpPr>
          <p:spPr>
            <a:xfrm>
              <a:off x="7787746" y="3565091"/>
              <a:ext cx="3902134" cy="309541"/>
            </a:xfrm>
            <a:prstGeom prst="rect">
              <a:avLst/>
            </a:prstGeom>
            <a:noFill/>
          </p:spPr>
          <p:txBody>
            <a:bodyPr wrap="square" rtlCol="0" anchor="t" anchorCtr="0">
              <a:spAutoFit/>
            </a:bodyPr>
            <a:lstStyle/>
            <a:p>
              <a:pPr algn="ctr">
                <a:spcAft>
                  <a:spcPts val="600"/>
                </a:spcAft>
              </a:pPr>
              <a:r>
                <a:rPr lang="en-US" sz="1500" b="1"/>
                <a:t>SAILOR’S RESPOSIBILITY</a:t>
              </a:r>
            </a:p>
          </p:txBody>
        </p:sp>
      </p:grpSp>
      <p:pic>
        <p:nvPicPr>
          <p:cNvPr id="23" name="Google Shape;16;p1">
            <a:extLst>
              <a:ext uri="{FF2B5EF4-FFF2-40B4-BE49-F238E27FC236}">
                <a16:creationId xmlns:a16="http://schemas.microsoft.com/office/drawing/2014/main" id="{C4CACD77-019C-C058-2A11-FE9D83DB42E1}"/>
              </a:ext>
            </a:extLst>
          </p:cNvPr>
          <p:cNvPicPr preferRelativeResize="0"/>
          <p:nvPr/>
        </p:nvPicPr>
        <p:blipFill>
          <a:blip r:embed="rId3"/>
          <a:srcRect/>
          <a:stretch/>
        </p:blipFill>
        <p:spPr>
          <a:xfrm>
            <a:off x="135802" y="170663"/>
            <a:ext cx="976393" cy="991892"/>
          </a:xfrm>
          <a:prstGeom prst="rect">
            <a:avLst/>
          </a:prstGeom>
          <a:noFill/>
          <a:ln>
            <a:noFill/>
          </a:ln>
        </p:spPr>
      </p:pic>
    </p:spTree>
    <p:extLst>
      <p:ext uri="{BB962C8B-B14F-4D97-AF65-F5344CB8AC3E}">
        <p14:creationId xmlns:p14="http://schemas.microsoft.com/office/powerpoint/2010/main" val="101993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5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376747-EC06-BDBB-A8A5-0EFBC4AB83A2}"/>
              </a:ext>
            </a:extLst>
          </p:cNvPr>
          <p:cNvSpPr/>
          <p:nvPr/>
        </p:nvSpPr>
        <p:spPr>
          <a:xfrm>
            <a:off x="-224589" y="194244"/>
            <a:ext cx="7849568" cy="984885"/>
          </a:xfrm>
          <a:prstGeom prst="rect">
            <a:avLst/>
          </a:prstGeom>
        </p:spPr>
        <p:txBody>
          <a:bodyPr wrap="square" lIns="1463040" tIns="0" rIns="0" bIns="0">
            <a:spAutoFit/>
          </a:bodyPr>
          <a:lstStyle/>
          <a:p>
            <a:pPr algn="ctr"/>
            <a:r>
              <a:rPr lang="en-US" sz="3200">
                <a:latin typeface="+mj-lt"/>
                <a:cs typeface="Arial" panose="020B0604020202020204" pitchFamily="34" charset="0"/>
              </a:rPr>
              <a:t>Learning and Development Roadmap</a:t>
            </a:r>
          </a:p>
        </p:txBody>
      </p:sp>
      <p:pic>
        <p:nvPicPr>
          <p:cNvPr id="5" name="Google Shape;16;p1">
            <a:extLst>
              <a:ext uri="{FF2B5EF4-FFF2-40B4-BE49-F238E27FC236}">
                <a16:creationId xmlns:a16="http://schemas.microsoft.com/office/drawing/2014/main" id="{16736184-A26A-F21C-1C65-5CCF35DC100D}"/>
              </a:ext>
            </a:extLst>
          </p:cNvPr>
          <p:cNvPicPr preferRelativeResize="0"/>
          <p:nvPr/>
        </p:nvPicPr>
        <p:blipFill>
          <a:blip r:embed="rId3"/>
          <a:srcRect/>
          <a:stretch/>
        </p:blipFill>
        <p:spPr>
          <a:xfrm>
            <a:off x="181845" y="220248"/>
            <a:ext cx="946564" cy="985441"/>
          </a:xfrm>
          <a:prstGeom prst="rect">
            <a:avLst/>
          </a:prstGeom>
          <a:noFill/>
          <a:ln>
            <a:noFill/>
          </a:ln>
        </p:spPr>
      </p:pic>
      <p:grpSp>
        <p:nvGrpSpPr>
          <p:cNvPr id="6" name="Group 5">
            <a:extLst>
              <a:ext uri="{FF2B5EF4-FFF2-40B4-BE49-F238E27FC236}">
                <a16:creationId xmlns:a16="http://schemas.microsoft.com/office/drawing/2014/main" id="{A9E9FEC0-E6E1-B022-6A99-A9D1F99BE183}"/>
              </a:ext>
            </a:extLst>
          </p:cNvPr>
          <p:cNvGrpSpPr/>
          <p:nvPr/>
        </p:nvGrpSpPr>
        <p:grpSpPr>
          <a:xfrm>
            <a:off x="353923" y="1763466"/>
            <a:ext cx="3539332" cy="1113125"/>
            <a:chOff x="1346723" y="1312510"/>
            <a:chExt cx="4408002" cy="1113125"/>
          </a:xfrm>
        </p:grpSpPr>
        <p:grpSp>
          <p:nvGrpSpPr>
            <p:cNvPr id="7" name="Group 6">
              <a:extLst>
                <a:ext uri="{FF2B5EF4-FFF2-40B4-BE49-F238E27FC236}">
                  <a16:creationId xmlns:a16="http://schemas.microsoft.com/office/drawing/2014/main" id="{C013823B-2A35-BC27-D435-A7CE4C3B37E7}"/>
                </a:ext>
              </a:extLst>
            </p:cNvPr>
            <p:cNvGrpSpPr/>
            <p:nvPr/>
          </p:nvGrpSpPr>
          <p:grpSpPr>
            <a:xfrm>
              <a:off x="1945895" y="1312510"/>
              <a:ext cx="3808830" cy="1113125"/>
              <a:chOff x="2115437" y="1487733"/>
              <a:chExt cx="3808830" cy="1113125"/>
            </a:xfrm>
          </p:grpSpPr>
          <p:sp>
            <p:nvSpPr>
              <p:cNvPr id="12" name="Inhaltsplatzhalter 4">
                <a:extLst>
                  <a:ext uri="{FF2B5EF4-FFF2-40B4-BE49-F238E27FC236}">
                    <a16:creationId xmlns:a16="http://schemas.microsoft.com/office/drawing/2014/main" id="{9E4C768E-F520-4A2F-BAF9-625638098F9A}"/>
                  </a:ext>
                </a:extLst>
              </p:cNvPr>
              <p:cNvSpPr txBox="1">
                <a:spLocks/>
              </p:cNvSpPr>
              <p:nvPr/>
            </p:nvSpPr>
            <p:spPr>
              <a:xfrm>
                <a:off x="2353404" y="1487733"/>
                <a:ext cx="3570863" cy="1113125"/>
              </a:xfrm>
              <a:prstGeom prst="rect">
                <a:avLst/>
              </a:prstGeom>
            </p:spPr>
            <p:txBody>
              <a:bodyPr wrap="square" lIns="0" tIns="0" rIns="0" bIns="0" anchor="t"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b="1">
                    <a:solidFill>
                      <a:schemeClr val="tx1"/>
                    </a:solidFill>
                    <a:latin typeface="+mj-lt"/>
                  </a:rPr>
                  <a:t>Rating Career Path (Advancement) </a:t>
                </a:r>
              </a:p>
              <a:p>
                <a:pPr>
                  <a:lnSpc>
                    <a:spcPct val="100000"/>
                  </a:lnSpc>
                  <a:buFont typeface="Arial" panose="020B0604020202020204" pitchFamily="34" charset="0"/>
                  <a:buChar char="•"/>
                </a:pPr>
                <a:r>
                  <a:rPr lang="en-US" sz="1600">
                    <a:solidFill>
                      <a:schemeClr val="bg2"/>
                    </a:solidFill>
                    <a:latin typeface="+mn-lt"/>
                  </a:rPr>
                  <a:t>Active Duty, SELRES and FTS</a:t>
                </a:r>
              </a:p>
            </p:txBody>
          </p:sp>
          <p:cxnSp>
            <p:nvCxnSpPr>
              <p:cNvPr id="13" name="Straight Connector 12">
                <a:extLst>
                  <a:ext uri="{FF2B5EF4-FFF2-40B4-BE49-F238E27FC236}">
                    <a16:creationId xmlns:a16="http://schemas.microsoft.com/office/drawing/2014/main" id="{B199BD73-9882-2005-6815-57CC55A27584}"/>
                  </a:ext>
                </a:extLst>
              </p:cNvPr>
              <p:cNvCxnSpPr/>
              <p:nvPr/>
            </p:nvCxnSpPr>
            <p:spPr>
              <a:xfrm>
                <a:off x="2115437" y="1531777"/>
                <a:ext cx="0" cy="53259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B46D75B-FA38-98C0-2066-9D13A8DF6982}"/>
                </a:ext>
              </a:extLst>
            </p:cNvPr>
            <p:cNvGrpSpPr/>
            <p:nvPr/>
          </p:nvGrpSpPr>
          <p:grpSpPr>
            <a:xfrm>
              <a:off x="1346723" y="1356554"/>
              <a:ext cx="409825" cy="561612"/>
              <a:chOff x="1731964" y="5819776"/>
              <a:chExt cx="342900" cy="469900"/>
            </a:xfrm>
            <a:solidFill>
              <a:srgbClr val="4F81BD"/>
            </a:solidFill>
          </p:grpSpPr>
          <p:sp>
            <p:nvSpPr>
              <p:cNvPr id="9" name="Rectangle 465">
                <a:extLst>
                  <a:ext uri="{FF2B5EF4-FFF2-40B4-BE49-F238E27FC236}">
                    <a16:creationId xmlns:a16="http://schemas.microsoft.com/office/drawing/2014/main" id="{7C532A59-7FA6-E038-0DF5-B3BF24B4E4E9}"/>
                  </a:ext>
                </a:extLst>
              </p:cNvPr>
              <p:cNvSpPr>
                <a:spLocks noChangeArrowheads="1"/>
              </p:cNvSpPr>
              <p:nvPr/>
            </p:nvSpPr>
            <p:spPr bwMode="auto">
              <a:xfrm>
                <a:off x="1884363" y="5819776"/>
                <a:ext cx="39687" cy="44450"/>
              </a:xfrm>
              <a:prstGeom prst="rect">
                <a:avLst/>
              </a:prstGeom>
              <a:solidFill>
                <a:schemeClr val="accent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466">
                <a:extLst>
                  <a:ext uri="{FF2B5EF4-FFF2-40B4-BE49-F238E27FC236}">
                    <a16:creationId xmlns:a16="http://schemas.microsoft.com/office/drawing/2014/main" id="{6D2FEB98-D2B7-E72F-D214-3E96FC9CFB69}"/>
                  </a:ext>
                </a:extLst>
              </p:cNvPr>
              <p:cNvSpPr>
                <a:spLocks noEditPoints="1"/>
              </p:cNvSpPr>
              <p:nvPr/>
            </p:nvSpPr>
            <p:spPr bwMode="auto">
              <a:xfrm>
                <a:off x="1825625" y="6002338"/>
                <a:ext cx="155575" cy="287338"/>
              </a:xfrm>
              <a:custGeom>
                <a:avLst/>
                <a:gdLst>
                  <a:gd name="T0" fmla="*/ 103 w 1181"/>
                  <a:gd name="T1" fmla="*/ 1808 h 2179"/>
                  <a:gd name="T2" fmla="*/ 103 w 1181"/>
                  <a:gd name="T3" fmla="*/ 1861 h 2179"/>
                  <a:gd name="T4" fmla="*/ 129 w 1181"/>
                  <a:gd name="T5" fmla="*/ 1915 h 2179"/>
                  <a:gd name="T6" fmla="*/ 177 w 1181"/>
                  <a:gd name="T7" fmla="*/ 1964 h 2179"/>
                  <a:gd name="T8" fmla="*/ 245 w 1181"/>
                  <a:gd name="T9" fmla="*/ 2007 h 2179"/>
                  <a:gd name="T10" fmla="*/ 330 w 1181"/>
                  <a:gd name="T11" fmla="*/ 2041 h 2179"/>
                  <a:gd name="T12" fmla="*/ 427 w 1181"/>
                  <a:gd name="T13" fmla="*/ 2066 h 2179"/>
                  <a:gd name="T14" fmla="*/ 534 w 1181"/>
                  <a:gd name="T15" fmla="*/ 2079 h 2179"/>
                  <a:gd name="T16" fmla="*/ 647 w 1181"/>
                  <a:gd name="T17" fmla="*/ 2079 h 2179"/>
                  <a:gd name="T18" fmla="*/ 755 w 1181"/>
                  <a:gd name="T19" fmla="*/ 2066 h 2179"/>
                  <a:gd name="T20" fmla="*/ 852 w 1181"/>
                  <a:gd name="T21" fmla="*/ 2041 h 2179"/>
                  <a:gd name="T22" fmla="*/ 936 w 1181"/>
                  <a:gd name="T23" fmla="*/ 2007 h 2179"/>
                  <a:gd name="T24" fmla="*/ 1004 w 1181"/>
                  <a:gd name="T25" fmla="*/ 1964 h 2179"/>
                  <a:gd name="T26" fmla="*/ 1053 w 1181"/>
                  <a:gd name="T27" fmla="*/ 1915 h 2179"/>
                  <a:gd name="T28" fmla="*/ 1078 w 1181"/>
                  <a:gd name="T29" fmla="*/ 1861 h 2179"/>
                  <a:gd name="T30" fmla="*/ 1079 w 1181"/>
                  <a:gd name="T31" fmla="*/ 1808 h 2179"/>
                  <a:gd name="T32" fmla="*/ 1055 w 1181"/>
                  <a:gd name="T33" fmla="*/ 1811 h 2179"/>
                  <a:gd name="T34" fmla="*/ 1009 w 1181"/>
                  <a:gd name="T35" fmla="*/ 1861 h 2179"/>
                  <a:gd name="T36" fmla="*/ 940 w 1181"/>
                  <a:gd name="T37" fmla="*/ 1905 h 2179"/>
                  <a:gd name="T38" fmla="*/ 856 w 1181"/>
                  <a:gd name="T39" fmla="*/ 1940 h 2179"/>
                  <a:gd name="T40" fmla="*/ 757 w 1181"/>
                  <a:gd name="T41" fmla="*/ 1966 h 2179"/>
                  <a:gd name="T42" fmla="*/ 648 w 1181"/>
                  <a:gd name="T43" fmla="*/ 1979 h 2179"/>
                  <a:gd name="T44" fmla="*/ 533 w 1181"/>
                  <a:gd name="T45" fmla="*/ 1979 h 2179"/>
                  <a:gd name="T46" fmla="*/ 425 w 1181"/>
                  <a:gd name="T47" fmla="*/ 1966 h 2179"/>
                  <a:gd name="T48" fmla="*/ 326 w 1181"/>
                  <a:gd name="T49" fmla="*/ 1940 h 2179"/>
                  <a:gd name="T50" fmla="*/ 241 w 1181"/>
                  <a:gd name="T51" fmla="*/ 1905 h 2179"/>
                  <a:gd name="T52" fmla="*/ 174 w 1181"/>
                  <a:gd name="T53" fmla="*/ 1861 h 2179"/>
                  <a:gd name="T54" fmla="*/ 126 w 1181"/>
                  <a:gd name="T55" fmla="*/ 1811 h 2179"/>
                  <a:gd name="T56" fmla="*/ 442 w 1181"/>
                  <a:gd name="T57" fmla="*/ 0 h 2179"/>
                  <a:gd name="T58" fmla="*/ 739 w 1181"/>
                  <a:gd name="T59" fmla="*/ 1497 h 2179"/>
                  <a:gd name="T60" fmla="*/ 852 w 1181"/>
                  <a:gd name="T61" fmla="*/ 1520 h 2179"/>
                  <a:gd name="T62" fmla="*/ 953 w 1181"/>
                  <a:gd name="T63" fmla="*/ 1556 h 2179"/>
                  <a:gd name="T64" fmla="*/ 1038 w 1181"/>
                  <a:gd name="T65" fmla="*/ 1603 h 2179"/>
                  <a:gd name="T66" fmla="*/ 1105 w 1181"/>
                  <a:gd name="T67" fmla="*/ 1659 h 2179"/>
                  <a:gd name="T68" fmla="*/ 1153 w 1181"/>
                  <a:gd name="T69" fmla="*/ 1724 h 2179"/>
                  <a:gd name="T70" fmla="*/ 1178 w 1181"/>
                  <a:gd name="T71" fmla="*/ 1795 h 2179"/>
                  <a:gd name="T72" fmla="*/ 1178 w 1181"/>
                  <a:gd name="T73" fmla="*/ 1870 h 2179"/>
                  <a:gd name="T74" fmla="*/ 1152 w 1181"/>
                  <a:gd name="T75" fmla="*/ 1943 h 2179"/>
                  <a:gd name="T76" fmla="*/ 1102 w 1181"/>
                  <a:gd name="T77" fmla="*/ 2008 h 2179"/>
                  <a:gd name="T78" fmla="*/ 1032 w 1181"/>
                  <a:gd name="T79" fmla="*/ 2066 h 2179"/>
                  <a:gd name="T80" fmla="*/ 941 w 1181"/>
                  <a:gd name="T81" fmla="*/ 2113 h 2179"/>
                  <a:gd name="T82" fmla="*/ 837 w 1181"/>
                  <a:gd name="T83" fmla="*/ 2149 h 2179"/>
                  <a:gd name="T84" fmla="*/ 719 w 1181"/>
                  <a:gd name="T85" fmla="*/ 2171 h 2179"/>
                  <a:gd name="T86" fmla="*/ 591 w 1181"/>
                  <a:gd name="T87" fmla="*/ 2179 h 2179"/>
                  <a:gd name="T88" fmla="*/ 463 w 1181"/>
                  <a:gd name="T89" fmla="*/ 2171 h 2179"/>
                  <a:gd name="T90" fmla="*/ 345 w 1181"/>
                  <a:gd name="T91" fmla="*/ 2149 h 2179"/>
                  <a:gd name="T92" fmla="*/ 240 w 1181"/>
                  <a:gd name="T93" fmla="*/ 2113 h 2179"/>
                  <a:gd name="T94" fmla="*/ 151 w 1181"/>
                  <a:gd name="T95" fmla="*/ 2066 h 2179"/>
                  <a:gd name="T96" fmla="*/ 80 w 1181"/>
                  <a:gd name="T97" fmla="*/ 2008 h 2179"/>
                  <a:gd name="T98" fmla="*/ 30 w 1181"/>
                  <a:gd name="T99" fmla="*/ 1943 h 2179"/>
                  <a:gd name="T100" fmla="*/ 3 w 1181"/>
                  <a:gd name="T101" fmla="*/ 1870 h 2179"/>
                  <a:gd name="T102" fmla="*/ 3 w 1181"/>
                  <a:gd name="T103" fmla="*/ 1795 h 2179"/>
                  <a:gd name="T104" fmla="*/ 28 w 1181"/>
                  <a:gd name="T105" fmla="*/ 1724 h 2179"/>
                  <a:gd name="T106" fmla="*/ 76 w 1181"/>
                  <a:gd name="T107" fmla="*/ 1659 h 2179"/>
                  <a:gd name="T108" fmla="*/ 143 w 1181"/>
                  <a:gd name="T109" fmla="*/ 1603 h 2179"/>
                  <a:gd name="T110" fmla="*/ 229 w 1181"/>
                  <a:gd name="T111" fmla="*/ 1556 h 2179"/>
                  <a:gd name="T112" fmla="*/ 329 w 1181"/>
                  <a:gd name="T113" fmla="*/ 1520 h 2179"/>
                  <a:gd name="T114" fmla="*/ 442 w 1181"/>
                  <a:gd name="T115" fmla="*/ 1497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1" h="2179">
                    <a:moveTo>
                      <a:pt x="111" y="1784"/>
                    </a:moveTo>
                    <a:lnTo>
                      <a:pt x="103" y="1808"/>
                    </a:lnTo>
                    <a:lnTo>
                      <a:pt x="100" y="1833"/>
                    </a:lnTo>
                    <a:lnTo>
                      <a:pt x="103" y="1861"/>
                    </a:lnTo>
                    <a:lnTo>
                      <a:pt x="113" y="1888"/>
                    </a:lnTo>
                    <a:lnTo>
                      <a:pt x="129" y="1915"/>
                    </a:lnTo>
                    <a:lnTo>
                      <a:pt x="150" y="1940"/>
                    </a:lnTo>
                    <a:lnTo>
                      <a:pt x="177" y="1964"/>
                    </a:lnTo>
                    <a:lnTo>
                      <a:pt x="210" y="1986"/>
                    </a:lnTo>
                    <a:lnTo>
                      <a:pt x="245" y="2007"/>
                    </a:lnTo>
                    <a:lnTo>
                      <a:pt x="286" y="2025"/>
                    </a:lnTo>
                    <a:lnTo>
                      <a:pt x="330" y="2041"/>
                    </a:lnTo>
                    <a:lnTo>
                      <a:pt x="377" y="2055"/>
                    </a:lnTo>
                    <a:lnTo>
                      <a:pt x="427" y="2066"/>
                    </a:lnTo>
                    <a:lnTo>
                      <a:pt x="480" y="2073"/>
                    </a:lnTo>
                    <a:lnTo>
                      <a:pt x="534" y="2079"/>
                    </a:lnTo>
                    <a:lnTo>
                      <a:pt x="591" y="2081"/>
                    </a:lnTo>
                    <a:lnTo>
                      <a:pt x="647" y="2079"/>
                    </a:lnTo>
                    <a:lnTo>
                      <a:pt x="701" y="2073"/>
                    </a:lnTo>
                    <a:lnTo>
                      <a:pt x="755" y="2066"/>
                    </a:lnTo>
                    <a:lnTo>
                      <a:pt x="805" y="2055"/>
                    </a:lnTo>
                    <a:lnTo>
                      <a:pt x="852" y="2041"/>
                    </a:lnTo>
                    <a:lnTo>
                      <a:pt x="896" y="2025"/>
                    </a:lnTo>
                    <a:lnTo>
                      <a:pt x="936" y="2007"/>
                    </a:lnTo>
                    <a:lnTo>
                      <a:pt x="973" y="1986"/>
                    </a:lnTo>
                    <a:lnTo>
                      <a:pt x="1004" y="1964"/>
                    </a:lnTo>
                    <a:lnTo>
                      <a:pt x="1032" y="1940"/>
                    </a:lnTo>
                    <a:lnTo>
                      <a:pt x="1053" y="1915"/>
                    </a:lnTo>
                    <a:lnTo>
                      <a:pt x="1068" y="1888"/>
                    </a:lnTo>
                    <a:lnTo>
                      <a:pt x="1078" y="1861"/>
                    </a:lnTo>
                    <a:lnTo>
                      <a:pt x="1081" y="1833"/>
                    </a:lnTo>
                    <a:lnTo>
                      <a:pt x="1079" y="1808"/>
                    </a:lnTo>
                    <a:lnTo>
                      <a:pt x="1071" y="1784"/>
                    </a:lnTo>
                    <a:lnTo>
                      <a:pt x="1055" y="1811"/>
                    </a:lnTo>
                    <a:lnTo>
                      <a:pt x="1035" y="1837"/>
                    </a:lnTo>
                    <a:lnTo>
                      <a:pt x="1009" y="1861"/>
                    </a:lnTo>
                    <a:lnTo>
                      <a:pt x="977" y="1883"/>
                    </a:lnTo>
                    <a:lnTo>
                      <a:pt x="940" y="1905"/>
                    </a:lnTo>
                    <a:lnTo>
                      <a:pt x="900" y="1924"/>
                    </a:lnTo>
                    <a:lnTo>
                      <a:pt x="856" y="1940"/>
                    </a:lnTo>
                    <a:lnTo>
                      <a:pt x="808" y="1954"/>
                    </a:lnTo>
                    <a:lnTo>
                      <a:pt x="757" y="1966"/>
                    </a:lnTo>
                    <a:lnTo>
                      <a:pt x="704" y="1973"/>
                    </a:lnTo>
                    <a:lnTo>
                      <a:pt x="648" y="1979"/>
                    </a:lnTo>
                    <a:lnTo>
                      <a:pt x="591" y="1981"/>
                    </a:lnTo>
                    <a:lnTo>
                      <a:pt x="533" y="1979"/>
                    </a:lnTo>
                    <a:lnTo>
                      <a:pt x="478" y="1973"/>
                    </a:lnTo>
                    <a:lnTo>
                      <a:pt x="425" y="1966"/>
                    </a:lnTo>
                    <a:lnTo>
                      <a:pt x="373" y="1954"/>
                    </a:lnTo>
                    <a:lnTo>
                      <a:pt x="326" y="1940"/>
                    </a:lnTo>
                    <a:lnTo>
                      <a:pt x="281" y="1924"/>
                    </a:lnTo>
                    <a:lnTo>
                      <a:pt x="241" y="1905"/>
                    </a:lnTo>
                    <a:lnTo>
                      <a:pt x="205" y="1883"/>
                    </a:lnTo>
                    <a:lnTo>
                      <a:pt x="174" y="1861"/>
                    </a:lnTo>
                    <a:lnTo>
                      <a:pt x="147" y="1837"/>
                    </a:lnTo>
                    <a:lnTo>
                      <a:pt x="126" y="1811"/>
                    </a:lnTo>
                    <a:lnTo>
                      <a:pt x="111" y="1784"/>
                    </a:lnTo>
                    <a:close/>
                    <a:moveTo>
                      <a:pt x="442" y="0"/>
                    </a:moveTo>
                    <a:lnTo>
                      <a:pt x="739" y="0"/>
                    </a:lnTo>
                    <a:lnTo>
                      <a:pt x="739" y="1497"/>
                    </a:lnTo>
                    <a:lnTo>
                      <a:pt x="798" y="1506"/>
                    </a:lnTo>
                    <a:lnTo>
                      <a:pt x="852" y="1520"/>
                    </a:lnTo>
                    <a:lnTo>
                      <a:pt x="904" y="1537"/>
                    </a:lnTo>
                    <a:lnTo>
                      <a:pt x="953" y="1556"/>
                    </a:lnTo>
                    <a:lnTo>
                      <a:pt x="998" y="1579"/>
                    </a:lnTo>
                    <a:lnTo>
                      <a:pt x="1038" y="1603"/>
                    </a:lnTo>
                    <a:lnTo>
                      <a:pt x="1074" y="1630"/>
                    </a:lnTo>
                    <a:lnTo>
                      <a:pt x="1105" y="1659"/>
                    </a:lnTo>
                    <a:lnTo>
                      <a:pt x="1133" y="1691"/>
                    </a:lnTo>
                    <a:lnTo>
                      <a:pt x="1153" y="1724"/>
                    </a:lnTo>
                    <a:lnTo>
                      <a:pt x="1168" y="1759"/>
                    </a:lnTo>
                    <a:lnTo>
                      <a:pt x="1178" y="1795"/>
                    </a:lnTo>
                    <a:lnTo>
                      <a:pt x="1181" y="1831"/>
                    </a:lnTo>
                    <a:lnTo>
                      <a:pt x="1178" y="1870"/>
                    </a:lnTo>
                    <a:lnTo>
                      <a:pt x="1168" y="1907"/>
                    </a:lnTo>
                    <a:lnTo>
                      <a:pt x="1152" y="1943"/>
                    </a:lnTo>
                    <a:lnTo>
                      <a:pt x="1129" y="1977"/>
                    </a:lnTo>
                    <a:lnTo>
                      <a:pt x="1102" y="2008"/>
                    </a:lnTo>
                    <a:lnTo>
                      <a:pt x="1070" y="2038"/>
                    </a:lnTo>
                    <a:lnTo>
                      <a:pt x="1032" y="2066"/>
                    </a:lnTo>
                    <a:lnTo>
                      <a:pt x="989" y="2090"/>
                    </a:lnTo>
                    <a:lnTo>
                      <a:pt x="941" y="2113"/>
                    </a:lnTo>
                    <a:lnTo>
                      <a:pt x="891" y="2133"/>
                    </a:lnTo>
                    <a:lnTo>
                      <a:pt x="837" y="2149"/>
                    </a:lnTo>
                    <a:lnTo>
                      <a:pt x="780" y="2162"/>
                    </a:lnTo>
                    <a:lnTo>
                      <a:pt x="719" y="2171"/>
                    </a:lnTo>
                    <a:lnTo>
                      <a:pt x="656" y="2177"/>
                    </a:lnTo>
                    <a:lnTo>
                      <a:pt x="591" y="2179"/>
                    </a:lnTo>
                    <a:lnTo>
                      <a:pt x="526" y="2177"/>
                    </a:lnTo>
                    <a:lnTo>
                      <a:pt x="463" y="2171"/>
                    </a:lnTo>
                    <a:lnTo>
                      <a:pt x="403" y="2162"/>
                    </a:lnTo>
                    <a:lnTo>
                      <a:pt x="345" y="2149"/>
                    </a:lnTo>
                    <a:lnTo>
                      <a:pt x="291" y="2133"/>
                    </a:lnTo>
                    <a:lnTo>
                      <a:pt x="240" y="2113"/>
                    </a:lnTo>
                    <a:lnTo>
                      <a:pt x="193" y="2090"/>
                    </a:lnTo>
                    <a:lnTo>
                      <a:pt x="151" y="2066"/>
                    </a:lnTo>
                    <a:lnTo>
                      <a:pt x="113" y="2038"/>
                    </a:lnTo>
                    <a:lnTo>
                      <a:pt x="80" y="2008"/>
                    </a:lnTo>
                    <a:lnTo>
                      <a:pt x="52" y="1977"/>
                    </a:lnTo>
                    <a:lnTo>
                      <a:pt x="30" y="1943"/>
                    </a:lnTo>
                    <a:lnTo>
                      <a:pt x="14" y="1907"/>
                    </a:lnTo>
                    <a:lnTo>
                      <a:pt x="3" y="1870"/>
                    </a:lnTo>
                    <a:lnTo>
                      <a:pt x="0" y="1831"/>
                    </a:lnTo>
                    <a:lnTo>
                      <a:pt x="3" y="1795"/>
                    </a:lnTo>
                    <a:lnTo>
                      <a:pt x="13" y="1759"/>
                    </a:lnTo>
                    <a:lnTo>
                      <a:pt x="28" y="1724"/>
                    </a:lnTo>
                    <a:lnTo>
                      <a:pt x="50" y="1691"/>
                    </a:lnTo>
                    <a:lnTo>
                      <a:pt x="76" y="1659"/>
                    </a:lnTo>
                    <a:lnTo>
                      <a:pt x="107" y="1630"/>
                    </a:lnTo>
                    <a:lnTo>
                      <a:pt x="143" y="1603"/>
                    </a:lnTo>
                    <a:lnTo>
                      <a:pt x="183" y="1579"/>
                    </a:lnTo>
                    <a:lnTo>
                      <a:pt x="229" y="1556"/>
                    </a:lnTo>
                    <a:lnTo>
                      <a:pt x="277" y="1537"/>
                    </a:lnTo>
                    <a:lnTo>
                      <a:pt x="329" y="1520"/>
                    </a:lnTo>
                    <a:lnTo>
                      <a:pt x="384" y="1506"/>
                    </a:lnTo>
                    <a:lnTo>
                      <a:pt x="442" y="1497"/>
                    </a:lnTo>
                    <a:lnTo>
                      <a:pt x="44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467">
                <a:extLst>
                  <a:ext uri="{FF2B5EF4-FFF2-40B4-BE49-F238E27FC236}">
                    <a16:creationId xmlns:a16="http://schemas.microsoft.com/office/drawing/2014/main" id="{9E8C04E7-41D8-2F12-3BF8-1FD47509A01E}"/>
                  </a:ext>
                </a:extLst>
              </p:cNvPr>
              <p:cNvSpPr>
                <a:spLocks/>
              </p:cNvSpPr>
              <p:nvPr/>
            </p:nvSpPr>
            <p:spPr bwMode="auto">
              <a:xfrm>
                <a:off x="1731964" y="5886451"/>
                <a:ext cx="342900" cy="93663"/>
              </a:xfrm>
              <a:custGeom>
                <a:avLst/>
                <a:gdLst>
                  <a:gd name="T0" fmla="*/ 54 w 2595"/>
                  <a:gd name="T1" fmla="*/ 0 h 709"/>
                  <a:gd name="T2" fmla="*/ 2246 w 2595"/>
                  <a:gd name="T3" fmla="*/ 0 h 709"/>
                  <a:gd name="T4" fmla="*/ 2260 w 2595"/>
                  <a:gd name="T5" fmla="*/ 2 h 709"/>
                  <a:gd name="T6" fmla="*/ 2273 w 2595"/>
                  <a:gd name="T7" fmla="*/ 7 h 709"/>
                  <a:gd name="T8" fmla="*/ 2285 w 2595"/>
                  <a:gd name="T9" fmla="*/ 16 h 709"/>
                  <a:gd name="T10" fmla="*/ 2580 w 2595"/>
                  <a:gd name="T11" fmla="*/ 317 h 709"/>
                  <a:gd name="T12" fmla="*/ 2591 w 2595"/>
                  <a:gd name="T13" fmla="*/ 331 h 709"/>
                  <a:gd name="T14" fmla="*/ 2595 w 2595"/>
                  <a:gd name="T15" fmla="*/ 346 h 709"/>
                  <a:gd name="T16" fmla="*/ 2595 w 2595"/>
                  <a:gd name="T17" fmla="*/ 364 h 709"/>
                  <a:gd name="T18" fmla="*/ 2591 w 2595"/>
                  <a:gd name="T19" fmla="*/ 379 h 709"/>
                  <a:gd name="T20" fmla="*/ 2580 w 2595"/>
                  <a:gd name="T21" fmla="*/ 393 h 709"/>
                  <a:gd name="T22" fmla="*/ 2285 w 2595"/>
                  <a:gd name="T23" fmla="*/ 693 h 709"/>
                  <a:gd name="T24" fmla="*/ 2273 w 2595"/>
                  <a:gd name="T25" fmla="*/ 703 h 709"/>
                  <a:gd name="T26" fmla="*/ 2260 w 2595"/>
                  <a:gd name="T27" fmla="*/ 708 h 709"/>
                  <a:gd name="T28" fmla="*/ 2246 w 2595"/>
                  <a:gd name="T29" fmla="*/ 709 h 709"/>
                  <a:gd name="T30" fmla="*/ 54 w 2595"/>
                  <a:gd name="T31" fmla="*/ 709 h 709"/>
                  <a:gd name="T32" fmla="*/ 38 w 2595"/>
                  <a:gd name="T33" fmla="*/ 707 h 709"/>
                  <a:gd name="T34" fmla="*/ 23 w 2595"/>
                  <a:gd name="T35" fmla="*/ 700 h 709"/>
                  <a:gd name="T36" fmla="*/ 11 w 2595"/>
                  <a:gd name="T37" fmla="*/ 689 h 709"/>
                  <a:gd name="T38" fmla="*/ 3 w 2595"/>
                  <a:gd name="T39" fmla="*/ 674 h 709"/>
                  <a:gd name="T40" fmla="*/ 0 w 2595"/>
                  <a:gd name="T41" fmla="*/ 657 h 709"/>
                  <a:gd name="T42" fmla="*/ 1 w 2595"/>
                  <a:gd name="T43" fmla="*/ 641 h 709"/>
                  <a:gd name="T44" fmla="*/ 8 w 2595"/>
                  <a:gd name="T45" fmla="*/ 626 h 709"/>
                  <a:gd name="T46" fmla="*/ 18 w 2595"/>
                  <a:gd name="T47" fmla="*/ 614 h 709"/>
                  <a:gd name="T48" fmla="*/ 324 w 2595"/>
                  <a:gd name="T49" fmla="*/ 355 h 709"/>
                  <a:gd name="T50" fmla="*/ 18 w 2595"/>
                  <a:gd name="T51" fmla="*/ 96 h 709"/>
                  <a:gd name="T52" fmla="*/ 8 w 2595"/>
                  <a:gd name="T53" fmla="*/ 83 h 709"/>
                  <a:gd name="T54" fmla="*/ 1 w 2595"/>
                  <a:gd name="T55" fmla="*/ 69 h 709"/>
                  <a:gd name="T56" fmla="*/ 0 w 2595"/>
                  <a:gd name="T57" fmla="*/ 53 h 709"/>
                  <a:gd name="T58" fmla="*/ 3 w 2595"/>
                  <a:gd name="T59" fmla="*/ 35 h 709"/>
                  <a:gd name="T60" fmla="*/ 11 w 2595"/>
                  <a:gd name="T61" fmla="*/ 21 h 709"/>
                  <a:gd name="T62" fmla="*/ 23 w 2595"/>
                  <a:gd name="T63" fmla="*/ 9 h 709"/>
                  <a:gd name="T64" fmla="*/ 38 w 2595"/>
                  <a:gd name="T65" fmla="*/ 3 h 709"/>
                  <a:gd name="T66" fmla="*/ 54 w 2595"/>
                  <a:gd name="T6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5" h="709">
                    <a:moveTo>
                      <a:pt x="54" y="0"/>
                    </a:moveTo>
                    <a:lnTo>
                      <a:pt x="2246" y="0"/>
                    </a:lnTo>
                    <a:lnTo>
                      <a:pt x="2260" y="2"/>
                    </a:lnTo>
                    <a:lnTo>
                      <a:pt x="2273" y="7"/>
                    </a:lnTo>
                    <a:lnTo>
                      <a:pt x="2285" y="16"/>
                    </a:lnTo>
                    <a:lnTo>
                      <a:pt x="2580" y="317"/>
                    </a:lnTo>
                    <a:lnTo>
                      <a:pt x="2591" y="331"/>
                    </a:lnTo>
                    <a:lnTo>
                      <a:pt x="2595" y="346"/>
                    </a:lnTo>
                    <a:lnTo>
                      <a:pt x="2595" y="364"/>
                    </a:lnTo>
                    <a:lnTo>
                      <a:pt x="2591" y="379"/>
                    </a:lnTo>
                    <a:lnTo>
                      <a:pt x="2580" y="393"/>
                    </a:lnTo>
                    <a:lnTo>
                      <a:pt x="2285" y="693"/>
                    </a:lnTo>
                    <a:lnTo>
                      <a:pt x="2273" y="703"/>
                    </a:lnTo>
                    <a:lnTo>
                      <a:pt x="2260" y="708"/>
                    </a:lnTo>
                    <a:lnTo>
                      <a:pt x="2246" y="709"/>
                    </a:lnTo>
                    <a:lnTo>
                      <a:pt x="54" y="709"/>
                    </a:lnTo>
                    <a:lnTo>
                      <a:pt x="38" y="707"/>
                    </a:lnTo>
                    <a:lnTo>
                      <a:pt x="23" y="700"/>
                    </a:lnTo>
                    <a:lnTo>
                      <a:pt x="11" y="689"/>
                    </a:lnTo>
                    <a:lnTo>
                      <a:pt x="3" y="674"/>
                    </a:lnTo>
                    <a:lnTo>
                      <a:pt x="0" y="657"/>
                    </a:lnTo>
                    <a:lnTo>
                      <a:pt x="1" y="641"/>
                    </a:lnTo>
                    <a:lnTo>
                      <a:pt x="8" y="626"/>
                    </a:lnTo>
                    <a:lnTo>
                      <a:pt x="18" y="614"/>
                    </a:lnTo>
                    <a:lnTo>
                      <a:pt x="324" y="355"/>
                    </a:lnTo>
                    <a:lnTo>
                      <a:pt x="18" y="96"/>
                    </a:lnTo>
                    <a:lnTo>
                      <a:pt x="8" y="83"/>
                    </a:lnTo>
                    <a:lnTo>
                      <a:pt x="1" y="69"/>
                    </a:lnTo>
                    <a:lnTo>
                      <a:pt x="0" y="53"/>
                    </a:lnTo>
                    <a:lnTo>
                      <a:pt x="3" y="35"/>
                    </a:lnTo>
                    <a:lnTo>
                      <a:pt x="11" y="21"/>
                    </a:lnTo>
                    <a:lnTo>
                      <a:pt x="23" y="9"/>
                    </a:lnTo>
                    <a:lnTo>
                      <a:pt x="38" y="3"/>
                    </a:lnTo>
                    <a:lnTo>
                      <a:pt x="54"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4" name="Group 13">
            <a:extLst>
              <a:ext uri="{FF2B5EF4-FFF2-40B4-BE49-F238E27FC236}">
                <a16:creationId xmlns:a16="http://schemas.microsoft.com/office/drawing/2014/main" id="{1787F3E9-435F-FD34-15AD-DC63FF561C45}"/>
              </a:ext>
            </a:extLst>
          </p:cNvPr>
          <p:cNvGrpSpPr/>
          <p:nvPr/>
        </p:nvGrpSpPr>
        <p:grpSpPr>
          <a:xfrm>
            <a:off x="201240" y="3224757"/>
            <a:ext cx="3675409" cy="1870806"/>
            <a:chOff x="1461294" y="2361867"/>
            <a:chExt cx="4608732" cy="1870806"/>
          </a:xfrm>
        </p:grpSpPr>
        <p:grpSp>
          <p:nvGrpSpPr>
            <p:cNvPr id="15" name="Group 14">
              <a:extLst>
                <a:ext uri="{FF2B5EF4-FFF2-40B4-BE49-F238E27FC236}">
                  <a16:creationId xmlns:a16="http://schemas.microsoft.com/office/drawing/2014/main" id="{BB639EB2-C4D8-5584-A417-C7E7EA4793B2}"/>
                </a:ext>
              </a:extLst>
            </p:cNvPr>
            <p:cNvGrpSpPr/>
            <p:nvPr/>
          </p:nvGrpSpPr>
          <p:grpSpPr>
            <a:xfrm>
              <a:off x="2213909" y="2361867"/>
              <a:ext cx="3856117" cy="1870806"/>
              <a:chOff x="2383451" y="1610605"/>
              <a:chExt cx="3856117" cy="1870806"/>
            </a:xfrm>
          </p:grpSpPr>
          <p:sp>
            <p:nvSpPr>
              <p:cNvPr id="17" name="Inhaltsplatzhalter 4">
                <a:extLst>
                  <a:ext uri="{FF2B5EF4-FFF2-40B4-BE49-F238E27FC236}">
                    <a16:creationId xmlns:a16="http://schemas.microsoft.com/office/drawing/2014/main" id="{CD9115D7-5CBA-0071-E543-80D32437FD31}"/>
                  </a:ext>
                </a:extLst>
              </p:cNvPr>
              <p:cNvSpPr txBox="1">
                <a:spLocks/>
              </p:cNvSpPr>
              <p:nvPr/>
            </p:nvSpPr>
            <p:spPr>
              <a:xfrm>
                <a:off x="2668715" y="1629622"/>
                <a:ext cx="3570853" cy="1851789"/>
              </a:xfrm>
              <a:prstGeom prst="rect">
                <a:avLst/>
              </a:prstGeom>
            </p:spPr>
            <p:txBody>
              <a:bodyPr wrap="square" lIns="0" tIns="0" rIns="0" bIns="0" anchor="t"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b="1">
                    <a:solidFill>
                      <a:schemeClr val="tx1"/>
                    </a:solidFill>
                    <a:latin typeface="+mj-lt"/>
                  </a:rPr>
                  <a:t>Skills Training (Great Sailor First) </a:t>
                </a:r>
              </a:p>
              <a:p>
                <a:pPr>
                  <a:lnSpc>
                    <a:spcPct val="100000"/>
                  </a:lnSpc>
                  <a:spcAft>
                    <a:spcPts val="0"/>
                  </a:spcAft>
                  <a:buFont typeface="Arial" panose="020B0604020202020204" pitchFamily="34" charset="0"/>
                  <a:buChar char="•"/>
                </a:pPr>
                <a:r>
                  <a:rPr lang="en-US" sz="1600">
                    <a:solidFill>
                      <a:schemeClr val="bg2"/>
                    </a:solidFill>
                    <a:latin typeface="+mn-lt"/>
                  </a:rPr>
                  <a:t>Required Skills Training</a:t>
                </a:r>
              </a:p>
              <a:p>
                <a:pPr>
                  <a:lnSpc>
                    <a:spcPct val="100000"/>
                  </a:lnSpc>
                  <a:spcAft>
                    <a:spcPts val="0"/>
                  </a:spcAft>
                  <a:buFont typeface="Arial" panose="020B0604020202020204" pitchFamily="34" charset="0"/>
                  <a:buChar char="•"/>
                </a:pPr>
                <a:r>
                  <a:rPr lang="en-US" sz="1600">
                    <a:solidFill>
                      <a:schemeClr val="bg2"/>
                    </a:solidFill>
                    <a:latin typeface="+mn-lt"/>
                  </a:rPr>
                  <a:t>Recommended Skills Training</a:t>
                </a:r>
              </a:p>
              <a:p>
                <a:pPr>
                  <a:lnSpc>
                    <a:spcPct val="100000"/>
                  </a:lnSpc>
                  <a:spcAft>
                    <a:spcPts val="0"/>
                  </a:spcAft>
                  <a:buFont typeface="Arial" panose="020B0604020202020204" pitchFamily="34" charset="0"/>
                  <a:buChar char="•"/>
                </a:pPr>
                <a:r>
                  <a:rPr lang="en-US" sz="1600">
                    <a:solidFill>
                      <a:schemeClr val="bg2"/>
                    </a:solidFill>
                    <a:latin typeface="+mn-lt"/>
                  </a:rPr>
                  <a:t>NEC Opportunity and Critical NECs</a:t>
                </a:r>
              </a:p>
            </p:txBody>
          </p:sp>
          <p:cxnSp>
            <p:nvCxnSpPr>
              <p:cNvPr id="18" name="Straight Connector 17">
                <a:extLst>
                  <a:ext uri="{FF2B5EF4-FFF2-40B4-BE49-F238E27FC236}">
                    <a16:creationId xmlns:a16="http://schemas.microsoft.com/office/drawing/2014/main" id="{AECC4137-6774-396C-E301-854A3970B49C}"/>
                  </a:ext>
                </a:extLst>
              </p:cNvPr>
              <p:cNvCxnSpPr/>
              <p:nvPr/>
            </p:nvCxnSpPr>
            <p:spPr>
              <a:xfrm>
                <a:off x="2383451" y="1610605"/>
                <a:ext cx="0" cy="53259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Freeform 715">
              <a:extLst>
                <a:ext uri="{FF2B5EF4-FFF2-40B4-BE49-F238E27FC236}">
                  <a16:creationId xmlns:a16="http://schemas.microsoft.com/office/drawing/2014/main" id="{4BA8FAAB-99F7-3E39-2EA6-99FD8E6263BE}"/>
                </a:ext>
              </a:extLst>
            </p:cNvPr>
            <p:cNvSpPr>
              <a:spLocks/>
            </p:cNvSpPr>
            <p:nvPr/>
          </p:nvSpPr>
          <p:spPr bwMode="auto">
            <a:xfrm>
              <a:off x="1461294" y="2375780"/>
              <a:ext cx="626710" cy="525494"/>
            </a:xfrm>
            <a:custGeom>
              <a:avLst/>
              <a:gdLst>
                <a:gd name="connsiteX0" fmla="*/ 130029 w 542925"/>
                <a:gd name="connsiteY0" fmla="*/ 398463 h 450850"/>
                <a:gd name="connsiteX1" fmla="*/ 133940 w 542925"/>
                <a:gd name="connsiteY1" fmla="*/ 398774 h 450850"/>
                <a:gd name="connsiteX2" fmla="*/ 137539 w 542925"/>
                <a:gd name="connsiteY2" fmla="*/ 399395 h 450850"/>
                <a:gd name="connsiteX3" fmla="*/ 142859 w 542925"/>
                <a:gd name="connsiteY3" fmla="*/ 400792 h 450850"/>
                <a:gd name="connsiteX4" fmla="*/ 147709 w 542925"/>
                <a:gd name="connsiteY4" fmla="*/ 402654 h 450850"/>
                <a:gd name="connsiteX5" fmla="*/ 151934 w 542925"/>
                <a:gd name="connsiteY5" fmla="*/ 404827 h 450850"/>
                <a:gd name="connsiteX6" fmla="*/ 155689 w 542925"/>
                <a:gd name="connsiteY6" fmla="*/ 407311 h 450850"/>
                <a:gd name="connsiteX7" fmla="*/ 158975 w 542925"/>
                <a:gd name="connsiteY7" fmla="*/ 410105 h 450850"/>
                <a:gd name="connsiteX8" fmla="*/ 161166 w 542925"/>
                <a:gd name="connsiteY8" fmla="*/ 413054 h 450850"/>
                <a:gd name="connsiteX9" fmla="*/ 162887 w 542925"/>
                <a:gd name="connsiteY9" fmla="*/ 416159 h 450850"/>
                <a:gd name="connsiteX10" fmla="*/ 163513 w 542925"/>
                <a:gd name="connsiteY10" fmla="*/ 419108 h 450850"/>
                <a:gd name="connsiteX11" fmla="*/ 163356 w 542925"/>
                <a:gd name="connsiteY11" fmla="*/ 422212 h 450850"/>
                <a:gd name="connsiteX12" fmla="*/ 162261 w 542925"/>
                <a:gd name="connsiteY12" fmla="*/ 424851 h 450850"/>
                <a:gd name="connsiteX13" fmla="*/ 160070 w 542925"/>
                <a:gd name="connsiteY13" fmla="*/ 427490 h 450850"/>
                <a:gd name="connsiteX14" fmla="*/ 157254 w 542925"/>
                <a:gd name="connsiteY14" fmla="*/ 429508 h 450850"/>
                <a:gd name="connsiteX15" fmla="*/ 153655 w 542925"/>
                <a:gd name="connsiteY15" fmla="*/ 431215 h 450850"/>
                <a:gd name="connsiteX16" fmla="*/ 149587 w 542925"/>
                <a:gd name="connsiteY16" fmla="*/ 432457 h 450850"/>
                <a:gd name="connsiteX17" fmla="*/ 145206 w 542925"/>
                <a:gd name="connsiteY17" fmla="*/ 433078 h 450850"/>
                <a:gd name="connsiteX18" fmla="*/ 140199 w 542925"/>
                <a:gd name="connsiteY18" fmla="*/ 433388 h 450850"/>
                <a:gd name="connsiteX19" fmla="*/ 135036 w 542925"/>
                <a:gd name="connsiteY19" fmla="*/ 433078 h 450850"/>
                <a:gd name="connsiteX20" fmla="*/ 129559 w 542925"/>
                <a:gd name="connsiteY20" fmla="*/ 432146 h 450850"/>
                <a:gd name="connsiteX21" fmla="*/ 126117 w 542925"/>
                <a:gd name="connsiteY21" fmla="*/ 431060 h 450850"/>
                <a:gd name="connsiteX22" fmla="*/ 122518 w 542925"/>
                <a:gd name="connsiteY22" fmla="*/ 429818 h 450850"/>
                <a:gd name="connsiteX23" fmla="*/ 118919 w 542925"/>
                <a:gd name="connsiteY23" fmla="*/ 427955 h 450850"/>
                <a:gd name="connsiteX24" fmla="*/ 115164 w 542925"/>
                <a:gd name="connsiteY24" fmla="*/ 425938 h 450850"/>
                <a:gd name="connsiteX25" fmla="*/ 111252 w 542925"/>
                <a:gd name="connsiteY25" fmla="*/ 423609 h 450850"/>
                <a:gd name="connsiteX26" fmla="*/ 107654 w 542925"/>
                <a:gd name="connsiteY26" fmla="*/ 421126 h 450850"/>
                <a:gd name="connsiteX27" fmla="*/ 104211 w 542925"/>
                <a:gd name="connsiteY27" fmla="*/ 418797 h 450850"/>
                <a:gd name="connsiteX28" fmla="*/ 100769 w 542925"/>
                <a:gd name="connsiteY28" fmla="*/ 416314 h 450850"/>
                <a:gd name="connsiteX29" fmla="*/ 97483 w 542925"/>
                <a:gd name="connsiteY29" fmla="*/ 413985 h 450850"/>
                <a:gd name="connsiteX30" fmla="*/ 94667 w 542925"/>
                <a:gd name="connsiteY30" fmla="*/ 411657 h 450850"/>
                <a:gd name="connsiteX31" fmla="*/ 92163 w 542925"/>
                <a:gd name="connsiteY31" fmla="*/ 409794 h 450850"/>
                <a:gd name="connsiteX32" fmla="*/ 90129 w 542925"/>
                <a:gd name="connsiteY32" fmla="*/ 407932 h 450850"/>
                <a:gd name="connsiteX33" fmla="*/ 88721 w 542925"/>
                <a:gd name="connsiteY33" fmla="*/ 406845 h 450850"/>
                <a:gd name="connsiteX34" fmla="*/ 87626 w 542925"/>
                <a:gd name="connsiteY34" fmla="*/ 405914 h 450850"/>
                <a:gd name="connsiteX35" fmla="*/ 87313 w 542925"/>
                <a:gd name="connsiteY35" fmla="*/ 405759 h 450850"/>
                <a:gd name="connsiteX36" fmla="*/ 87782 w 542925"/>
                <a:gd name="connsiteY36" fmla="*/ 405603 h 450850"/>
                <a:gd name="connsiteX37" fmla="*/ 89034 w 542925"/>
                <a:gd name="connsiteY37" fmla="*/ 405138 h 450850"/>
                <a:gd name="connsiteX38" fmla="*/ 90912 w 542925"/>
                <a:gd name="connsiteY38" fmla="*/ 404672 h 450850"/>
                <a:gd name="connsiteX39" fmla="*/ 93571 w 542925"/>
                <a:gd name="connsiteY39" fmla="*/ 403896 h 450850"/>
                <a:gd name="connsiteX40" fmla="*/ 96701 w 542925"/>
                <a:gd name="connsiteY40" fmla="*/ 403275 h 450850"/>
                <a:gd name="connsiteX41" fmla="*/ 100300 w 542925"/>
                <a:gd name="connsiteY41" fmla="*/ 402499 h 450850"/>
                <a:gd name="connsiteX42" fmla="*/ 104211 w 542925"/>
                <a:gd name="connsiteY42" fmla="*/ 401568 h 450850"/>
                <a:gd name="connsiteX43" fmla="*/ 108436 w 542925"/>
                <a:gd name="connsiteY43" fmla="*/ 400792 h 450850"/>
                <a:gd name="connsiteX44" fmla="*/ 112817 w 542925"/>
                <a:gd name="connsiteY44" fmla="*/ 400015 h 450850"/>
                <a:gd name="connsiteX45" fmla="*/ 117198 w 542925"/>
                <a:gd name="connsiteY45" fmla="*/ 399395 h 450850"/>
                <a:gd name="connsiteX46" fmla="*/ 121579 w 542925"/>
                <a:gd name="connsiteY46" fmla="*/ 398774 h 450850"/>
                <a:gd name="connsiteX47" fmla="*/ 125960 w 542925"/>
                <a:gd name="connsiteY47" fmla="*/ 398618 h 450850"/>
                <a:gd name="connsiteX48" fmla="*/ 437716 w 542925"/>
                <a:gd name="connsiteY48" fmla="*/ 385763 h 450850"/>
                <a:gd name="connsiteX49" fmla="*/ 442428 w 542925"/>
                <a:gd name="connsiteY49" fmla="*/ 385763 h 450850"/>
                <a:gd name="connsiteX50" fmla="*/ 447455 w 542925"/>
                <a:gd name="connsiteY50" fmla="*/ 385918 h 450850"/>
                <a:gd name="connsiteX51" fmla="*/ 452010 w 542925"/>
                <a:gd name="connsiteY51" fmla="*/ 386382 h 450850"/>
                <a:gd name="connsiteX52" fmla="*/ 456566 w 542925"/>
                <a:gd name="connsiteY52" fmla="*/ 386846 h 450850"/>
                <a:gd name="connsiteX53" fmla="*/ 460650 w 542925"/>
                <a:gd name="connsiteY53" fmla="*/ 387310 h 450850"/>
                <a:gd name="connsiteX54" fmla="*/ 464263 w 542925"/>
                <a:gd name="connsiteY54" fmla="*/ 387620 h 450850"/>
                <a:gd name="connsiteX55" fmla="*/ 467247 w 542925"/>
                <a:gd name="connsiteY55" fmla="*/ 388084 h 450850"/>
                <a:gd name="connsiteX56" fmla="*/ 469446 w 542925"/>
                <a:gd name="connsiteY56" fmla="*/ 388393 h 450850"/>
                <a:gd name="connsiteX57" fmla="*/ 471017 w 542925"/>
                <a:gd name="connsiteY57" fmla="*/ 388703 h 450850"/>
                <a:gd name="connsiteX58" fmla="*/ 471488 w 542925"/>
                <a:gd name="connsiteY58" fmla="*/ 388703 h 450850"/>
                <a:gd name="connsiteX59" fmla="*/ 471331 w 542925"/>
                <a:gd name="connsiteY59" fmla="*/ 389012 h 450850"/>
                <a:gd name="connsiteX60" fmla="*/ 470546 w 542925"/>
                <a:gd name="connsiteY60" fmla="*/ 389940 h 450850"/>
                <a:gd name="connsiteX61" fmla="*/ 469132 w 542925"/>
                <a:gd name="connsiteY61" fmla="*/ 391178 h 450850"/>
                <a:gd name="connsiteX62" fmla="*/ 467561 w 542925"/>
                <a:gd name="connsiteY62" fmla="*/ 392880 h 450850"/>
                <a:gd name="connsiteX63" fmla="*/ 465519 w 542925"/>
                <a:gd name="connsiteY63" fmla="*/ 394891 h 450850"/>
                <a:gd name="connsiteX64" fmla="*/ 463320 w 542925"/>
                <a:gd name="connsiteY64" fmla="*/ 397212 h 450850"/>
                <a:gd name="connsiteX65" fmla="*/ 460650 w 542925"/>
                <a:gd name="connsiteY65" fmla="*/ 399687 h 450850"/>
                <a:gd name="connsiteX66" fmla="*/ 457665 w 542925"/>
                <a:gd name="connsiteY66" fmla="*/ 402317 h 450850"/>
                <a:gd name="connsiteX67" fmla="*/ 454838 w 542925"/>
                <a:gd name="connsiteY67" fmla="*/ 404793 h 450850"/>
                <a:gd name="connsiteX68" fmla="*/ 451696 w 542925"/>
                <a:gd name="connsiteY68" fmla="*/ 407423 h 450850"/>
                <a:gd name="connsiteX69" fmla="*/ 448397 w 542925"/>
                <a:gd name="connsiteY69" fmla="*/ 410053 h 450850"/>
                <a:gd name="connsiteX70" fmla="*/ 444942 w 542925"/>
                <a:gd name="connsiteY70" fmla="*/ 412528 h 450850"/>
                <a:gd name="connsiteX71" fmla="*/ 441643 w 542925"/>
                <a:gd name="connsiteY71" fmla="*/ 414694 h 450850"/>
                <a:gd name="connsiteX72" fmla="*/ 438344 w 542925"/>
                <a:gd name="connsiteY72" fmla="*/ 416706 h 450850"/>
                <a:gd name="connsiteX73" fmla="*/ 435046 w 542925"/>
                <a:gd name="connsiteY73" fmla="*/ 418253 h 450850"/>
                <a:gd name="connsiteX74" fmla="*/ 432061 w 542925"/>
                <a:gd name="connsiteY74" fmla="*/ 419645 h 450850"/>
                <a:gd name="connsiteX75" fmla="*/ 427192 w 542925"/>
                <a:gd name="connsiteY75" fmla="*/ 420883 h 450850"/>
                <a:gd name="connsiteX76" fmla="*/ 422636 w 542925"/>
                <a:gd name="connsiteY76" fmla="*/ 421966 h 450850"/>
                <a:gd name="connsiteX77" fmla="*/ 418238 w 542925"/>
                <a:gd name="connsiteY77" fmla="*/ 422275 h 450850"/>
                <a:gd name="connsiteX78" fmla="*/ 413997 w 542925"/>
                <a:gd name="connsiteY78" fmla="*/ 422275 h 450850"/>
                <a:gd name="connsiteX79" fmla="*/ 410070 w 542925"/>
                <a:gd name="connsiteY79" fmla="*/ 421966 h 450850"/>
                <a:gd name="connsiteX80" fmla="*/ 406457 w 542925"/>
                <a:gd name="connsiteY80" fmla="*/ 420883 h 450850"/>
                <a:gd name="connsiteX81" fmla="*/ 403316 w 542925"/>
                <a:gd name="connsiteY81" fmla="*/ 419645 h 450850"/>
                <a:gd name="connsiteX82" fmla="*/ 400802 w 542925"/>
                <a:gd name="connsiteY82" fmla="*/ 417943 h 450850"/>
                <a:gd name="connsiteX83" fmla="*/ 398760 w 542925"/>
                <a:gd name="connsiteY83" fmla="*/ 415932 h 450850"/>
                <a:gd name="connsiteX84" fmla="*/ 397504 w 542925"/>
                <a:gd name="connsiteY84" fmla="*/ 413457 h 450850"/>
                <a:gd name="connsiteX85" fmla="*/ 396875 w 542925"/>
                <a:gd name="connsiteY85" fmla="*/ 410517 h 450850"/>
                <a:gd name="connsiteX86" fmla="*/ 397346 w 542925"/>
                <a:gd name="connsiteY86" fmla="*/ 407268 h 450850"/>
                <a:gd name="connsiteX87" fmla="*/ 398446 w 542925"/>
                <a:gd name="connsiteY87" fmla="*/ 404174 h 450850"/>
                <a:gd name="connsiteX88" fmla="*/ 400645 w 542925"/>
                <a:gd name="connsiteY88" fmla="*/ 400925 h 450850"/>
                <a:gd name="connsiteX89" fmla="*/ 403316 w 542925"/>
                <a:gd name="connsiteY89" fmla="*/ 397831 h 450850"/>
                <a:gd name="connsiteX90" fmla="*/ 406771 w 542925"/>
                <a:gd name="connsiteY90" fmla="*/ 394891 h 450850"/>
                <a:gd name="connsiteX91" fmla="*/ 410855 w 542925"/>
                <a:gd name="connsiteY91" fmla="*/ 392261 h 450850"/>
                <a:gd name="connsiteX92" fmla="*/ 415411 w 542925"/>
                <a:gd name="connsiteY92" fmla="*/ 390095 h 450850"/>
                <a:gd name="connsiteX93" fmla="*/ 420594 w 542925"/>
                <a:gd name="connsiteY93" fmla="*/ 387929 h 450850"/>
                <a:gd name="connsiteX94" fmla="*/ 424364 w 542925"/>
                <a:gd name="connsiteY94" fmla="*/ 387001 h 450850"/>
                <a:gd name="connsiteX95" fmla="*/ 428448 w 542925"/>
                <a:gd name="connsiteY95" fmla="*/ 386382 h 450850"/>
                <a:gd name="connsiteX96" fmla="*/ 433004 w 542925"/>
                <a:gd name="connsiteY96" fmla="*/ 385918 h 450850"/>
                <a:gd name="connsiteX97" fmla="*/ 69047 w 542925"/>
                <a:gd name="connsiteY97" fmla="*/ 330200 h 450850"/>
                <a:gd name="connsiteX98" fmla="*/ 73123 w 542925"/>
                <a:gd name="connsiteY98" fmla="*/ 330200 h 450850"/>
                <a:gd name="connsiteX99" fmla="*/ 77043 w 542925"/>
                <a:gd name="connsiteY99" fmla="*/ 330363 h 450850"/>
                <a:gd name="connsiteX100" fmla="*/ 80492 w 542925"/>
                <a:gd name="connsiteY100" fmla="*/ 330852 h 450850"/>
                <a:gd name="connsiteX101" fmla="*/ 85823 w 542925"/>
                <a:gd name="connsiteY101" fmla="*/ 332482 h 450850"/>
                <a:gd name="connsiteX102" fmla="*/ 90527 w 542925"/>
                <a:gd name="connsiteY102" fmla="*/ 334438 h 450850"/>
                <a:gd name="connsiteX103" fmla="*/ 94917 w 542925"/>
                <a:gd name="connsiteY103" fmla="*/ 336720 h 450850"/>
                <a:gd name="connsiteX104" fmla="*/ 98680 w 542925"/>
                <a:gd name="connsiteY104" fmla="*/ 339491 h 450850"/>
                <a:gd name="connsiteX105" fmla="*/ 101816 w 542925"/>
                <a:gd name="connsiteY105" fmla="*/ 342425 h 450850"/>
                <a:gd name="connsiteX106" fmla="*/ 104168 w 542925"/>
                <a:gd name="connsiteY106" fmla="*/ 345522 h 450850"/>
                <a:gd name="connsiteX107" fmla="*/ 105736 w 542925"/>
                <a:gd name="connsiteY107" fmla="*/ 348456 h 450850"/>
                <a:gd name="connsiteX108" fmla="*/ 106363 w 542925"/>
                <a:gd name="connsiteY108" fmla="*/ 351716 h 450850"/>
                <a:gd name="connsiteX109" fmla="*/ 106206 w 542925"/>
                <a:gd name="connsiteY109" fmla="*/ 354976 h 450850"/>
                <a:gd name="connsiteX110" fmla="*/ 105108 w 542925"/>
                <a:gd name="connsiteY110" fmla="*/ 357910 h 450850"/>
                <a:gd name="connsiteX111" fmla="*/ 102913 w 542925"/>
                <a:gd name="connsiteY111" fmla="*/ 360518 h 450850"/>
                <a:gd name="connsiteX112" fmla="*/ 100248 w 542925"/>
                <a:gd name="connsiteY112" fmla="*/ 362800 h 450850"/>
                <a:gd name="connsiteX113" fmla="*/ 96799 w 542925"/>
                <a:gd name="connsiteY113" fmla="*/ 364430 h 450850"/>
                <a:gd name="connsiteX114" fmla="*/ 92722 w 542925"/>
                <a:gd name="connsiteY114" fmla="*/ 365897 h 450850"/>
                <a:gd name="connsiteX115" fmla="*/ 88175 w 542925"/>
                <a:gd name="connsiteY115" fmla="*/ 366549 h 450850"/>
                <a:gd name="connsiteX116" fmla="*/ 83158 w 542925"/>
                <a:gd name="connsiteY116" fmla="*/ 366712 h 450850"/>
                <a:gd name="connsiteX117" fmla="*/ 77984 w 542925"/>
                <a:gd name="connsiteY117" fmla="*/ 366386 h 450850"/>
                <a:gd name="connsiteX118" fmla="*/ 72653 w 542925"/>
                <a:gd name="connsiteY118" fmla="*/ 365408 h 450850"/>
                <a:gd name="connsiteX119" fmla="*/ 69203 w 542925"/>
                <a:gd name="connsiteY119" fmla="*/ 364430 h 450850"/>
                <a:gd name="connsiteX120" fmla="*/ 65597 w 542925"/>
                <a:gd name="connsiteY120" fmla="*/ 362963 h 450850"/>
                <a:gd name="connsiteX121" fmla="*/ 61834 w 542925"/>
                <a:gd name="connsiteY121" fmla="*/ 361170 h 450850"/>
                <a:gd name="connsiteX122" fmla="*/ 58071 w 542925"/>
                <a:gd name="connsiteY122" fmla="*/ 359051 h 450850"/>
                <a:gd name="connsiteX123" fmla="*/ 54308 w 542925"/>
                <a:gd name="connsiteY123" fmla="*/ 356606 h 450850"/>
                <a:gd name="connsiteX124" fmla="*/ 50545 w 542925"/>
                <a:gd name="connsiteY124" fmla="*/ 353998 h 450850"/>
                <a:gd name="connsiteX125" fmla="*/ 46939 w 542925"/>
                <a:gd name="connsiteY125" fmla="*/ 351390 h 450850"/>
                <a:gd name="connsiteX126" fmla="*/ 43490 w 542925"/>
                <a:gd name="connsiteY126" fmla="*/ 348945 h 450850"/>
                <a:gd name="connsiteX127" fmla="*/ 40354 w 542925"/>
                <a:gd name="connsiteY127" fmla="*/ 346337 h 450850"/>
                <a:gd name="connsiteX128" fmla="*/ 37375 w 542925"/>
                <a:gd name="connsiteY128" fmla="*/ 344055 h 450850"/>
                <a:gd name="connsiteX129" fmla="*/ 35023 w 542925"/>
                <a:gd name="connsiteY129" fmla="*/ 342099 h 450850"/>
                <a:gd name="connsiteX130" fmla="*/ 32985 w 542925"/>
                <a:gd name="connsiteY130" fmla="*/ 340143 h 450850"/>
                <a:gd name="connsiteX131" fmla="*/ 31417 w 542925"/>
                <a:gd name="connsiteY131" fmla="*/ 338839 h 450850"/>
                <a:gd name="connsiteX132" fmla="*/ 30476 w 542925"/>
                <a:gd name="connsiteY132" fmla="*/ 337861 h 450850"/>
                <a:gd name="connsiteX133" fmla="*/ 30163 w 542925"/>
                <a:gd name="connsiteY133" fmla="*/ 337535 h 450850"/>
                <a:gd name="connsiteX134" fmla="*/ 30633 w 542925"/>
                <a:gd name="connsiteY134" fmla="*/ 337535 h 450850"/>
                <a:gd name="connsiteX135" fmla="*/ 31887 w 542925"/>
                <a:gd name="connsiteY135" fmla="*/ 337209 h 450850"/>
                <a:gd name="connsiteX136" fmla="*/ 33926 w 542925"/>
                <a:gd name="connsiteY136" fmla="*/ 336557 h 450850"/>
                <a:gd name="connsiteX137" fmla="*/ 36434 w 542925"/>
                <a:gd name="connsiteY137" fmla="*/ 335905 h 450850"/>
                <a:gd name="connsiteX138" fmla="*/ 39570 w 542925"/>
                <a:gd name="connsiteY138" fmla="*/ 335253 h 450850"/>
                <a:gd name="connsiteX139" fmla="*/ 43176 w 542925"/>
                <a:gd name="connsiteY139" fmla="*/ 334112 h 450850"/>
                <a:gd name="connsiteX140" fmla="*/ 47096 w 542925"/>
                <a:gd name="connsiteY140" fmla="*/ 333297 h 450850"/>
                <a:gd name="connsiteX141" fmla="*/ 51329 w 542925"/>
                <a:gd name="connsiteY141" fmla="*/ 332482 h 450850"/>
                <a:gd name="connsiteX142" fmla="*/ 55563 w 542925"/>
                <a:gd name="connsiteY142" fmla="*/ 331830 h 450850"/>
                <a:gd name="connsiteX143" fmla="*/ 60110 w 542925"/>
                <a:gd name="connsiteY143" fmla="*/ 331015 h 450850"/>
                <a:gd name="connsiteX144" fmla="*/ 64657 w 542925"/>
                <a:gd name="connsiteY144" fmla="*/ 330526 h 450850"/>
                <a:gd name="connsiteX145" fmla="*/ 223838 w 542925"/>
                <a:gd name="connsiteY145" fmla="*/ 328613 h 450850"/>
                <a:gd name="connsiteX146" fmla="*/ 223838 w 542925"/>
                <a:gd name="connsiteY146" fmla="*/ 329098 h 450850"/>
                <a:gd name="connsiteX147" fmla="*/ 223517 w 542925"/>
                <a:gd name="connsiteY147" fmla="*/ 330551 h 450850"/>
                <a:gd name="connsiteX148" fmla="*/ 223195 w 542925"/>
                <a:gd name="connsiteY148" fmla="*/ 332972 h 450850"/>
                <a:gd name="connsiteX149" fmla="*/ 222713 w 542925"/>
                <a:gd name="connsiteY149" fmla="*/ 336040 h 450850"/>
                <a:gd name="connsiteX150" fmla="*/ 222071 w 542925"/>
                <a:gd name="connsiteY150" fmla="*/ 339591 h 450850"/>
                <a:gd name="connsiteX151" fmla="*/ 221267 w 542925"/>
                <a:gd name="connsiteY151" fmla="*/ 343627 h 450850"/>
                <a:gd name="connsiteX152" fmla="*/ 220142 w 542925"/>
                <a:gd name="connsiteY152" fmla="*/ 348148 h 450850"/>
                <a:gd name="connsiteX153" fmla="*/ 219178 w 542925"/>
                <a:gd name="connsiteY153" fmla="*/ 352829 h 450850"/>
                <a:gd name="connsiteX154" fmla="*/ 217892 w 542925"/>
                <a:gd name="connsiteY154" fmla="*/ 357511 h 450850"/>
                <a:gd name="connsiteX155" fmla="*/ 216285 w 542925"/>
                <a:gd name="connsiteY155" fmla="*/ 362354 h 450850"/>
                <a:gd name="connsiteX156" fmla="*/ 214839 w 542925"/>
                <a:gd name="connsiteY156" fmla="*/ 366875 h 450850"/>
                <a:gd name="connsiteX157" fmla="*/ 213071 w 542925"/>
                <a:gd name="connsiteY157" fmla="*/ 371072 h 450850"/>
                <a:gd name="connsiteX158" fmla="*/ 210982 w 542925"/>
                <a:gd name="connsiteY158" fmla="*/ 374785 h 450850"/>
                <a:gd name="connsiteX159" fmla="*/ 208733 w 542925"/>
                <a:gd name="connsiteY159" fmla="*/ 378176 h 450850"/>
                <a:gd name="connsiteX160" fmla="*/ 205679 w 542925"/>
                <a:gd name="connsiteY160" fmla="*/ 382050 h 450850"/>
                <a:gd name="connsiteX161" fmla="*/ 202305 w 542925"/>
                <a:gd name="connsiteY161" fmla="*/ 385763 h 450850"/>
                <a:gd name="connsiteX162" fmla="*/ 198769 w 542925"/>
                <a:gd name="connsiteY162" fmla="*/ 388669 h 450850"/>
                <a:gd name="connsiteX163" fmla="*/ 195234 w 542925"/>
                <a:gd name="connsiteY163" fmla="*/ 391252 h 450850"/>
                <a:gd name="connsiteX164" fmla="*/ 191538 w 542925"/>
                <a:gd name="connsiteY164" fmla="*/ 393190 h 450850"/>
                <a:gd name="connsiteX165" fmla="*/ 188002 w 542925"/>
                <a:gd name="connsiteY165" fmla="*/ 394481 h 450850"/>
                <a:gd name="connsiteX166" fmla="*/ 184627 w 542925"/>
                <a:gd name="connsiteY166" fmla="*/ 395127 h 450850"/>
                <a:gd name="connsiteX167" fmla="*/ 181574 w 542925"/>
                <a:gd name="connsiteY167" fmla="*/ 395288 h 450850"/>
                <a:gd name="connsiteX168" fmla="*/ 178681 w 542925"/>
                <a:gd name="connsiteY168" fmla="*/ 394642 h 450850"/>
                <a:gd name="connsiteX169" fmla="*/ 176110 w 542925"/>
                <a:gd name="connsiteY169" fmla="*/ 393351 h 450850"/>
                <a:gd name="connsiteX170" fmla="*/ 174182 w 542925"/>
                <a:gd name="connsiteY170" fmla="*/ 391252 h 450850"/>
                <a:gd name="connsiteX171" fmla="*/ 172575 w 542925"/>
                <a:gd name="connsiteY171" fmla="*/ 388831 h 450850"/>
                <a:gd name="connsiteX172" fmla="*/ 171771 w 542925"/>
                <a:gd name="connsiteY172" fmla="*/ 385925 h 450850"/>
                <a:gd name="connsiteX173" fmla="*/ 171450 w 542925"/>
                <a:gd name="connsiteY173" fmla="*/ 382534 h 450850"/>
                <a:gd name="connsiteX174" fmla="*/ 171610 w 542925"/>
                <a:gd name="connsiteY174" fmla="*/ 378660 h 450850"/>
                <a:gd name="connsiteX175" fmla="*/ 172414 w 542925"/>
                <a:gd name="connsiteY175" fmla="*/ 374624 h 450850"/>
                <a:gd name="connsiteX176" fmla="*/ 173860 w 542925"/>
                <a:gd name="connsiteY176" fmla="*/ 370588 h 450850"/>
                <a:gd name="connsiteX177" fmla="*/ 175467 w 542925"/>
                <a:gd name="connsiteY177" fmla="*/ 366390 h 450850"/>
                <a:gd name="connsiteX178" fmla="*/ 177878 w 542925"/>
                <a:gd name="connsiteY178" fmla="*/ 362193 h 450850"/>
                <a:gd name="connsiteX179" fmla="*/ 180610 w 542925"/>
                <a:gd name="connsiteY179" fmla="*/ 357834 h 450850"/>
                <a:gd name="connsiteX180" fmla="*/ 183020 w 542925"/>
                <a:gd name="connsiteY180" fmla="*/ 354928 h 450850"/>
                <a:gd name="connsiteX181" fmla="*/ 185913 w 542925"/>
                <a:gd name="connsiteY181" fmla="*/ 352184 h 450850"/>
                <a:gd name="connsiteX182" fmla="*/ 189288 w 542925"/>
                <a:gd name="connsiteY182" fmla="*/ 349439 h 450850"/>
                <a:gd name="connsiteX183" fmla="*/ 192663 w 542925"/>
                <a:gd name="connsiteY183" fmla="*/ 346695 h 450850"/>
                <a:gd name="connsiteX184" fmla="*/ 196359 w 542925"/>
                <a:gd name="connsiteY184" fmla="*/ 343950 h 450850"/>
                <a:gd name="connsiteX185" fmla="*/ 200376 w 542925"/>
                <a:gd name="connsiteY185" fmla="*/ 341367 h 450850"/>
                <a:gd name="connsiteX186" fmla="*/ 204233 w 542925"/>
                <a:gd name="connsiteY186" fmla="*/ 339107 h 450850"/>
                <a:gd name="connsiteX187" fmla="*/ 208090 w 542925"/>
                <a:gd name="connsiteY187" fmla="*/ 336847 h 450850"/>
                <a:gd name="connsiteX188" fmla="*/ 211625 w 542925"/>
                <a:gd name="connsiteY188" fmla="*/ 334748 h 450850"/>
                <a:gd name="connsiteX189" fmla="*/ 215000 w 542925"/>
                <a:gd name="connsiteY189" fmla="*/ 332972 h 450850"/>
                <a:gd name="connsiteX190" fmla="*/ 218053 w 542925"/>
                <a:gd name="connsiteY190" fmla="*/ 331358 h 450850"/>
                <a:gd name="connsiteX191" fmla="*/ 220303 w 542925"/>
                <a:gd name="connsiteY191" fmla="*/ 330228 h 450850"/>
                <a:gd name="connsiteX192" fmla="*/ 222392 w 542925"/>
                <a:gd name="connsiteY192" fmla="*/ 329420 h 450850"/>
                <a:gd name="connsiteX193" fmla="*/ 223517 w 542925"/>
                <a:gd name="connsiteY193" fmla="*/ 328775 h 450850"/>
                <a:gd name="connsiteX194" fmla="*/ 327025 w 542925"/>
                <a:gd name="connsiteY194" fmla="*/ 327025 h 450850"/>
                <a:gd name="connsiteX195" fmla="*/ 327499 w 542925"/>
                <a:gd name="connsiteY195" fmla="*/ 327187 h 450850"/>
                <a:gd name="connsiteX196" fmla="*/ 328762 w 542925"/>
                <a:gd name="connsiteY196" fmla="*/ 327510 h 450850"/>
                <a:gd name="connsiteX197" fmla="*/ 330656 w 542925"/>
                <a:gd name="connsiteY197" fmla="*/ 328480 h 450850"/>
                <a:gd name="connsiteX198" fmla="*/ 333182 w 542925"/>
                <a:gd name="connsiteY198" fmla="*/ 329288 h 450850"/>
                <a:gd name="connsiteX199" fmla="*/ 336182 w 542925"/>
                <a:gd name="connsiteY199" fmla="*/ 330420 h 450850"/>
                <a:gd name="connsiteX200" fmla="*/ 339655 w 542925"/>
                <a:gd name="connsiteY200" fmla="*/ 332036 h 450850"/>
                <a:gd name="connsiteX201" fmla="*/ 343444 w 542925"/>
                <a:gd name="connsiteY201" fmla="*/ 333491 h 450850"/>
                <a:gd name="connsiteX202" fmla="*/ 347391 w 542925"/>
                <a:gd name="connsiteY202" fmla="*/ 335431 h 450850"/>
                <a:gd name="connsiteX203" fmla="*/ 351496 w 542925"/>
                <a:gd name="connsiteY203" fmla="*/ 337209 h 450850"/>
                <a:gd name="connsiteX204" fmla="*/ 355442 w 542925"/>
                <a:gd name="connsiteY204" fmla="*/ 339472 h 450850"/>
                <a:gd name="connsiteX205" fmla="*/ 359389 w 542925"/>
                <a:gd name="connsiteY205" fmla="*/ 341574 h 450850"/>
                <a:gd name="connsiteX206" fmla="*/ 363178 w 542925"/>
                <a:gd name="connsiteY206" fmla="*/ 343837 h 450850"/>
                <a:gd name="connsiteX207" fmla="*/ 366651 w 542925"/>
                <a:gd name="connsiteY207" fmla="*/ 346423 h 450850"/>
                <a:gd name="connsiteX208" fmla="*/ 369809 w 542925"/>
                <a:gd name="connsiteY208" fmla="*/ 348848 h 450850"/>
                <a:gd name="connsiteX209" fmla="*/ 372493 w 542925"/>
                <a:gd name="connsiteY209" fmla="*/ 351273 h 450850"/>
                <a:gd name="connsiteX210" fmla="*/ 375492 w 542925"/>
                <a:gd name="connsiteY210" fmla="*/ 355152 h 450850"/>
                <a:gd name="connsiteX211" fmla="*/ 378334 w 542925"/>
                <a:gd name="connsiteY211" fmla="*/ 359355 h 450850"/>
                <a:gd name="connsiteX212" fmla="*/ 380702 w 542925"/>
                <a:gd name="connsiteY212" fmla="*/ 363235 h 450850"/>
                <a:gd name="connsiteX213" fmla="*/ 382281 w 542925"/>
                <a:gd name="connsiteY213" fmla="*/ 367276 h 450850"/>
                <a:gd name="connsiteX214" fmla="*/ 383386 w 542925"/>
                <a:gd name="connsiteY214" fmla="*/ 371156 h 450850"/>
                <a:gd name="connsiteX215" fmla="*/ 384175 w 542925"/>
                <a:gd name="connsiteY215" fmla="*/ 374712 h 450850"/>
                <a:gd name="connsiteX216" fmla="*/ 384175 w 542925"/>
                <a:gd name="connsiteY216" fmla="*/ 378107 h 450850"/>
                <a:gd name="connsiteX217" fmla="*/ 383544 w 542925"/>
                <a:gd name="connsiteY217" fmla="*/ 381340 h 450850"/>
                <a:gd name="connsiteX218" fmla="*/ 382439 w 542925"/>
                <a:gd name="connsiteY218" fmla="*/ 383926 h 450850"/>
                <a:gd name="connsiteX219" fmla="*/ 380702 w 542925"/>
                <a:gd name="connsiteY219" fmla="*/ 386189 h 450850"/>
                <a:gd name="connsiteX220" fmla="*/ 378334 w 542925"/>
                <a:gd name="connsiteY220" fmla="*/ 387806 h 450850"/>
                <a:gd name="connsiteX221" fmla="*/ 375492 w 542925"/>
                <a:gd name="connsiteY221" fmla="*/ 388614 h 450850"/>
                <a:gd name="connsiteX222" fmla="*/ 372493 w 542925"/>
                <a:gd name="connsiteY222" fmla="*/ 388937 h 450850"/>
                <a:gd name="connsiteX223" fmla="*/ 369177 w 542925"/>
                <a:gd name="connsiteY223" fmla="*/ 388614 h 450850"/>
                <a:gd name="connsiteX224" fmla="*/ 365546 w 542925"/>
                <a:gd name="connsiteY224" fmla="*/ 387644 h 450850"/>
                <a:gd name="connsiteX225" fmla="*/ 361915 w 542925"/>
                <a:gd name="connsiteY225" fmla="*/ 386189 h 450850"/>
                <a:gd name="connsiteX226" fmla="*/ 358126 w 542925"/>
                <a:gd name="connsiteY226" fmla="*/ 384088 h 450850"/>
                <a:gd name="connsiteX227" fmla="*/ 354337 w 542925"/>
                <a:gd name="connsiteY227" fmla="*/ 381501 h 450850"/>
                <a:gd name="connsiteX228" fmla="*/ 350548 w 542925"/>
                <a:gd name="connsiteY228" fmla="*/ 378268 h 450850"/>
                <a:gd name="connsiteX229" fmla="*/ 347075 w 542925"/>
                <a:gd name="connsiteY229" fmla="*/ 374712 h 450850"/>
                <a:gd name="connsiteX230" fmla="*/ 344549 w 542925"/>
                <a:gd name="connsiteY230" fmla="*/ 371641 h 450850"/>
                <a:gd name="connsiteX231" fmla="*/ 342339 w 542925"/>
                <a:gd name="connsiteY231" fmla="*/ 368084 h 450850"/>
                <a:gd name="connsiteX232" fmla="*/ 339971 w 542925"/>
                <a:gd name="connsiteY232" fmla="*/ 364043 h 450850"/>
                <a:gd name="connsiteX233" fmla="*/ 338076 w 542925"/>
                <a:gd name="connsiteY233" fmla="*/ 359840 h 450850"/>
                <a:gd name="connsiteX234" fmla="*/ 336024 w 542925"/>
                <a:gd name="connsiteY234" fmla="*/ 355152 h 450850"/>
                <a:gd name="connsiteX235" fmla="*/ 334287 w 542925"/>
                <a:gd name="connsiteY235" fmla="*/ 350626 h 450850"/>
                <a:gd name="connsiteX236" fmla="*/ 332709 w 542925"/>
                <a:gd name="connsiteY236" fmla="*/ 346100 h 450850"/>
                <a:gd name="connsiteX237" fmla="*/ 331288 w 542925"/>
                <a:gd name="connsiteY237" fmla="*/ 341735 h 450850"/>
                <a:gd name="connsiteX238" fmla="*/ 330183 w 542925"/>
                <a:gd name="connsiteY238" fmla="*/ 337694 h 450850"/>
                <a:gd name="connsiteX239" fmla="*/ 328920 w 542925"/>
                <a:gd name="connsiteY239" fmla="*/ 334300 h 450850"/>
                <a:gd name="connsiteX240" fmla="*/ 328130 w 542925"/>
                <a:gd name="connsiteY240" fmla="*/ 331228 h 450850"/>
                <a:gd name="connsiteX241" fmla="*/ 327499 w 542925"/>
                <a:gd name="connsiteY241" fmla="*/ 329127 h 450850"/>
                <a:gd name="connsiteX242" fmla="*/ 327183 w 542925"/>
                <a:gd name="connsiteY242" fmla="*/ 327510 h 450850"/>
                <a:gd name="connsiteX243" fmla="*/ 486843 w 542925"/>
                <a:gd name="connsiteY243" fmla="*/ 311150 h 450850"/>
                <a:gd name="connsiteX244" fmla="*/ 491702 w 542925"/>
                <a:gd name="connsiteY244" fmla="*/ 311150 h 450850"/>
                <a:gd name="connsiteX245" fmla="*/ 496405 w 542925"/>
                <a:gd name="connsiteY245" fmla="*/ 311472 h 450850"/>
                <a:gd name="connsiteX246" fmla="*/ 501264 w 542925"/>
                <a:gd name="connsiteY246" fmla="*/ 311954 h 450850"/>
                <a:gd name="connsiteX247" fmla="*/ 505653 w 542925"/>
                <a:gd name="connsiteY247" fmla="*/ 312276 h 450850"/>
                <a:gd name="connsiteX248" fmla="*/ 509729 w 542925"/>
                <a:gd name="connsiteY248" fmla="*/ 312758 h 450850"/>
                <a:gd name="connsiteX249" fmla="*/ 513334 w 542925"/>
                <a:gd name="connsiteY249" fmla="*/ 313240 h 450850"/>
                <a:gd name="connsiteX250" fmla="*/ 516155 w 542925"/>
                <a:gd name="connsiteY250" fmla="*/ 313562 h 450850"/>
                <a:gd name="connsiteX251" fmla="*/ 518507 w 542925"/>
                <a:gd name="connsiteY251" fmla="*/ 313883 h 450850"/>
                <a:gd name="connsiteX252" fmla="*/ 519917 w 542925"/>
                <a:gd name="connsiteY252" fmla="*/ 314205 h 450850"/>
                <a:gd name="connsiteX253" fmla="*/ 520701 w 542925"/>
                <a:gd name="connsiteY253" fmla="*/ 314205 h 450850"/>
                <a:gd name="connsiteX254" fmla="*/ 520388 w 542925"/>
                <a:gd name="connsiteY254" fmla="*/ 314526 h 450850"/>
                <a:gd name="connsiteX255" fmla="*/ 519447 w 542925"/>
                <a:gd name="connsiteY255" fmla="*/ 315491 h 450850"/>
                <a:gd name="connsiteX256" fmla="*/ 518350 w 542925"/>
                <a:gd name="connsiteY256" fmla="*/ 316777 h 450850"/>
                <a:gd name="connsiteX257" fmla="*/ 516782 w 542925"/>
                <a:gd name="connsiteY257" fmla="*/ 318706 h 450850"/>
                <a:gd name="connsiteX258" fmla="*/ 514588 w 542925"/>
                <a:gd name="connsiteY258" fmla="*/ 320635 h 450850"/>
                <a:gd name="connsiteX259" fmla="*/ 512237 w 542925"/>
                <a:gd name="connsiteY259" fmla="*/ 323046 h 450850"/>
                <a:gd name="connsiteX260" fmla="*/ 509729 w 542925"/>
                <a:gd name="connsiteY260" fmla="*/ 325619 h 450850"/>
                <a:gd name="connsiteX261" fmla="*/ 506907 w 542925"/>
                <a:gd name="connsiteY261" fmla="*/ 328191 h 450850"/>
                <a:gd name="connsiteX262" fmla="*/ 503772 w 542925"/>
                <a:gd name="connsiteY262" fmla="*/ 331084 h 450850"/>
                <a:gd name="connsiteX263" fmla="*/ 500637 w 542925"/>
                <a:gd name="connsiteY263" fmla="*/ 333817 h 450850"/>
                <a:gd name="connsiteX264" fmla="*/ 497502 w 542925"/>
                <a:gd name="connsiteY264" fmla="*/ 336550 h 450850"/>
                <a:gd name="connsiteX265" fmla="*/ 494210 w 542925"/>
                <a:gd name="connsiteY265" fmla="*/ 339122 h 450850"/>
                <a:gd name="connsiteX266" fmla="*/ 490762 w 542925"/>
                <a:gd name="connsiteY266" fmla="*/ 341373 h 450850"/>
                <a:gd name="connsiteX267" fmla="*/ 487470 w 542925"/>
                <a:gd name="connsiteY267" fmla="*/ 343463 h 450850"/>
                <a:gd name="connsiteX268" fmla="*/ 484335 w 542925"/>
                <a:gd name="connsiteY268" fmla="*/ 345071 h 450850"/>
                <a:gd name="connsiteX269" fmla="*/ 481200 w 542925"/>
                <a:gd name="connsiteY269" fmla="*/ 346357 h 450850"/>
                <a:gd name="connsiteX270" fmla="*/ 476498 w 542925"/>
                <a:gd name="connsiteY270" fmla="*/ 347803 h 450850"/>
                <a:gd name="connsiteX271" fmla="*/ 471795 w 542925"/>
                <a:gd name="connsiteY271" fmla="*/ 348768 h 450850"/>
                <a:gd name="connsiteX272" fmla="*/ 467406 w 542925"/>
                <a:gd name="connsiteY272" fmla="*/ 349250 h 450850"/>
                <a:gd name="connsiteX273" fmla="*/ 463174 w 542925"/>
                <a:gd name="connsiteY273" fmla="*/ 349250 h 450850"/>
                <a:gd name="connsiteX274" fmla="*/ 459255 w 542925"/>
                <a:gd name="connsiteY274" fmla="*/ 348768 h 450850"/>
                <a:gd name="connsiteX275" fmla="*/ 455650 w 542925"/>
                <a:gd name="connsiteY275" fmla="*/ 347643 h 450850"/>
                <a:gd name="connsiteX276" fmla="*/ 452515 w 542925"/>
                <a:gd name="connsiteY276" fmla="*/ 346517 h 450850"/>
                <a:gd name="connsiteX277" fmla="*/ 450007 w 542925"/>
                <a:gd name="connsiteY277" fmla="*/ 344588 h 450850"/>
                <a:gd name="connsiteX278" fmla="*/ 447969 w 542925"/>
                <a:gd name="connsiteY278" fmla="*/ 342498 h 450850"/>
                <a:gd name="connsiteX279" fmla="*/ 446558 w 542925"/>
                <a:gd name="connsiteY279" fmla="*/ 339926 h 450850"/>
                <a:gd name="connsiteX280" fmla="*/ 446088 w 542925"/>
                <a:gd name="connsiteY280" fmla="*/ 336872 h 450850"/>
                <a:gd name="connsiteX281" fmla="*/ 446402 w 542925"/>
                <a:gd name="connsiteY281" fmla="*/ 333657 h 450850"/>
                <a:gd name="connsiteX282" fmla="*/ 447812 w 542925"/>
                <a:gd name="connsiteY282" fmla="*/ 330281 h 450850"/>
                <a:gd name="connsiteX283" fmla="*/ 449693 w 542925"/>
                <a:gd name="connsiteY283" fmla="*/ 327065 h 450850"/>
                <a:gd name="connsiteX284" fmla="*/ 452515 w 542925"/>
                <a:gd name="connsiteY284" fmla="*/ 323850 h 450850"/>
                <a:gd name="connsiteX285" fmla="*/ 455963 w 542925"/>
                <a:gd name="connsiteY285" fmla="*/ 320796 h 450850"/>
                <a:gd name="connsiteX286" fmla="*/ 460039 w 542925"/>
                <a:gd name="connsiteY286" fmla="*/ 318063 h 450850"/>
                <a:gd name="connsiteX287" fmla="*/ 464741 w 542925"/>
                <a:gd name="connsiteY287" fmla="*/ 315652 h 450850"/>
                <a:gd name="connsiteX288" fmla="*/ 469757 w 542925"/>
                <a:gd name="connsiteY288" fmla="*/ 313562 h 450850"/>
                <a:gd name="connsiteX289" fmla="*/ 473363 w 542925"/>
                <a:gd name="connsiteY289" fmla="*/ 312597 h 450850"/>
                <a:gd name="connsiteX290" fmla="*/ 477595 w 542925"/>
                <a:gd name="connsiteY290" fmla="*/ 311954 h 450850"/>
                <a:gd name="connsiteX291" fmla="*/ 482141 w 542925"/>
                <a:gd name="connsiteY291" fmla="*/ 311311 h 450850"/>
                <a:gd name="connsiteX292" fmla="*/ 187325 w 542925"/>
                <a:gd name="connsiteY292" fmla="*/ 279400 h 450850"/>
                <a:gd name="connsiteX293" fmla="*/ 187325 w 542925"/>
                <a:gd name="connsiteY293" fmla="*/ 279879 h 450850"/>
                <a:gd name="connsiteX294" fmla="*/ 187012 w 542925"/>
                <a:gd name="connsiteY294" fmla="*/ 281315 h 450850"/>
                <a:gd name="connsiteX295" fmla="*/ 186543 w 542925"/>
                <a:gd name="connsiteY295" fmla="*/ 283708 h 450850"/>
                <a:gd name="connsiteX296" fmla="*/ 185917 w 542925"/>
                <a:gd name="connsiteY296" fmla="*/ 286580 h 450850"/>
                <a:gd name="connsiteX297" fmla="*/ 184978 w 542925"/>
                <a:gd name="connsiteY297" fmla="*/ 290249 h 450850"/>
                <a:gd name="connsiteX298" fmla="*/ 183883 w 542925"/>
                <a:gd name="connsiteY298" fmla="*/ 294238 h 450850"/>
                <a:gd name="connsiteX299" fmla="*/ 182788 w 542925"/>
                <a:gd name="connsiteY299" fmla="*/ 298386 h 450850"/>
                <a:gd name="connsiteX300" fmla="*/ 181536 w 542925"/>
                <a:gd name="connsiteY300" fmla="*/ 303013 h 450850"/>
                <a:gd name="connsiteX301" fmla="*/ 179815 w 542925"/>
                <a:gd name="connsiteY301" fmla="*/ 307640 h 450850"/>
                <a:gd name="connsiteX302" fmla="*/ 178251 w 542925"/>
                <a:gd name="connsiteY302" fmla="*/ 312108 h 450850"/>
                <a:gd name="connsiteX303" fmla="*/ 176373 w 542925"/>
                <a:gd name="connsiteY303" fmla="*/ 316575 h 450850"/>
                <a:gd name="connsiteX304" fmla="*/ 174496 w 542925"/>
                <a:gd name="connsiteY304" fmla="*/ 320723 h 450850"/>
                <a:gd name="connsiteX305" fmla="*/ 172306 w 542925"/>
                <a:gd name="connsiteY305" fmla="*/ 324393 h 450850"/>
                <a:gd name="connsiteX306" fmla="*/ 170115 w 542925"/>
                <a:gd name="connsiteY306" fmla="*/ 327584 h 450850"/>
                <a:gd name="connsiteX307" fmla="*/ 166830 w 542925"/>
                <a:gd name="connsiteY307" fmla="*/ 331253 h 450850"/>
                <a:gd name="connsiteX308" fmla="*/ 163232 w 542925"/>
                <a:gd name="connsiteY308" fmla="*/ 334604 h 450850"/>
                <a:gd name="connsiteX309" fmla="*/ 159633 w 542925"/>
                <a:gd name="connsiteY309" fmla="*/ 337316 h 450850"/>
                <a:gd name="connsiteX310" fmla="*/ 156035 w 542925"/>
                <a:gd name="connsiteY310" fmla="*/ 339709 h 450850"/>
                <a:gd name="connsiteX311" fmla="*/ 152437 w 542925"/>
                <a:gd name="connsiteY311" fmla="*/ 341305 h 450850"/>
                <a:gd name="connsiteX312" fmla="*/ 148995 w 542925"/>
                <a:gd name="connsiteY312" fmla="*/ 342262 h 450850"/>
                <a:gd name="connsiteX313" fmla="*/ 145553 w 542925"/>
                <a:gd name="connsiteY313" fmla="*/ 342900 h 450850"/>
                <a:gd name="connsiteX314" fmla="*/ 142424 w 542925"/>
                <a:gd name="connsiteY314" fmla="*/ 342900 h 450850"/>
                <a:gd name="connsiteX315" fmla="*/ 139921 w 542925"/>
                <a:gd name="connsiteY315" fmla="*/ 341943 h 450850"/>
                <a:gd name="connsiteX316" fmla="*/ 137417 w 542925"/>
                <a:gd name="connsiteY316" fmla="*/ 340507 h 450850"/>
                <a:gd name="connsiteX317" fmla="*/ 135540 w 542925"/>
                <a:gd name="connsiteY317" fmla="*/ 338433 h 450850"/>
                <a:gd name="connsiteX318" fmla="*/ 134132 w 542925"/>
                <a:gd name="connsiteY318" fmla="*/ 336040 h 450850"/>
                <a:gd name="connsiteX319" fmla="*/ 133506 w 542925"/>
                <a:gd name="connsiteY319" fmla="*/ 333008 h 450850"/>
                <a:gd name="connsiteX320" fmla="*/ 133350 w 542925"/>
                <a:gd name="connsiteY320" fmla="*/ 329498 h 450850"/>
                <a:gd name="connsiteX321" fmla="*/ 133819 w 542925"/>
                <a:gd name="connsiteY321" fmla="*/ 325988 h 450850"/>
                <a:gd name="connsiteX322" fmla="*/ 134758 w 542925"/>
                <a:gd name="connsiteY322" fmla="*/ 321840 h 450850"/>
                <a:gd name="connsiteX323" fmla="*/ 136322 w 542925"/>
                <a:gd name="connsiteY323" fmla="*/ 317851 h 450850"/>
                <a:gd name="connsiteX324" fmla="*/ 138200 w 542925"/>
                <a:gd name="connsiteY324" fmla="*/ 313863 h 450850"/>
                <a:gd name="connsiteX325" fmla="*/ 140859 w 542925"/>
                <a:gd name="connsiteY325" fmla="*/ 309874 h 450850"/>
                <a:gd name="connsiteX326" fmla="*/ 143832 w 542925"/>
                <a:gd name="connsiteY326" fmla="*/ 305726 h 450850"/>
                <a:gd name="connsiteX327" fmla="*/ 146179 w 542925"/>
                <a:gd name="connsiteY327" fmla="*/ 303173 h 450850"/>
                <a:gd name="connsiteX328" fmla="*/ 149151 w 542925"/>
                <a:gd name="connsiteY328" fmla="*/ 300461 h 450850"/>
                <a:gd name="connsiteX329" fmla="*/ 152437 w 542925"/>
                <a:gd name="connsiteY329" fmla="*/ 297908 h 450850"/>
                <a:gd name="connsiteX330" fmla="*/ 156035 w 542925"/>
                <a:gd name="connsiteY330" fmla="*/ 295355 h 450850"/>
                <a:gd name="connsiteX331" fmla="*/ 159946 w 542925"/>
                <a:gd name="connsiteY331" fmla="*/ 293121 h 450850"/>
                <a:gd name="connsiteX332" fmla="*/ 163857 w 542925"/>
                <a:gd name="connsiteY332" fmla="*/ 290728 h 450850"/>
                <a:gd name="connsiteX333" fmla="*/ 167769 w 542925"/>
                <a:gd name="connsiteY333" fmla="*/ 288494 h 450850"/>
                <a:gd name="connsiteX334" fmla="*/ 171523 w 542925"/>
                <a:gd name="connsiteY334" fmla="*/ 286739 h 450850"/>
                <a:gd name="connsiteX335" fmla="*/ 175122 w 542925"/>
                <a:gd name="connsiteY335" fmla="*/ 284825 h 450850"/>
                <a:gd name="connsiteX336" fmla="*/ 178564 w 542925"/>
                <a:gd name="connsiteY336" fmla="*/ 283389 h 450850"/>
                <a:gd name="connsiteX337" fmla="*/ 181536 w 542925"/>
                <a:gd name="connsiteY337" fmla="*/ 281953 h 450850"/>
                <a:gd name="connsiteX338" fmla="*/ 183883 w 542925"/>
                <a:gd name="connsiteY338" fmla="*/ 280836 h 450850"/>
                <a:gd name="connsiteX339" fmla="*/ 185761 w 542925"/>
                <a:gd name="connsiteY339" fmla="*/ 280038 h 450850"/>
                <a:gd name="connsiteX340" fmla="*/ 187012 w 542925"/>
                <a:gd name="connsiteY340" fmla="*/ 279560 h 450850"/>
                <a:gd name="connsiteX341" fmla="*/ 357188 w 542925"/>
                <a:gd name="connsiteY341" fmla="*/ 273050 h 450850"/>
                <a:gd name="connsiteX342" fmla="*/ 357507 w 542925"/>
                <a:gd name="connsiteY342" fmla="*/ 273211 h 450850"/>
                <a:gd name="connsiteX343" fmla="*/ 358784 w 542925"/>
                <a:gd name="connsiteY343" fmla="*/ 273532 h 450850"/>
                <a:gd name="connsiteX344" fmla="*/ 360859 w 542925"/>
                <a:gd name="connsiteY344" fmla="*/ 274013 h 450850"/>
                <a:gd name="connsiteX345" fmla="*/ 363412 w 542925"/>
                <a:gd name="connsiteY345" fmla="*/ 274976 h 450850"/>
                <a:gd name="connsiteX346" fmla="*/ 366444 w 542925"/>
                <a:gd name="connsiteY346" fmla="*/ 275939 h 450850"/>
                <a:gd name="connsiteX347" fmla="*/ 370115 w 542925"/>
                <a:gd name="connsiteY347" fmla="*/ 277062 h 450850"/>
                <a:gd name="connsiteX348" fmla="*/ 373945 w 542925"/>
                <a:gd name="connsiteY348" fmla="*/ 278667 h 450850"/>
                <a:gd name="connsiteX349" fmla="*/ 378095 w 542925"/>
                <a:gd name="connsiteY349" fmla="*/ 280112 h 450850"/>
                <a:gd name="connsiteX350" fmla="*/ 382244 w 542925"/>
                <a:gd name="connsiteY350" fmla="*/ 281877 h 450850"/>
                <a:gd name="connsiteX351" fmla="*/ 386393 w 542925"/>
                <a:gd name="connsiteY351" fmla="*/ 283642 h 450850"/>
                <a:gd name="connsiteX352" fmla="*/ 390543 w 542925"/>
                <a:gd name="connsiteY352" fmla="*/ 285728 h 450850"/>
                <a:gd name="connsiteX353" fmla="*/ 394532 w 542925"/>
                <a:gd name="connsiteY353" fmla="*/ 287654 h 450850"/>
                <a:gd name="connsiteX354" fmla="*/ 398203 w 542925"/>
                <a:gd name="connsiteY354" fmla="*/ 289901 h 450850"/>
                <a:gd name="connsiteX355" fmla="*/ 401395 w 542925"/>
                <a:gd name="connsiteY355" fmla="*/ 292308 h 450850"/>
                <a:gd name="connsiteX356" fmla="*/ 404267 w 542925"/>
                <a:gd name="connsiteY356" fmla="*/ 294555 h 450850"/>
                <a:gd name="connsiteX357" fmla="*/ 407619 w 542925"/>
                <a:gd name="connsiteY357" fmla="*/ 298086 h 450850"/>
                <a:gd name="connsiteX358" fmla="*/ 410491 w 542925"/>
                <a:gd name="connsiteY358" fmla="*/ 302098 h 450850"/>
                <a:gd name="connsiteX359" fmla="*/ 413045 w 542925"/>
                <a:gd name="connsiteY359" fmla="*/ 305949 h 450850"/>
                <a:gd name="connsiteX360" fmla="*/ 414960 w 542925"/>
                <a:gd name="connsiteY360" fmla="*/ 309801 h 450850"/>
                <a:gd name="connsiteX361" fmla="*/ 416396 w 542925"/>
                <a:gd name="connsiteY361" fmla="*/ 313492 h 450850"/>
                <a:gd name="connsiteX362" fmla="*/ 417194 w 542925"/>
                <a:gd name="connsiteY362" fmla="*/ 317023 h 450850"/>
                <a:gd name="connsiteX363" fmla="*/ 417513 w 542925"/>
                <a:gd name="connsiteY363" fmla="*/ 320553 h 450850"/>
                <a:gd name="connsiteX364" fmla="*/ 417034 w 542925"/>
                <a:gd name="connsiteY364" fmla="*/ 323603 h 450850"/>
                <a:gd name="connsiteX365" fmla="*/ 416077 w 542925"/>
                <a:gd name="connsiteY365" fmla="*/ 326331 h 450850"/>
                <a:gd name="connsiteX366" fmla="*/ 414321 w 542925"/>
                <a:gd name="connsiteY366" fmla="*/ 328738 h 450850"/>
                <a:gd name="connsiteX367" fmla="*/ 412087 w 542925"/>
                <a:gd name="connsiteY367" fmla="*/ 330343 h 450850"/>
                <a:gd name="connsiteX368" fmla="*/ 409374 w 542925"/>
                <a:gd name="connsiteY368" fmla="*/ 331306 h 450850"/>
                <a:gd name="connsiteX369" fmla="*/ 406342 w 542925"/>
                <a:gd name="connsiteY369" fmla="*/ 331787 h 450850"/>
                <a:gd name="connsiteX370" fmla="*/ 402831 w 542925"/>
                <a:gd name="connsiteY370" fmla="*/ 331627 h 450850"/>
                <a:gd name="connsiteX371" fmla="*/ 399160 w 542925"/>
                <a:gd name="connsiteY371" fmla="*/ 330985 h 450850"/>
                <a:gd name="connsiteX372" fmla="*/ 395330 w 542925"/>
                <a:gd name="connsiteY372" fmla="*/ 329701 h 450850"/>
                <a:gd name="connsiteX373" fmla="*/ 391340 w 542925"/>
                <a:gd name="connsiteY373" fmla="*/ 327775 h 450850"/>
                <a:gd name="connsiteX374" fmla="*/ 387510 w 542925"/>
                <a:gd name="connsiteY374" fmla="*/ 325528 h 450850"/>
                <a:gd name="connsiteX375" fmla="*/ 383521 w 542925"/>
                <a:gd name="connsiteY375" fmla="*/ 322640 h 450850"/>
                <a:gd name="connsiteX376" fmla="*/ 379690 w 542925"/>
                <a:gd name="connsiteY376" fmla="*/ 319270 h 450850"/>
                <a:gd name="connsiteX377" fmla="*/ 377456 w 542925"/>
                <a:gd name="connsiteY377" fmla="*/ 316541 h 450850"/>
                <a:gd name="connsiteX378" fmla="*/ 374903 w 542925"/>
                <a:gd name="connsiteY378" fmla="*/ 313332 h 450850"/>
                <a:gd name="connsiteX379" fmla="*/ 372828 w 542925"/>
                <a:gd name="connsiteY379" fmla="*/ 309801 h 450850"/>
                <a:gd name="connsiteX380" fmla="*/ 370434 w 542925"/>
                <a:gd name="connsiteY380" fmla="*/ 305949 h 450850"/>
                <a:gd name="connsiteX381" fmla="*/ 368519 w 542925"/>
                <a:gd name="connsiteY381" fmla="*/ 301937 h 450850"/>
                <a:gd name="connsiteX382" fmla="*/ 366444 w 542925"/>
                <a:gd name="connsiteY382" fmla="*/ 297765 h 450850"/>
                <a:gd name="connsiteX383" fmla="*/ 364689 w 542925"/>
                <a:gd name="connsiteY383" fmla="*/ 293592 h 450850"/>
                <a:gd name="connsiteX384" fmla="*/ 362933 w 542925"/>
                <a:gd name="connsiteY384" fmla="*/ 289741 h 450850"/>
                <a:gd name="connsiteX385" fmla="*/ 361497 w 542925"/>
                <a:gd name="connsiteY385" fmla="*/ 285889 h 450850"/>
                <a:gd name="connsiteX386" fmla="*/ 360220 w 542925"/>
                <a:gd name="connsiteY386" fmla="*/ 282358 h 450850"/>
                <a:gd name="connsiteX387" fmla="*/ 359103 w 542925"/>
                <a:gd name="connsiteY387" fmla="*/ 279309 h 450850"/>
                <a:gd name="connsiteX388" fmla="*/ 358305 w 542925"/>
                <a:gd name="connsiteY388" fmla="*/ 276741 h 450850"/>
                <a:gd name="connsiteX389" fmla="*/ 357667 w 542925"/>
                <a:gd name="connsiteY389" fmla="*/ 274655 h 450850"/>
                <a:gd name="connsiteX390" fmla="*/ 357188 w 542925"/>
                <a:gd name="connsiteY390" fmla="*/ 273532 h 450850"/>
                <a:gd name="connsiteX391" fmla="*/ 39453 w 542925"/>
                <a:gd name="connsiteY391" fmla="*/ 260350 h 450850"/>
                <a:gd name="connsiteX392" fmla="*/ 43606 w 542925"/>
                <a:gd name="connsiteY392" fmla="*/ 260350 h 450850"/>
                <a:gd name="connsiteX393" fmla="*/ 47599 w 542925"/>
                <a:gd name="connsiteY393" fmla="*/ 260662 h 450850"/>
                <a:gd name="connsiteX394" fmla="*/ 51113 w 542925"/>
                <a:gd name="connsiteY394" fmla="*/ 261130 h 450850"/>
                <a:gd name="connsiteX395" fmla="*/ 56544 w 542925"/>
                <a:gd name="connsiteY395" fmla="*/ 262533 h 450850"/>
                <a:gd name="connsiteX396" fmla="*/ 61655 w 542925"/>
                <a:gd name="connsiteY396" fmla="*/ 264404 h 450850"/>
                <a:gd name="connsiteX397" fmla="*/ 65968 w 542925"/>
                <a:gd name="connsiteY397" fmla="*/ 266587 h 450850"/>
                <a:gd name="connsiteX398" fmla="*/ 69801 w 542925"/>
                <a:gd name="connsiteY398" fmla="*/ 269081 h 450850"/>
                <a:gd name="connsiteX399" fmla="*/ 73156 w 542925"/>
                <a:gd name="connsiteY399" fmla="*/ 271888 h 450850"/>
                <a:gd name="connsiteX400" fmla="*/ 75392 w 542925"/>
                <a:gd name="connsiteY400" fmla="*/ 274850 h 450850"/>
                <a:gd name="connsiteX401" fmla="*/ 77149 w 542925"/>
                <a:gd name="connsiteY401" fmla="*/ 277813 h 450850"/>
                <a:gd name="connsiteX402" fmla="*/ 77788 w 542925"/>
                <a:gd name="connsiteY402" fmla="*/ 280931 h 450850"/>
                <a:gd name="connsiteX403" fmla="*/ 77628 w 542925"/>
                <a:gd name="connsiteY403" fmla="*/ 284049 h 450850"/>
                <a:gd name="connsiteX404" fmla="*/ 76350 w 542925"/>
                <a:gd name="connsiteY404" fmla="*/ 286856 h 450850"/>
                <a:gd name="connsiteX405" fmla="*/ 74274 w 542925"/>
                <a:gd name="connsiteY405" fmla="*/ 289506 h 450850"/>
                <a:gd name="connsiteX406" fmla="*/ 71399 w 542925"/>
                <a:gd name="connsiteY406" fmla="*/ 291377 h 450850"/>
                <a:gd name="connsiteX407" fmla="*/ 67725 w 542925"/>
                <a:gd name="connsiteY407" fmla="*/ 293248 h 450850"/>
                <a:gd name="connsiteX408" fmla="*/ 63732 w 542925"/>
                <a:gd name="connsiteY408" fmla="*/ 294340 h 450850"/>
                <a:gd name="connsiteX409" fmla="*/ 59099 w 542925"/>
                <a:gd name="connsiteY409" fmla="*/ 294963 h 450850"/>
                <a:gd name="connsiteX410" fmla="*/ 54148 w 542925"/>
                <a:gd name="connsiteY410" fmla="*/ 295275 h 450850"/>
                <a:gd name="connsiteX411" fmla="*/ 48717 w 542925"/>
                <a:gd name="connsiteY411" fmla="*/ 294963 h 450850"/>
                <a:gd name="connsiteX412" fmla="*/ 43286 w 542925"/>
                <a:gd name="connsiteY412" fmla="*/ 294028 h 450850"/>
                <a:gd name="connsiteX413" fmla="*/ 39932 w 542925"/>
                <a:gd name="connsiteY413" fmla="*/ 293248 h 450850"/>
                <a:gd name="connsiteX414" fmla="*/ 36578 w 542925"/>
                <a:gd name="connsiteY414" fmla="*/ 291845 h 450850"/>
                <a:gd name="connsiteX415" fmla="*/ 32904 w 542925"/>
                <a:gd name="connsiteY415" fmla="*/ 290286 h 450850"/>
                <a:gd name="connsiteX416" fmla="*/ 29550 w 542925"/>
                <a:gd name="connsiteY416" fmla="*/ 288259 h 450850"/>
                <a:gd name="connsiteX417" fmla="*/ 25876 w 542925"/>
                <a:gd name="connsiteY417" fmla="*/ 286388 h 450850"/>
                <a:gd name="connsiteX418" fmla="*/ 22202 w 542925"/>
                <a:gd name="connsiteY418" fmla="*/ 284049 h 450850"/>
                <a:gd name="connsiteX419" fmla="*/ 18688 w 542925"/>
                <a:gd name="connsiteY419" fmla="*/ 281711 h 450850"/>
                <a:gd name="connsiteX420" fmla="*/ 15334 w 542925"/>
                <a:gd name="connsiteY420" fmla="*/ 279372 h 450850"/>
                <a:gd name="connsiteX421" fmla="*/ 12139 w 542925"/>
                <a:gd name="connsiteY421" fmla="*/ 277033 h 450850"/>
                <a:gd name="connsiteX422" fmla="*/ 9264 w 542925"/>
                <a:gd name="connsiteY422" fmla="*/ 274850 h 450850"/>
                <a:gd name="connsiteX423" fmla="*/ 6708 w 542925"/>
                <a:gd name="connsiteY423" fmla="*/ 272979 h 450850"/>
                <a:gd name="connsiteX424" fmla="*/ 4312 w 542925"/>
                <a:gd name="connsiteY424" fmla="*/ 271108 h 450850"/>
                <a:gd name="connsiteX425" fmla="*/ 2555 w 542925"/>
                <a:gd name="connsiteY425" fmla="*/ 269393 h 450850"/>
                <a:gd name="connsiteX426" fmla="*/ 1118 w 542925"/>
                <a:gd name="connsiteY426" fmla="*/ 268302 h 450850"/>
                <a:gd name="connsiteX427" fmla="*/ 319 w 542925"/>
                <a:gd name="connsiteY427" fmla="*/ 267678 h 450850"/>
                <a:gd name="connsiteX428" fmla="*/ 0 w 542925"/>
                <a:gd name="connsiteY428" fmla="*/ 267366 h 450850"/>
                <a:gd name="connsiteX429" fmla="*/ 479 w 542925"/>
                <a:gd name="connsiteY429" fmla="*/ 267211 h 450850"/>
                <a:gd name="connsiteX430" fmla="*/ 1597 w 542925"/>
                <a:gd name="connsiteY430" fmla="*/ 266899 h 450850"/>
                <a:gd name="connsiteX431" fmla="*/ 3674 w 542925"/>
                <a:gd name="connsiteY431" fmla="*/ 266431 h 450850"/>
                <a:gd name="connsiteX432" fmla="*/ 6389 w 542925"/>
                <a:gd name="connsiteY432" fmla="*/ 265651 h 450850"/>
                <a:gd name="connsiteX433" fmla="*/ 9424 w 542925"/>
                <a:gd name="connsiteY433" fmla="*/ 264872 h 450850"/>
                <a:gd name="connsiteX434" fmla="*/ 13098 w 542925"/>
                <a:gd name="connsiteY434" fmla="*/ 264092 h 450850"/>
                <a:gd name="connsiteX435" fmla="*/ 17091 w 542925"/>
                <a:gd name="connsiteY435" fmla="*/ 263313 h 450850"/>
                <a:gd name="connsiteX436" fmla="*/ 21403 w 542925"/>
                <a:gd name="connsiteY436" fmla="*/ 262377 h 450850"/>
                <a:gd name="connsiteX437" fmla="*/ 26036 w 542925"/>
                <a:gd name="connsiteY437" fmla="*/ 261753 h 450850"/>
                <a:gd name="connsiteX438" fmla="*/ 30508 w 542925"/>
                <a:gd name="connsiteY438" fmla="*/ 261130 h 450850"/>
                <a:gd name="connsiteX439" fmla="*/ 34980 w 542925"/>
                <a:gd name="connsiteY439" fmla="*/ 260662 h 450850"/>
                <a:gd name="connsiteX440" fmla="*/ 166210 w 542925"/>
                <a:gd name="connsiteY440" fmla="*/ 239713 h 450850"/>
                <a:gd name="connsiteX441" fmla="*/ 166688 w 542925"/>
                <a:gd name="connsiteY441" fmla="*/ 239713 h 450850"/>
                <a:gd name="connsiteX442" fmla="*/ 166529 w 542925"/>
                <a:gd name="connsiteY442" fmla="*/ 240031 h 450850"/>
                <a:gd name="connsiteX443" fmla="*/ 165892 w 542925"/>
                <a:gd name="connsiteY443" fmla="*/ 241142 h 450850"/>
                <a:gd name="connsiteX444" fmla="*/ 165096 w 542925"/>
                <a:gd name="connsiteY444" fmla="*/ 243047 h 450850"/>
                <a:gd name="connsiteX445" fmla="*/ 163982 w 542925"/>
                <a:gd name="connsiteY445" fmla="*/ 245587 h 450850"/>
                <a:gd name="connsiteX446" fmla="*/ 162550 w 542925"/>
                <a:gd name="connsiteY446" fmla="*/ 248286 h 450850"/>
                <a:gd name="connsiteX447" fmla="*/ 160800 w 542925"/>
                <a:gd name="connsiteY447" fmla="*/ 251619 h 450850"/>
                <a:gd name="connsiteX448" fmla="*/ 159049 w 542925"/>
                <a:gd name="connsiteY448" fmla="*/ 255271 h 450850"/>
                <a:gd name="connsiteX449" fmla="*/ 156821 w 542925"/>
                <a:gd name="connsiteY449" fmla="*/ 259081 h 450850"/>
                <a:gd name="connsiteX450" fmla="*/ 154752 w 542925"/>
                <a:gd name="connsiteY450" fmla="*/ 262891 h 450850"/>
                <a:gd name="connsiteX451" fmla="*/ 152206 w 542925"/>
                <a:gd name="connsiteY451" fmla="*/ 266700 h 450850"/>
                <a:gd name="connsiteX452" fmla="*/ 149660 w 542925"/>
                <a:gd name="connsiteY452" fmla="*/ 270510 h 450850"/>
                <a:gd name="connsiteX453" fmla="*/ 147114 w 542925"/>
                <a:gd name="connsiteY453" fmla="*/ 274003 h 450850"/>
                <a:gd name="connsiteX454" fmla="*/ 144408 w 542925"/>
                <a:gd name="connsiteY454" fmla="*/ 277178 h 450850"/>
                <a:gd name="connsiteX455" fmla="*/ 141703 w 542925"/>
                <a:gd name="connsiteY455" fmla="*/ 280035 h 450850"/>
                <a:gd name="connsiteX456" fmla="*/ 139157 w 542925"/>
                <a:gd name="connsiteY456" fmla="*/ 282417 h 450850"/>
                <a:gd name="connsiteX457" fmla="*/ 135019 w 542925"/>
                <a:gd name="connsiteY457" fmla="*/ 285433 h 450850"/>
                <a:gd name="connsiteX458" fmla="*/ 130722 w 542925"/>
                <a:gd name="connsiteY458" fmla="*/ 287655 h 450850"/>
                <a:gd name="connsiteX459" fmla="*/ 126425 w 542925"/>
                <a:gd name="connsiteY459" fmla="*/ 289560 h 450850"/>
                <a:gd name="connsiteX460" fmla="*/ 122447 w 542925"/>
                <a:gd name="connsiteY460" fmla="*/ 290830 h 450850"/>
                <a:gd name="connsiteX461" fmla="*/ 118469 w 542925"/>
                <a:gd name="connsiteY461" fmla="*/ 291624 h 450850"/>
                <a:gd name="connsiteX462" fmla="*/ 114808 w 542925"/>
                <a:gd name="connsiteY462" fmla="*/ 292100 h 450850"/>
                <a:gd name="connsiteX463" fmla="*/ 111466 w 542925"/>
                <a:gd name="connsiteY463" fmla="*/ 291783 h 450850"/>
                <a:gd name="connsiteX464" fmla="*/ 108443 w 542925"/>
                <a:gd name="connsiteY464" fmla="*/ 290989 h 450850"/>
                <a:gd name="connsiteX465" fmla="*/ 105737 w 542925"/>
                <a:gd name="connsiteY465" fmla="*/ 289719 h 450850"/>
                <a:gd name="connsiteX466" fmla="*/ 103828 w 542925"/>
                <a:gd name="connsiteY466" fmla="*/ 287655 h 450850"/>
                <a:gd name="connsiteX467" fmla="*/ 102236 w 542925"/>
                <a:gd name="connsiteY467" fmla="*/ 285433 h 450850"/>
                <a:gd name="connsiteX468" fmla="*/ 101600 w 542925"/>
                <a:gd name="connsiteY468" fmla="*/ 282575 h 450850"/>
                <a:gd name="connsiteX469" fmla="*/ 101600 w 542925"/>
                <a:gd name="connsiteY469" fmla="*/ 279400 h 450850"/>
                <a:gd name="connsiteX470" fmla="*/ 102077 w 542925"/>
                <a:gd name="connsiteY470" fmla="*/ 276067 h 450850"/>
                <a:gd name="connsiteX471" fmla="*/ 103350 w 542925"/>
                <a:gd name="connsiteY471" fmla="*/ 272733 h 450850"/>
                <a:gd name="connsiteX472" fmla="*/ 105260 w 542925"/>
                <a:gd name="connsiteY472" fmla="*/ 269240 h 450850"/>
                <a:gd name="connsiteX473" fmla="*/ 107647 w 542925"/>
                <a:gd name="connsiteY473" fmla="*/ 265589 h 450850"/>
                <a:gd name="connsiteX474" fmla="*/ 110352 w 542925"/>
                <a:gd name="connsiteY474" fmla="*/ 261938 h 450850"/>
                <a:gd name="connsiteX475" fmla="*/ 113853 w 542925"/>
                <a:gd name="connsiteY475" fmla="*/ 258604 h 450850"/>
                <a:gd name="connsiteX476" fmla="*/ 117673 w 542925"/>
                <a:gd name="connsiteY476" fmla="*/ 255271 h 450850"/>
                <a:gd name="connsiteX477" fmla="*/ 120856 w 542925"/>
                <a:gd name="connsiteY477" fmla="*/ 253207 h 450850"/>
                <a:gd name="connsiteX478" fmla="*/ 124675 w 542925"/>
                <a:gd name="connsiteY478" fmla="*/ 251143 h 450850"/>
                <a:gd name="connsiteX479" fmla="*/ 128813 w 542925"/>
                <a:gd name="connsiteY479" fmla="*/ 249397 h 450850"/>
                <a:gd name="connsiteX480" fmla="*/ 133268 w 542925"/>
                <a:gd name="connsiteY480" fmla="*/ 247651 h 450850"/>
                <a:gd name="connsiteX481" fmla="*/ 137884 w 542925"/>
                <a:gd name="connsiteY481" fmla="*/ 246222 h 450850"/>
                <a:gd name="connsiteX482" fmla="*/ 142817 w 542925"/>
                <a:gd name="connsiteY482" fmla="*/ 244793 h 450850"/>
                <a:gd name="connsiteX483" fmla="*/ 147273 w 542925"/>
                <a:gd name="connsiteY483" fmla="*/ 243682 h 450850"/>
                <a:gd name="connsiteX484" fmla="*/ 151729 w 542925"/>
                <a:gd name="connsiteY484" fmla="*/ 242571 h 450850"/>
                <a:gd name="connsiteX485" fmla="*/ 155707 w 542925"/>
                <a:gd name="connsiteY485" fmla="*/ 241618 h 450850"/>
                <a:gd name="connsiteX486" fmla="*/ 159367 w 542925"/>
                <a:gd name="connsiteY486" fmla="*/ 240824 h 450850"/>
                <a:gd name="connsiteX487" fmla="*/ 162391 w 542925"/>
                <a:gd name="connsiteY487" fmla="*/ 240348 h 450850"/>
                <a:gd name="connsiteX488" fmla="*/ 164619 w 542925"/>
                <a:gd name="connsiteY488" fmla="*/ 240031 h 450850"/>
                <a:gd name="connsiteX489" fmla="*/ 508435 w 542925"/>
                <a:gd name="connsiteY489" fmla="*/ 238125 h 450850"/>
                <a:gd name="connsiteX490" fmla="*/ 513408 w 542925"/>
                <a:gd name="connsiteY490" fmla="*/ 238125 h 450850"/>
                <a:gd name="connsiteX491" fmla="*/ 518381 w 542925"/>
                <a:gd name="connsiteY491" fmla="*/ 238281 h 450850"/>
                <a:gd name="connsiteX492" fmla="*/ 523033 w 542925"/>
                <a:gd name="connsiteY492" fmla="*/ 238591 h 450850"/>
                <a:gd name="connsiteX493" fmla="*/ 527525 w 542925"/>
                <a:gd name="connsiteY493" fmla="*/ 238902 h 450850"/>
                <a:gd name="connsiteX494" fmla="*/ 531696 w 542925"/>
                <a:gd name="connsiteY494" fmla="*/ 239524 h 450850"/>
                <a:gd name="connsiteX495" fmla="*/ 535385 w 542925"/>
                <a:gd name="connsiteY495" fmla="*/ 239990 h 450850"/>
                <a:gd name="connsiteX496" fmla="*/ 538594 w 542925"/>
                <a:gd name="connsiteY496" fmla="*/ 240300 h 450850"/>
                <a:gd name="connsiteX497" fmla="*/ 541000 w 542925"/>
                <a:gd name="connsiteY497" fmla="*/ 240767 h 450850"/>
                <a:gd name="connsiteX498" fmla="*/ 542444 w 542925"/>
                <a:gd name="connsiteY498" fmla="*/ 240922 h 450850"/>
                <a:gd name="connsiteX499" fmla="*/ 542925 w 542925"/>
                <a:gd name="connsiteY499" fmla="*/ 241077 h 450850"/>
                <a:gd name="connsiteX500" fmla="*/ 542604 w 542925"/>
                <a:gd name="connsiteY500" fmla="*/ 241233 h 450850"/>
                <a:gd name="connsiteX501" fmla="*/ 541802 w 542925"/>
                <a:gd name="connsiteY501" fmla="*/ 242010 h 450850"/>
                <a:gd name="connsiteX502" fmla="*/ 540679 w 542925"/>
                <a:gd name="connsiteY502" fmla="*/ 243408 h 450850"/>
                <a:gd name="connsiteX503" fmla="*/ 538915 w 542925"/>
                <a:gd name="connsiteY503" fmla="*/ 245117 h 450850"/>
                <a:gd name="connsiteX504" fmla="*/ 536990 w 542925"/>
                <a:gd name="connsiteY504" fmla="*/ 247137 h 450850"/>
                <a:gd name="connsiteX505" fmla="*/ 534423 w 542925"/>
                <a:gd name="connsiteY505" fmla="*/ 249467 h 450850"/>
                <a:gd name="connsiteX506" fmla="*/ 531856 w 542925"/>
                <a:gd name="connsiteY506" fmla="*/ 251798 h 450850"/>
                <a:gd name="connsiteX507" fmla="*/ 528969 w 542925"/>
                <a:gd name="connsiteY507" fmla="*/ 254439 h 450850"/>
                <a:gd name="connsiteX508" fmla="*/ 525921 w 542925"/>
                <a:gd name="connsiteY508" fmla="*/ 257236 h 450850"/>
                <a:gd name="connsiteX509" fmla="*/ 522552 w 542925"/>
                <a:gd name="connsiteY509" fmla="*/ 259877 h 450850"/>
                <a:gd name="connsiteX510" fmla="*/ 519183 w 542925"/>
                <a:gd name="connsiteY510" fmla="*/ 262518 h 450850"/>
                <a:gd name="connsiteX511" fmla="*/ 515814 w 542925"/>
                <a:gd name="connsiteY511" fmla="*/ 264849 h 450850"/>
                <a:gd name="connsiteX512" fmla="*/ 512445 w 542925"/>
                <a:gd name="connsiteY512" fmla="*/ 267179 h 450850"/>
                <a:gd name="connsiteX513" fmla="*/ 509237 w 542925"/>
                <a:gd name="connsiteY513" fmla="*/ 269199 h 450850"/>
                <a:gd name="connsiteX514" fmla="*/ 505868 w 542925"/>
                <a:gd name="connsiteY514" fmla="*/ 270753 h 450850"/>
                <a:gd name="connsiteX515" fmla="*/ 502660 w 542925"/>
                <a:gd name="connsiteY515" fmla="*/ 272151 h 450850"/>
                <a:gd name="connsiteX516" fmla="*/ 497847 w 542925"/>
                <a:gd name="connsiteY516" fmla="*/ 273394 h 450850"/>
                <a:gd name="connsiteX517" fmla="*/ 493034 w 542925"/>
                <a:gd name="connsiteY517" fmla="*/ 274171 h 450850"/>
                <a:gd name="connsiteX518" fmla="*/ 488382 w 542925"/>
                <a:gd name="connsiteY518" fmla="*/ 274637 h 450850"/>
                <a:gd name="connsiteX519" fmla="*/ 484051 w 542925"/>
                <a:gd name="connsiteY519" fmla="*/ 274637 h 450850"/>
                <a:gd name="connsiteX520" fmla="*/ 480040 w 542925"/>
                <a:gd name="connsiteY520" fmla="*/ 274171 h 450850"/>
                <a:gd name="connsiteX521" fmla="*/ 476511 w 542925"/>
                <a:gd name="connsiteY521" fmla="*/ 273394 h 450850"/>
                <a:gd name="connsiteX522" fmla="*/ 473303 w 542925"/>
                <a:gd name="connsiteY522" fmla="*/ 272151 h 450850"/>
                <a:gd name="connsiteX523" fmla="*/ 470736 w 542925"/>
                <a:gd name="connsiteY523" fmla="*/ 270287 h 450850"/>
                <a:gd name="connsiteX524" fmla="*/ 468650 w 542925"/>
                <a:gd name="connsiteY524" fmla="*/ 268267 h 450850"/>
                <a:gd name="connsiteX525" fmla="*/ 467367 w 542925"/>
                <a:gd name="connsiteY525" fmla="*/ 265781 h 450850"/>
                <a:gd name="connsiteX526" fmla="*/ 466725 w 542925"/>
                <a:gd name="connsiteY526" fmla="*/ 262829 h 450850"/>
                <a:gd name="connsiteX527" fmla="*/ 467207 w 542925"/>
                <a:gd name="connsiteY527" fmla="*/ 259722 h 450850"/>
                <a:gd name="connsiteX528" fmla="*/ 468329 w 542925"/>
                <a:gd name="connsiteY528" fmla="*/ 256459 h 450850"/>
                <a:gd name="connsiteX529" fmla="*/ 470575 w 542925"/>
                <a:gd name="connsiteY529" fmla="*/ 253352 h 450850"/>
                <a:gd name="connsiteX530" fmla="*/ 473303 w 542925"/>
                <a:gd name="connsiteY530" fmla="*/ 250244 h 450850"/>
                <a:gd name="connsiteX531" fmla="*/ 476832 w 542925"/>
                <a:gd name="connsiteY531" fmla="*/ 247292 h 450850"/>
                <a:gd name="connsiteX532" fmla="*/ 481003 w 542925"/>
                <a:gd name="connsiteY532" fmla="*/ 244651 h 450850"/>
                <a:gd name="connsiteX533" fmla="*/ 485815 w 542925"/>
                <a:gd name="connsiteY533" fmla="*/ 242165 h 450850"/>
                <a:gd name="connsiteX534" fmla="*/ 491109 w 542925"/>
                <a:gd name="connsiteY534" fmla="*/ 240300 h 450850"/>
                <a:gd name="connsiteX535" fmla="*/ 494799 w 542925"/>
                <a:gd name="connsiteY535" fmla="*/ 239368 h 450850"/>
                <a:gd name="connsiteX536" fmla="*/ 498970 w 542925"/>
                <a:gd name="connsiteY536" fmla="*/ 238591 h 450850"/>
                <a:gd name="connsiteX537" fmla="*/ 503622 w 542925"/>
                <a:gd name="connsiteY537" fmla="*/ 238281 h 450850"/>
                <a:gd name="connsiteX538" fmla="*/ 374650 w 542925"/>
                <a:gd name="connsiteY538" fmla="*/ 231775 h 450850"/>
                <a:gd name="connsiteX539" fmla="*/ 375120 w 542925"/>
                <a:gd name="connsiteY539" fmla="*/ 231775 h 450850"/>
                <a:gd name="connsiteX540" fmla="*/ 376999 w 542925"/>
                <a:gd name="connsiteY540" fmla="*/ 232099 h 450850"/>
                <a:gd name="connsiteX541" fmla="*/ 379504 w 542925"/>
                <a:gd name="connsiteY541" fmla="*/ 232261 h 450850"/>
                <a:gd name="connsiteX542" fmla="*/ 382948 w 542925"/>
                <a:gd name="connsiteY542" fmla="*/ 232423 h 450850"/>
                <a:gd name="connsiteX543" fmla="*/ 387019 w 542925"/>
                <a:gd name="connsiteY543" fmla="*/ 232909 h 450850"/>
                <a:gd name="connsiteX544" fmla="*/ 391559 w 542925"/>
                <a:gd name="connsiteY544" fmla="*/ 233395 h 450850"/>
                <a:gd name="connsiteX545" fmla="*/ 396570 w 542925"/>
                <a:gd name="connsiteY545" fmla="*/ 234043 h 450850"/>
                <a:gd name="connsiteX546" fmla="*/ 401580 w 542925"/>
                <a:gd name="connsiteY546" fmla="*/ 234853 h 450850"/>
                <a:gd name="connsiteX547" fmla="*/ 406590 w 542925"/>
                <a:gd name="connsiteY547" fmla="*/ 235987 h 450850"/>
                <a:gd name="connsiteX548" fmla="*/ 411757 w 542925"/>
                <a:gd name="connsiteY548" fmla="*/ 237283 h 450850"/>
                <a:gd name="connsiteX549" fmla="*/ 416297 w 542925"/>
                <a:gd name="connsiteY549" fmla="*/ 238741 h 450850"/>
                <a:gd name="connsiteX550" fmla="*/ 420524 w 542925"/>
                <a:gd name="connsiteY550" fmla="*/ 240361 h 450850"/>
                <a:gd name="connsiteX551" fmla="*/ 424282 w 542925"/>
                <a:gd name="connsiteY551" fmla="*/ 242467 h 450850"/>
                <a:gd name="connsiteX552" fmla="*/ 428353 w 542925"/>
                <a:gd name="connsiteY552" fmla="*/ 245058 h 450850"/>
                <a:gd name="connsiteX553" fmla="*/ 432110 w 542925"/>
                <a:gd name="connsiteY553" fmla="*/ 248136 h 450850"/>
                <a:gd name="connsiteX554" fmla="*/ 435241 w 542925"/>
                <a:gd name="connsiteY554" fmla="*/ 251376 h 450850"/>
                <a:gd name="connsiteX555" fmla="*/ 437903 w 542925"/>
                <a:gd name="connsiteY555" fmla="*/ 254778 h 450850"/>
                <a:gd name="connsiteX556" fmla="*/ 440095 w 542925"/>
                <a:gd name="connsiteY556" fmla="*/ 258180 h 450850"/>
                <a:gd name="connsiteX557" fmla="*/ 441504 w 542925"/>
                <a:gd name="connsiteY557" fmla="*/ 261581 h 450850"/>
                <a:gd name="connsiteX558" fmla="*/ 442600 w 542925"/>
                <a:gd name="connsiteY558" fmla="*/ 264821 h 450850"/>
                <a:gd name="connsiteX559" fmla="*/ 442913 w 542925"/>
                <a:gd name="connsiteY559" fmla="*/ 268061 h 450850"/>
                <a:gd name="connsiteX560" fmla="*/ 442444 w 542925"/>
                <a:gd name="connsiteY560" fmla="*/ 270977 h 450850"/>
                <a:gd name="connsiteX561" fmla="*/ 441348 w 542925"/>
                <a:gd name="connsiteY561" fmla="*/ 273569 h 450850"/>
                <a:gd name="connsiteX562" fmla="*/ 439625 w 542925"/>
                <a:gd name="connsiteY562" fmla="*/ 275674 h 450850"/>
                <a:gd name="connsiteX563" fmla="*/ 437120 w 542925"/>
                <a:gd name="connsiteY563" fmla="*/ 277456 h 450850"/>
                <a:gd name="connsiteX564" fmla="*/ 434302 w 542925"/>
                <a:gd name="connsiteY564" fmla="*/ 278590 h 450850"/>
                <a:gd name="connsiteX565" fmla="*/ 431014 w 542925"/>
                <a:gd name="connsiteY565" fmla="*/ 279400 h 450850"/>
                <a:gd name="connsiteX566" fmla="*/ 427413 w 542925"/>
                <a:gd name="connsiteY566" fmla="*/ 279400 h 450850"/>
                <a:gd name="connsiteX567" fmla="*/ 423499 w 542925"/>
                <a:gd name="connsiteY567" fmla="*/ 278914 h 450850"/>
                <a:gd name="connsiteX568" fmla="*/ 419272 w 542925"/>
                <a:gd name="connsiteY568" fmla="*/ 277942 h 450850"/>
                <a:gd name="connsiteX569" fmla="*/ 414888 w 542925"/>
                <a:gd name="connsiteY569" fmla="*/ 276646 h 450850"/>
                <a:gd name="connsiteX570" fmla="*/ 410504 w 542925"/>
                <a:gd name="connsiteY570" fmla="*/ 274541 h 450850"/>
                <a:gd name="connsiteX571" fmla="*/ 406277 w 542925"/>
                <a:gd name="connsiteY571" fmla="*/ 272111 h 450850"/>
                <a:gd name="connsiteX572" fmla="*/ 403302 w 542925"/>
                <a:gd name="connsiteY572" fmla="*/ 270167 h 450850"/>
                <a:gd name="connsiteX573" fmla="*/ 400484 w 542925"/>
                <a:gd name="connsiteY573" fmla="*/ 267575 h 450850"/>
                <a:gd name="connsiteX574" fmla="*/ 397509 w 542925"/>
                <a:gd name="connsiteY574" fmla="*/ 264497 h 450850"/>
                <a:gd name="connsiteX575" fmla="*/ 394534 w 542925"/>
                <a:gd name="connsiteY575" fmla="*/ 261257 h 450850"/>
                <a:gd name="connsiteX576" fmla="*/ 391559 w 542925"/>
                <a:gd name="connsiteY576" fmla="*/ 257694 h 450850"/>
                <a:gd name="connsiteX577" fmla="*/ 388898 w 542925"/>
                <a:gd name="connsiteY577" fmla="*/ 254130 h 450850"/>
                <a:gd name="connsiteX578" fmla="*/ 386236 w 542925"/>
                <a:gd name="connsiteY578" fmla="*/ 250404 h 450850"/>
                <a:gd name="connsiteX579" fmla="*/ 383731 w 542925"/>
                <a:gd name="connsiteY579" fmla="*/ 246840 h 450850"/>
                <a:gd name="connsiteX580" fmla="*/ 381696 w 542925"/>
                <a:gd name="connsiteY580" fmla="*/ 243439 h 450850"/>
                <a:gd name="connsiteX581" fmla="*/ 379504 w 542925"/>
                <a:gd name="connsiteY581" fmla="*/ 240361 h 450850"/>
                <a:gd name="connsiteX582" fmla="*/ 377938 w 542925"/>
                <a:gd name="connsiteY582" fmla="*/ 237445 h 450850"/>
                <a:gd name="connsiteX583" fmla="*/ 376372 w 542925"/>
                <a:gd name="connsiteY583" fmla="*/ 235339 h 450850"/>
                <a:gd name="connsiteX584" fmla="*/ 375433 w 542925"/>
                <a:gd name="connsiteY584" fmla="*/ 233395 h 450850"/>
                <a:gd name="connsiteX585" fmla="*/ 374807 w 542925"/>
                <a:gd name="connsiteY585" fmla="*/ 232261 h 450850"/>
                <a:gd name="connsiteX586" fmla="*/ 46781 w 542925"/>
                <a:gd name="connsiteY586" fmla="*/ 193675 h 450850"/>
                <a:gd name="connsiteX587" fmla="*/ 50774 w 542925"/>
                <a:gd name="connsiteY587" fmla="*/ 194000 h 450850"/>
                <a:gd name="connsiteX588" fmla="*/ 54288 w 542925"/>
                <a:gd name="connsiteY588" fmla="*/ 194487 h 450850"/>
                <a:gd name="connsiteX589" fmla="*/ 59719 w 542925"/>
                <a:gd name="connsiteY589" fmla="*/ 196109 h 450850"/>
                <a:gd name="connsiteX590" fmla="*/ 64670 w 542925"/>
                <a:gd name="connsiteY590" fmla="*/ 197894 h 450850"/>
                <a:gd name="connsiteX591" fmla="*/ 69143 w 542925"/>
                <a:gd name="connsiteY591" fmla="*/ 200329 h 450850"/>
                <a:gd name="connsiteX592" fmla="*/ 72976 w 542925"/>
                <a:gd name="connsiteY592" fmla="*/ 202925 h 450850"/>
                <a:gd name="connsiteX593" fmla="*/ 76171 w 542925"/>
                <a:gd name="connsiteY593" fmla="*/ 205846 h 450850"/>
                <a:gd name="connsiteX594" fmla="*/ 78567 w 542925"/>
                <a:gd name="connsiteY594" fmla="*/ 208767 h 450850"/>
                <a:gd name="connsiteX595" fmla="*/ 80324 w 542925"/>
                <a:gd name="connsiteY595" fmla="*/ 212012 h 450850"/>
                <a:gd name="connsiteX596" fmla="*/ 80963 w 542925"/>
                <a:gd name="connsiteY596" fmla="*/ 215258 h 450850"/>
                <a:gd name="connsiteX597" fmla="*/ 80803 w 542925"/>
                <a:gd name="connsiteY597" fmla="*/ 218503 h 450850"/>
                <a:gd name="connsiteX598" fmla="*/ 79365 w 542925"/>
                <a:gd name="connsiteY598" fmla="*/ 221424 h 450850"/>
                <a:gd name="connsiteX599" fmla="*/ 77449 w 542925"/>
                <a:gd name="connsiteY599" fmla="*/ 224021 h 450850"/>
                <a:gd name="connsiteX600" fmla="*/ 74414 w 542925"/>
                <a:gd name="connsiteY600" fmla="*/ 226293 h 450850"/>
                <a:gd name="connsiteX601" fmla="*/ 70900 w 542925"/>
                <a:gd name="connsiteY601" fmla="*/ 227915 h 450850"/>
                <a:gd name="connsiteX602" fmla="*/ 66747 w 542925"/>
                <a:gd name="connsiteY602" fmla="*/ 229051 h 450850"/>
                <a:gd name="connsiteX603" fmla="*/ 62115 w 542925"/>
                <a:gd name="connsiteY603" fmla="*/ 230025 h 450850"/>
                <a:gd name="connsiteX604" fmla="*/ 57163 w 542925"/>
                <a:gd name="connsiteY604" fmla="*/ 230187 h 450850"/>
                <a:gd name="connsiteX605" fmla="*/ 51732 w 542925"/>
                <a:gd name="connsiteY605" fmla="*/ 229863 h 450850"/>
                <a:gd name="connsiteX606" fmla="*/ 46302 w 542925"/>
                <a:gd name="connsiteY606" fmla="*/ 228727 h 450850"/>
                <a:gd name="connsiteX607" fmla="*/ 42788 w 542925"/>
                <a:gd name="connsiteY607" fmla="*/ 227753 h 450850"/>
                <a:gd name="connsiteX608" fmla="*/ 39114 w 542925"/>
                <a:gd name="connsiteY608" fmla="*/ 226455 h 450850"/>
                <a:gd name="connsiteX609" fmla="*/ 35440 w 542925"/>
                <a:gd name="connsiteY609" fmla="*/ 224508 h 450850"/>
                <a:gd name="connsiteX610" fmla="*/ 31447 w 542925"/>
                <a:gd name="connsiteY610" fmla="*/ 222236 h 450850"/>
                <a:gd name="connsiteX611" fmla="*/ 27613 w 542925"/>
                <a:gd name="connsiteY611" fmla="*/ 219964 h 450850"/>
                <a:gd name="connsiteX612" fmla="*/ 23780 w 542925"/>
                <a:gd name="connsiteY612" fmla="*/ 217530 h 450850"/>
                <a:gd name="connsiteX613" fmla="*/ 20106 w 542925"/>
                <a:gd name="connsiteY613" fmla="*/ 214771 h 450850"/>
                <a:gd name="connsiteX614" fmla="*/ 16592 w 542925"/>
                <a:gd name="connsiteY614" fmla="*/ 212175 h 450850"/>
                <a:gd name="connsiteX615" fmla="*/ 13557 w 542925"/>
                <a:gd name="connsiteY615" fmla="*/ 209903 h 450850"/>
                <a:gd name="connsiteX616" fmla="*/ 10522 w 542925"/>
                <a:gd name="connsiteY616" fmla="*/ 207469 h 450850"/>
                <a:gd name="connsiteX617" fmla="*/ 7967 w 542925"/>
                <a:gd name="connsiteY617" fmla="*/ 205359 h 450850"/>
                <a:gd name="connsiteX618" fmla="*/ 6050 w 542925"/>
                <a:gd name="connsiteY618" fmla="*/ 203736 h 450850"/>
                <a:gd name="connsiteX619" fmla="*/ 4293 w 542925"/>
                <a:gd name="connsiteY619" fmla="*/ 202438 h 450850"/>
                <a:gd name="connsiteX620" fmla="*/ 3494 w 542925"/>
                <a:gd name="connsiteY620" fmla="*/ 201464 h 450850"/>
                <a:gd name="connsiteX621" fmla="*/ 3175 w 542925"/>
                <a:gd name="connsiteY621" fmla="*/ 201140 h 450850"/>
                <a:gd name="connsiteX622" fmla="*/ 3494 w 542925"/>
                <a:gd name="connsiteY622" fmla="*/ 200978 h 450850"/>
                <a:gd name="connsiteX623" fmla="*/ 4772 w 542925"/>
                <a:gd name="connsiteY623" fmla="*/ 200653 h 450850"/>
                <a:gd name="connsiteX624" fmla="*/ 6849 w 542925"/>
                <a:gd name="connsiteY624" fmla="*/ 200166 h 450850"/>
                <a:gd name="connsiteX625" fmla="*/ 9564 w 542925"/>
                <a:gd name="connsiteY625" fmla="*/ 199517 h 450850"/>
                <a:gd name="connsiteX626" fmla="*/ 12599 w 542925"/>
                <a:gd name="connsiteY626" fmla="*/ 198544 h 450850"/>
                <a:gd name="connsiteX627" fmla="*/ 16273 w 542925"/>
                <a:gd name="connsiteY627" fmla="*/ 197732 h 450850"/>
                <a:gd name="connsiteX628" fmla="*/ 20266 w 542925"/>
                <a:gd name="connsiteY628" fmla="*/ 196921 h 450850"/>
                <a:gd name="connsiteX629" fmla="*/ 24578 w 542925"/>
                <a:gd name="connsiteY629" fmla="*/ 196109 h 450850"/>
                <a:gd name="connsiteX630" fmla="*/ 29211 w 542925"/>
                <a:gd name="connsiteY630" fmla="*/ 195136 h 450850"/>
                <a:gd name="connsiteX631" fmla="*/ 33683 w 542925"/>
                <a:gd name="connsiteY631" fmla="*/ 194487 h 450850"/>
                <a:gd name="connsiteX632" fmla="*/ 38155 w 542925"/>
                <a:gd name="connsiteY632" fmla="*/ 194000 h 450850"/>
                <a:gd name="connsiteX633" fmla="*/ 42628 w 542925"/>
                <a:gd name="connsiteY633" fmla="*/ 193838 h 450850"/>
                <a:gd name="connsiteX634" fmla="*/ 161454 w 542925"/>
                <a:gd name="connsiteY634" fmla="*/ 185738 h 450850"/>
                <a:gd name="connsiteX635" fmla="*/ 161925 w 542925"/>
                <a:gd name="connsiteY635" fmla="*/ 185738 h 450850"/>
                <a:gd name="connsiteX636" fmla="*/ 161768 w 542925"/>
                <a:gd name="connsiteY636" fmla="*/ 186213 h 450850"/>
                <a:gd name="connsiteX637" fmla="*/ 160983 w 542925"/>
                <a:gd name="connsiteY637" fmla="*/ 187321 h 450850"/>
                <a:gd name="connsiteX638" fmla="*/ 160199 w 542925"/>
                <a:gd name="connsiteY638" fmla="*/ 189061 h 450850"/>
                <a:gd name="connsiteX639" fmla="*/ 158944 w 542925"/>
                <a:gd name="connsiteY639" fmla="*/ 191435 h 450850"/>
                <a:gd name="connsiteX640" fmla="*/ 157375 w 542925"/>
                <a:gd name="connsiteY640" fmla="*/ 194283 h 450850"/>
                <a:gd name="connsiteX641" fmla="*/ 155493 w 542925"/>
                <a:gd name="connsiteY641" fmla="*/ 197448 h 450850"/>
                <a:gd name="connsiteX642" fmla="*/ 153296 w 542925"/>
                <a:gd name="connsiteY642" fmla="*/ 200929 h 450850"/>
                <a:gd name="connsiteX643" fmla="*/ 151100 w 542925"/>
                <a:gd name="connsiteY643" fmla="*/ 204569 h 450850"/>
                <a:gd name="connsiteX644" fmla="*/ 148590 w 542925"/>
                <a:gd name="connsiteY644" fmla="*/ 208208 h 450850"/>
                <a:gd name="connsiteX645" fmla="*/ 146237 w 542925"/>
                <a:gd name="connsiteY645" fmla="*/ 211848 h 450850"/>
                <a:gd name="connsiteX646" fmla="*/ 143413 w 542925"/>
                <a:gd name="connsiteY646" fmla="*/ 215487 h 450850"/>
                <a:gd name="connsiteX647" fmla="*/ 140589 w 542925"/>
                <a:gd name="connsiteY647" fmla="*/ 218810 h 450850"/>
                <a:gd name="connsiteX648" fmla="*/ 137765 w 542925"/>
                <a:gd name="connsiteY648" fmla="*/ 221816 h 450850"/>
                <a:gd name="connsiteX649" fmla="*/ 135098 w 542925"/>
                <a:gd name="connsiteY649" fmla="*/ 224665 h 450850"/>
                <a:gd name="connsiteX650" fmla="*/ 132274 w 542925"/>
                <a:gd name="connsiteY650" fmla="*/ 226880 h 450850"/>
                <a:gd name="connsiteX651" fmla="*/ 128038 w 542925"/>
                <a:gd name="connsiteY651" fmla="*/ 229412 h 450850"/>
                <a:gd name="connsiteX652" fmla="*/ 123802 w 542925"/>
                <a:gd name="connsiteY652" fmla="*/ 231469 h 450850"/>
                <a:gd name="connsiteX653" fmla="*/ 119567 w 542925"/>
                <a:gd name="connsiteY653" fmla="*/ 233210 h 450850"/>
                <a:gd name="connsiteX654" fmla="*/ 115488 w 542925"/>
                <a:gd name="connsiteY654" fmla="*/ 234317 h 450850"/>
                <a:gd name="connsiteX655" fmla="*/ 111566 w 542925"/>
                <a:gd name="connsiteY655" fmla="*/ 234792 h 450850"/>
                <a:gd name="connsiteX656" fmla="*/ 107800 w 542925"/>
                <a:gd name="connsiteY656" fmla="*/ 234950 h 450850"/>
                <a:gd name="connsiteX657" fmla="*/ 104506 w 542925"/>
                <a:gd name="connsiteY657" fmla="*/ 234476 h 450850"/>
                <a:gd name="connsiteX658" fmla="*/ 101525 w 542925"/>
                <a:gd name="connsiteY658" fmla="*/ 233526 h 450850"/>
                <a:gd name="connsiteX659" fmla="*/ 99015 w 542925"/>
                <a:gd name="connsiteY659" fmla="*/ 231944 h 450850"/>
                <a:gd name="connsiteX660" fmla="*/ 97132 w 542925"/>
                <a:gd name="connsiteY660" fmla="*/ 230045 h 450850"/>
                <a:gd name="connsiteX661" fmla="*/ 96034 w 542925"/>
                <a:gd name="connsiteY661" fmla="*/ 227355 h 450850"/>
                <a:gd name="connsiteX662" fmla="*/ 95250 w 542925"/>
                <a:gd name="connsiteY662" fmla="*/ 224507 h 450850"/>
                <a:gd name="connsiteX663" fmla="*/ 95407 w 542925"/>
                <a:gd name="connsiteY663" fmla="*/ 221500 h 450850"/>
                <a:gd name="connsiteX664" fmla="*/ 96348 w 542925"/>
                <a:gd name="connsiteY664" fmla="*/ 218177 h 450850"/>
                <a:gd name="connsiteX665" fmla="*/ 97760 w 542925"/>
                <a:gd name="connsiteY665" fmla="*/ 214854 h 450850"/>
                <a:gd name="connsiteX666" fmla="*/ 99799 w 542925"/>
                <a:gd name="connsiteY666" fmla="*/ 211531 h 450850"/>
                <a:gd name="connsiteX667" fmla="*/ 102153 w 542925"/>
                <a:gd name="connsiteY667" fmla="*/ 208050 h 450850"/>
                <a:gd name="connsiteX668" fmla="*/ 105290 w 542925"/>
                <a:gd name="connsiteY668" fmla="*/ 204727 h 450850"/>
                <a:gd name="connsiteX669" fmla="*/ 108742 w 542925"/>
                <a:gd name="connsiteY669" fmla="*/ 201562 h 450850"/>
                <a:gd name="connsiteX670" fmla="*/ 112821 w 542925"/>
                <a:gd name="connsiteY670" fmla="*/ 198556 h 450850"/>
                <a:gd name="connsiteX671" fmla="*/ 116115 w 542925"/>
                <a:gd name="connsiteY671" fmla="*/ 196815 h 450850"/>
                <a:gd name="connsiteX672" fmla="*/ 119880 w 542925"/>
                <a:gd name="connsiteY672" fmla="*/ 194916 h 450850"/>
                <a:gd name="connsiteX673" fmla="*/ 124116 w 542925"/>
                <a:gd name="connsiteY673" fmla="*/ 193492 h 450850"/>
                <a:gd name="connsiteX674" fmla="*/ 128666 w 542925"/>
                <a:gd name="connsiteY674" fmla="*/ 191910 h 450850"/>
                <a:gd name="connsiteX675" fmla="*/ 133215 w 542925"/>
                <a:gd name="connsiteY675" fmla="*/ 190644 h 450850"/>
                <a:gd name="connsiteX676" fmla="*/ 138079 w 542925"/>
                <a:gd name="connsiteY676" fmla="*/ 189694 h 450850"/>
                <a:gd name="connsiteX677" fmla="*/ 142628 w 542925"/>
                <a:gd name="connsiteY677" fmla="*/ 188587 h 450850"/>
                <a:gd name="connsiteX678" fmla="*/ 147021 w 542925"/>
                <a:gd name="connsiteY678" fmla="*/ 187795 h 450850"/>
                <a:gd name="connsiteX679" fmla="*/ 151100 w 542925"/>
                <a:gd name="connsiteY679" fmla="*/ 187162 h 450850"/>
                <a:gd name="connsiteX680" fmla="*/ 154708 w 542925"/>
                <a:gd name="connsiteY680" fmla="*/ 186688 h 450850"/>
                <a:gd name="connsiteX681" fmla="*/ 157689 w 542925"/>
                <a:gd name="connsiteY681" fmla="*/ 186371 h 450850"/>
                <a:gd name="connsiteX682" fmla="*/ 159885 w 542925"/>
                <a:gd name="connsiteY682" fmla="*/ 186055 h 450850"/>
                <a:gd name="connsiteX683" fmla="*/ 371475 w 542925"/>
                <a:gd name="connsiteY683" fmla="*/ 177800 h 450850"/>
                <a:gd name="connsiteX684" fmla="*/ 372271 w 542925"/>
                <a:gd name="connsiteY684" fmla="*/ 177800 h 450850"/>
                <a:gd name="connsiteX685" fmla="*/ 374021 w 542925"/>
                <a:gd name="connsiteY685" fmla="*/ 177800 h 450850"/>
                <a:gd name="connsiteX686" fmla="*/ 376726 w 542925"/>
                <a:gd name="connsiteY686" fmla="*/ 177800 h 450850"/>
                <a:gd name="connsiteX687" fmla="*/ 380226 w 542925"/>
                <a:gd name="connsiteY687" fmla="*/ 177800 h 450850"/>
                <a:gd name="connsiteX688" fmla="*/ 384363 w 542925"/>
                <a:gd name="connsiteY688" fmla="*/ 177964 h 450850"/>
                <a:gd name="connsiteX689" fmla="*/ 388977 w 542925"/>
                <a:gd name="connsiteY689" fmla="*/ 178291 h 450850"/>
                <a:gd name="connsiteX690" fmla="*/ 393909 w 542925"/>
                <a:gd name="connsiteY690" fmla="*/ 178617 h 450850"/>
                <a:gd name="connsiteX691" fmla="*/ 399000 w 542925"/>
                <a:gd name="connsiteY691" fmla="*/ 179271 h 450850"/>
                <a:gd name="connsiteX692" fmla="*/ 404410 w 542925"/>
                <a:gd name="connsiteY692" fmla="*/ 180088 h 450850"/>
                <a:gd name="connsiteX693" fmla="*/ 409501 w 542925"/>
                <a:gd name="connsiteY693" fmla="*/ 180905 h 450850"/>
                <a:gd name="connsiteX694" fmla="*/ 414274 w 542925"/>
                <a:gd name="connsiteY694" fmla="*/ 182049 h 450850"/>
                <a:gd name="connsiteX695" fmla="*/ 418729 w 542925"/>
                <a:gd name="connsiteY695" fmla="*/ 183520 h 450850"/>
                <a:gd name="connsiteX696" fmla="*/ 422548 w 542925"/>
                <a:gd name="connsiteY696" fmla="*/ 185318 h 450850"/>
                <a:gd name="connsiteX697" fmla="*/ 427003 w 542925"/>
                <a:gd name="connsiteY697" fmla="*/ 187932 h 450850"/>
                <a:gd name="connsiteX698" fmla="*/ 430821 w 542925"/>
                <a:gd name="connsiteY698" fmla="*/ 190710 h 450850"/>
                <a:gd name="connsiteX699" fmla="*/ 434162 w 542925"/>
                <a:gd name="connsiteY699" fmla="*/ 193815 h 450850"/>
                <a:gd name="connsiteX700" fmla="*/ 437185 w 542925"/>
                <a:gd name="connsiteY700" fmla="*/ 197084 h 450850"/>
                <a:gd name="connsiteX701" fmla="*/ 439572 w 542925"/>
                <a:gd name="connsiteY701" fmla="*/ 200352 h 450850"/>
                <a:gd name="connsiteX702" fmla="*/ 441322 w 542925"/>
                <a:gd name="connsiteY702" fmla="*/ 203620 h 450850"/>
                <a:gd name="connsiteX703" fmla="*/ 442595 w 542925"/>
                <a:gd name="connsiteY703" fmla="*/ 206889 h 450850"/>
                <a:gd name="connsiteX704" fmla="*/ 442913 w 542925"/>
                <a:gd name="connsiteY704" fmla="*/ 209994 h 450850"/>
                <a:gd name="connsiteX705" fmla="*/ 442754 w 542925"/>
                <a:gd name="connsiteY705" fmla="*/ 213099 h 450850"/>
                <a:gd name="connsiteX706" fmla="*/ 441640 w 542925"/>
                <a:gd name="connsiteY706" fmla="*/ 215550 h 450850"/>
                <a:gd name="connsiteX707" fmla="*/ 440049 w 542925"/>
                <a:gd name="connsiteY707" fmla="*/ 218001 h 450850"/>
                <a:gd name="connsiteX708" fmla="*/ 437663 w 542925"/>
                <a:gd name="connsiteY708" fmla="*/ 219962 h 450850"/>
                <a:gd name="connsiteX709" fmla="*/ 434958 w 542925"/>
                <a:gd name="connsiteY709" fmla="*/ 221106 h 450850"/>
                <a:gd name="connsiteX710" fmla="*/ 431617 w 542925"/>
                <a:gd name="connsiteY710" fmla="*/ 221923 h 450850"/>
                <a:gd name="connsiteX711" fmla="*/ 427798 w 542925"/>
                <a:gd name="connsiteY711" fmla="*/ 222250 h 450850"/>
                <a:gd name="connsiteX712" fmla="*/ 423821 w 542925"/>
                <a:gd name="connsiteY712" fmla="*/ 222087 h 450850"/>
                <a:gd name="connsiteX713" fmla="*/ 419684 w 542925"/>
                <a:gd name="connsiteY713" fmla="*/ 221433 h 450850"/>
                <a:gd name="connsiteX714" fmla="*/ 415229 w 542925"/>
                <a:gd name="connsiteY714" fmla="*/ 220453 h 450850"/>
                <a:gd name="connsiteX715" fmla="*/ 410615 w 542925"/>
                <a:gd name="connsiteY715" fmla="*/ 218655 h 450850"/>
                <a:gd name="connsiteX716" fmla="*/ 406001 w 542925"/>
                <a:gd name="connsiteY716" fmla="*/ 216531 h 450850"/>
                <a:gd name="connsiteX717" fmla="*/ 402978 w 542925"/>
                <a:gd name="connsiteY717" fmla="*/ 214570 h 450850"/>
                <a:gd name="connsiteX718" fmla="*/ 399955 w 542925"/>
                <a:gd name="connsiteY718" fmla="*/ 212118 h 450850"/>
                <a:gd name="connsiteX719" fmla="*/ 396773 w 542925"/>
                <a:gd name="connsiteY719" fmla="*/ 209177 h 450850"/>
                <a:gd name="connsiteX720" fmla="*/ 393432 w 542925"/>
                <a:gd name="connsiteY720" fmla="*/ 206235 h 450850"/>
                <a:gd name="connsiteX721" fmla="*/ 390409 w 542925"/>
                <a:gd name="connsiteY721" fmla="*/ 202967 h 450850"/>
                <a:gd name="connsiteX722" fmla="*/ 387386 w 542925"/>
                <a:gd name="connsiteY722" fmla="*/ 199372 h 450850"/>
                <a:gd name="connsiteX723" fmla="*/ 384522 w 542925"/>
                <a:gd name="connsiteY723" fmla="*/ 195940 h 450850"/>
                <a:gd name="connsiteX724" fmla="*/ 381817 w 542925"/>
                <a:gd name="connsiteY724" fmla="*/ 192345 h 450850"/>
                <a:gd name="connsiteX725" fmla="*/ 379271 w 542925"/>
                <a:gd name="connsiteY725" fmla="*/ 188913 h 450850"/>
                <a:gd name="connsiteX726" fmla="*/ 377203 w 542925"/>
                <a:gd name="connsiteY726" fmla="*/ 186135 h 450850"/>
                <a:gd name="connsiteX727" fmla="*/ 375294 w 542925"/>
                <a:gd name="connsiteY727" fmla="*/ 183356 h 450850"/>
                <a:gd name="connsiteX728" fmla="*/ 373703 w 542925"/>
                <a:gd name="connsiteY728" fmla="*/ 181069 h 450850"/>
                <a:gd name="connsiteX729" fmla="*/ 372589 w 542925"/>
                <a:gd name="connsiteY729" fmla="*/ 179434 h 450850"/>
                <a:gd name="connsiteX730" fmla="*/ 371793 w 542925"/>
                <a:gd name="connsiteY730" fmla="*/ 178127 h 450850"/>
                <a:gd name="connsiteX731" fmla="*/ 359568 w 542925"/>
                <a:gd name="connsiteY731" fmla="*/ 174625 h 450850"/>
                <a:gd name="connsiteX732" fmla="*/ 360839 w 542925"/>
                <a:gd name="connsiteY732" fmla="*/ 174625 h 450850"/>
                <a:gd name="connsiteX733" fmla="*/ 361475 w 542925"/>
                <a:gd name="connsiteY733" fmla="*/ 175259 h 450850"/>
                <a:gd name="connsiteX734" fmla="*/ 361792 w 542925"/>
                <a:gd name="connsiteY734" fmla="*/ 176527 h 450850"/>
                <a:gd name="connsiteX735" fmla="*/ 361951 w 542925"/>
                <a:gd name="connsiteY735" fmla="*/ 177953 h 450850"/>
                <a:gd name="connsiteX736" fmla="*/ 361792 w 542925"/>
                <a:gd name="connsiteY736" fmla="*/ 179696 h 450850"/>
                <a:gd name="connsiteX737" fmla="*/ 361316 w 542925"/>
                <a:gd name="connsiteY737" fmla="*/ 181597 h 450850"/>
                <a:gd name="connsiteX738" fmla="*/ 360839 w 542925"/>
                <a:gd name="connsiteY738" fmla="*/ 183816 h 450850"/>
                <a:gd name="connsiteX739" fmla="*/ 360203 w 542925"/>
                <a:gd name="connsiteY739" fmla="*/ 185717 h 450850"/>
                <a:gd name="connsiteX740" fmla="*/ 359568 w 542925"/>
                <a:gd name="connsiteY740" fmla="*/ 187777 h 450850"/>
                <a:gd name="connsiteX741" fmla="*/ 358932 w 542925"/>
                <a:gd name="connsiteY741" fmla="*/ 189679 h 450850"/>
                <a:gd name="connsiteX742" fmla="*/ 358297 w 542925"/>
                <a:gd name="connsiteY742" fmla="*/ 191263 h 450850"/>
                <a:gd name="connsiteX743" fmla="*/ 357820 w 542925"/>
                <a:gd name="connsiteY743" fmla="*/ 192373 h 450850"/>
                <a:gd name="connsiteX744" fmla="*/ 357502 w 542925"/>
                <a:gd name="connsiteY744" fmla="*/ 193323 h 450850"/>
                <a:gd name="connsiteX745" fmla="*/ 357343 w 542925"/>
                <a:gd name="connsiteY745" fmla="*/ 193640 h 450850"/>
                <a:gd name="connsiteX746" fmla="*/ 286795 w 542925"/>
                <a:gd name="connsiteY746" fmla="*/ 423246 h 450850"/>
                <a:gd name="connsiteX747" fmla="*/ 285523 w 542925"/>
                <a:gd name="connsiteY747" fmla="*/ 426098 h 450850"/>
                <a:gd name="connsiteX748" fmla="*/ 283934 w 542925"/>
                <a:gd name="connsiteY748" fmla="*/ 428634 h 450850"/>
                <a:gd name="connsiteX749" fmla="*/ 281551 w 542925"/>
                <a:gd name="connsiteY749" fmla="*/ 430535 h 450850"/>
                <a:gd name="connsiteX750" fmla="*/ 279168 w 542925"/>
                <a:gd name="connsiteY750" fmla="*/ 432120 h 450850"/>
                <a:gd name="connsiteX751" fmla="*/ 276308 w 542925"/>
                <a:gd name="connsiteY751" fmla="*/ 433070 h 450850"/>
                <a:gd name="connsiteX752" fmla="*/ 273289 w 542925"/>
                <a:gd name="connsiteY752" fmla="*/ 433387 h 450850"/>
                <a:gd name="connsiteX753" fmla="*/ 272494 w 542925"/>
                <a:gd name="connsiteY753" fmla="*/ 433387 h 450850"/>
                <a:gd name="connsiteX754" fmla="*/ 269475 w 542925"/>
                <a:gd name="connsiteY754" fmla="*/ 433070 h 450850"/>
                <a:gd name="connsiteX755" fmla="*/ 266774 w 542925"/>
                <a:gd name="connsiteY755" fmla="*/ 432120 h 450850"/>
                <a:gd name="connsiteX756" fmla="*/ 264073 w 542925"/>
                <a:gd name="connsiteY756" fmla="*/ 430535 h 450850"/>
                <a:gd name="connsiteX757" fmla="*/ 261848 w 542925"/>
                <a:gd name="connsiteY757" fmla="*/ 428634 h 450850"/>
                <a:gd name="connsiteX758" fmla="*/ 260259 w 542925"/>
                <a:gd name="connsiteY758" fmla="*/ 426098 h 450850"/>
                <a:gd name="connsiteX759" fmla="*/ 259147 w 542925"/>
                <a:gd name="connsiteY759" fmla="*/ 423246 h 450850"/>
                <a:gd name="connsiteX760" fmla="*/ 188281 w 542925"/>
                <a:gd name="connsiteY760" fmla="*/ 193640 h 450850"/>
                <a:gd name="connsiteX761" fmla="*/ 187963 w 542925"/>
                <a:gd name="connsiteY761" fmla="*/ 192214 h 450850"/>
                <a:gd name="connsiteX762" fmla="*/ 187486 w 542925"/>
                <a:gd name="connsiteY762" fmla="*/ 190471 h 450850"/>
                <a:gd name="connsiteX763" fmla="*/ 187009 w 542925"/>
                <a:gd name="connsiteY763" fmla="*/ 188253 h 450850"/>
                <a:gd name="connsiteX764" fmla="*/ 186533 w 542925"/>
                <a:gd name="connsiteY764" fmla="*/ 186034 h 450850"/>
                <a:gd name="connsiteX765" fmla="*/ 186056 w 542925"/>
                <a:gd name="connsiteY765" fmla="*/ 183974 h 450850"/>
                <a:gd name="connsiteX766" fmla="*/ 185738 w 542925"/>
                <a:gd name="connsiteY766" fmla="*/ 181597 h 450850"/>
                <a:gd name="connsiteX767" fmla="*/ 185738 w 542925"/>
                <a:gd name="connsiteY767" fmla="*/ 179696 h 450850"/>
                <a:gd name="connsiteX768" fmla="*/ 185738 w 542925"/>
                <a:gd name="connsiteY768" fmla="*/ 177794 h 450850"/>
                <a:gd name="connsiteX769" fmla="*/ 186056 w 542925"/>
                <a:gd name="connsiteY769" fmla="*/ 176527 h 450850"/>
                <a:gd name="connsiteX770" fmla="*/ 186692 w 542925"/>
                <a:gd name="connsiteY770" fmla="*/ 175418 h 450850"/>
                <a:gd name="connsiteX771" fmla="*/ 187804 w 542925"/>
                <a:gd name="connsiteY771" fmla="*/ 175101 h 450850"/>
                <a:gd name="connsiteX772" fmla="*/ 188122 w 542925"/>
                <a:gd name="connsiteY772" fmla="*/ 175418 h 450850"/>
                <a:gd name="connsiteX773" fmla="*/ 189393 w 542925"/>
                <a:gd name="connsiteY773" fmla="*/ 175893 h 450850"/>
                <a:gd name="connsiteX774" fmla="*/ 191141 w 542925"/>
                <a:gd name="connsiteY774" fmla="*/ 177002 h 450850"/>
                <a:gd name="connsiteX775" fmla="*/ 193842 w 542925"/>
                <a:gd name="connsiteY775" fmla="*/ 178270 h 450850"/>
                <a:gd name="connsiteX776" fmla="*/ 197179 w 542925"/>
                <a:gd name="connsiteY776" fmla="*/ 179854 h 450850"/>
                <a:gd name="connsiteX777" fmla="*/ 201151 w 542925"/>
                <a:gd name="connsiteY777" fmla="*/ 181597 h 450850"/>
                <a:gd name="connsiteX778" fmla="*/ 205759 w 542925"/>
                <a:gd name="connsiteY778" fmla="*/ 183499 h 450850"/>
                <a:gd name="connsiteX779" fmla="*/ 210843 w 542925"/>
                <a:gd name="connsiteY779" fmla="*/ 185242 h 450850"/>
                <a:gd name="connsiteX780" fmla="*/ 216723 w 542925"/>
                <a:gd name="connsiteY780" fmla="*/ 187143 h 450850"/>
                <a:gd name="connsiteX781" fmla="*/ 223078 w 542925"/>
                <a:gd name="connsiteY781" fmla="*/ 188886 h 450850"/>
                <a:gd name="connsiteX782" fmla="*/ 229911 w 542925"/>
                <a:gd name="connsiteY782" fmla="*/ 190788 h 450850"/>
                <a:gd name="connsiteX783" fmla="*/ 237379 w 542925"/>
                <a:gd name="connsiteY783" fmla="*/ 192214 h 450850"/>
                <a:gd name="connsiteX784" fmla="*/ 245323 w 542925"/>
                <a:gd name="connsiteY784" fmla="*/ 193640 h 450850"/>
                <a:gd name="connsiteX785" fmla="*/ 253745 w 542925"/>
                <a:gd name="connsiteY785" fmla="*/ 194591 h 450850"/>
                <a:gd name="connsiteX786" fmla="*/ 262484 w 542925"/>
                <a:gd name="connsiteY786" fmla="*/ 195225 h 450850"/>
                <a:gd name="connsiteX787" fmla="*/ 271859 w 542925"/>
                <a:gd name="connsiteY787" fmla="*/ 195383 h 450850"/>
                <a:gd name="connsiteX788" fmla="*/ 281392 w 542925"/>
                <a:gd name="connsiteY788" fmla="*/ 195225 h 450850"/>
                <a:gd name="connsiteX789" fmla="*/ 291561 w 542925"/>
                <a:gd name="connsiteY789" fmla="*/ 194433 h 450850"/>
                <a:gd name="connsiteX790" fmla="*/ 301889 w 542925"/>
                <a:gd name="connsiteY790" fmla="*/ 193165 h 450850"/>
                <a:gd name="connsiteX791" fmla="*/ 312535 w 542925"/>
                <a:gd name="connsiteY791" fmla="*/ 190946 h 450850"/>
                <a:gd name="connsiteX792" fmla="*/ 323499 w 542925"/>
                <a:gd name="connsiteY792" fmla="*/ 188253 h 450850"/>
                <a:gd name="connsiteX793" fmla="*/ 334780 w 542925"/>
                <a:gd name="connsiteY793" fmla="*/ 184767 h 450850"/>
                <a:gd name="connsiteX794" fmla="*/ 346221 w 542925"/>
                <a:gd name="connsiteY794" fmla="*/ 180488 h 450850"/>
                <a:gd name="connsiteX795" fmla="*/ 357979 w 542925"/>
                <a:gd name="connsiteY795" fmla="*/ 175101 h 450850"/>
                <a:gd name="connsiteX796" fmla="*/ 498127 w 542925"/>
                <a:gd name="connsiteY796" fmla="*/ 173038 h 450850"/>
                <a:gd name="connsiteX797" fmla="*/ 503007 w 542925"/>
                <a:gd name="connsiteY797" fmla="*/ 173038 h 450850"/>
                <a:gd name="connsiteX798" fmla="*/ 507729 w 542925"/>
                <a:gd name="connsiteY798" fmla="*/ 173200 h 450850"/>
                <a:gd name="connsiteX799" fmla="*/ 512452 w 542925"/>
                <a:gd name="connsiteY799" fmla="*/ 173524 h 450850"/>
                <a:gd name="connsiteX800" fmla="*/ 516859 w 542925"/>
                <a:gd name="connsiteY800" fmla="*/ 174011 h 450850"/>
                <a:gd name="connsiteX801" fmla="*/ 521109 w 542925"/>
                <a:gd name="connsiteY801" fmla="*/ 174335 h 450850"/>
                <a:gd name="connsiteX802" fmla="*/ 524572 w 542925"/>
                <a:gd name="connsiteY802" fmla="*/ 174822 h 450850"/>
                <a:gd name="connsiteX803" fmla="*/ 527563 w 542925"/>
                <a:gd name="connsiteY803" fmla="*/ 175308 h 450850"/>
                <a:gd name="connsiteX804" fmla="*/ 529924 w 542925"/>
                <a:gd name="connsiteY804" fmla="*/ 175794 h 450850"/>
                <a:gd name="connsiteX805" fmla="*/ 531341 w 542925"/>
                <a:gd name="connsiteY805" fmla="*/ 175957 h 450850"/>
                <a:gd name="connsiteX806" fmla="*/ 531813 w 542925"/>
                <a:gd name="connsiteY806" fmla="*/ 176119 h 450850"/>
                <a:gd name="connsiteX807" fmla="*/ 531656 w 542925"/>
                <a:gd name="connsiteY807" fmla="*/ 176443 h 450850"/>
                <a:gd name="connsiteX808" fmla="*/ 530711 w 542925"/>
                <a:gd name="connsiteY808" fmla="*/ 177416 h 450850"/>
                <a:gd name="connsiteX809" fmla="*/ 529452 w 542925"/>
                <a:gd name="connsiteY809" fmla="*/ 178713 h 450850"/>
                <a:gd name="connsiteX810" fmla="*/ 527563 w 542925"/>
                <a:gd name="connsiteY810" fmla="*/ 180820 h 450850"/>
                <a:gd name="connsiteX811" fmla="*/ 525359 w 542925"/>
                <a:gd name="connsiteY811" fmla="*/ 183252 h 450850"/>
                <a:gd name="connsiteX812" fmla="*/ 522683 w 542925"/>
                <a:gd name="connsiteY812" fmla="*/ 185684 h 450850"/>
                <a:gd name="connsiteX813" fmla="*/ 519693 w 542925"/>
                <a:gd name="connsiteY813" fmla="*/ 188603 h 450850"/>
                <a:gd name="connsiteX814" fmla="*/ 516544 w 542925"/>
                <a:gd name="connsiteY814" fmla="*/ 191521 h 450850"/>
                <a:gd name="connsiteX815" fmla="*/ 513396 w 542925"/>
                <a:gd name="connsiteY815" fmla="*/ 194601 h 450850"/>
                <a:gd name="connsiteX816" fmla="*/ 509933 w 542925"/>
                <a:gd name="connsiteY816" fmla="*/ 197520 h 450850"/>
                <a:gd name="connsiteX817" fmla="*/ 506313 w 542925"/>
                <a:gd name="connsiteY817" fmla="*/ 200276 h 450850"/>
                <a:gd name="connsiteX818" fmla="*/ 502850 w 542925"/>
                <a:gd name="connsiteY818" fmla="*/ 202870 h 450850"/>
                <a:gd name="connsiteX819" fmla="*/ 499229 w 542925"/>
                <a:gd name="connsiteY819" fmla="*/ 205140 h 450850"/>
                <a:gd name="connsiteX820" fmla="*/ 495766 w 542925"/>
                <a:gd name="connsiteY820" fmla="*/ 207085 h 450850"/>
                <a:gd name="connsiteX821" fmla="*/ 492460 w 542925"/>
                <a:gd name="connsiteY821" fmla="*/ 208382 h 450850"/>
                <a:gd name="connsiteX822" fmla="*/ 487738 w 542925"/>
                <a:gd name="connsiteY822" fmla="*/ 209841 h 450850"/>
                <a:gd name="connsiteX823" fmla="*/ 483173 w 542925"/>
                <a:gd name="connsiteY823" fmla="*/ 210814 h 450850"/>
                <a:gd name="connsiteX824" fmla="*/ 478608 w 542925"/>
                <a:gd name="connsiteY824" fmla="*/ 211138 h 450850"/>
                <a:gd name="connsiteX825" fmla="*/ 474201 w 542925"/>
                <a:gd name="connsiteY825" fmla="*/ 211138 h 450850"/>
                <a:gd name="connsiteX826" fmla="*/ 470265 w 542925"/>
                <a:gd name="connsiteY826" fmla="*/ 210652 h 450850"/>
                <a:gd name="connsiteX827" fmla="*/ 466960 w 542925"/>
                <a:gd name="connsiteY827" fmla="*/ 209841 h 450850"/>
                <a:gd name="connsiteX828" fmla="*/ 463812 w 542925"/>
                <a:gd name="connsiteY828" fmla="*/ 208382 h 450850"/>
                <a:gd name="connsiteX829" fmla="*/ 461136 w 542925"/>
                <a:gd name="connsiteY829" fmla="*/ 206761 h 450850"/>
                <a:gd name="connsiteX830" fmla="*/ 459247 w 542925"/>
                <a:gd name="connsiteY830" fmla="*/ 204491 h 450850"/>
                <a:gd name="connsiteX831" fmla="*/ 457830 w 542925"/>
                <a:gd name="connsiteY831" fmla="*/ 201897 h 450850"/>
                <a:gd name="connsiteX832" fmla="*/ 457200 w 542925"/>
                <a:gd name="connsiteY832" fmla="*/ 198654 h 450850"/>
                <a:gd name="connsiteX833" fmla="*/ 457672 w 542925"/>
                <a:gd name="connsiteY833" fmla="*/ 195412 h 450850"/>
                <a:gd name="connsiteX834" fmla="*/ 458774 w 542925"/>
                <a:gd name="connsiteY834" fmla="*/ 192169 h 450850"/>
                <a:gd name="connsiteX835" fmla="*/ 460978 w 542925"/>
                <a:gd name="connsiteY835" fmla="*/ 188765 h 450850"/>
                <a:gd name="connsiteX836" fmla="*/ 463812 w 542925"/>
                <a:gd name="connsiteY836" fmla="*/ 185522 h 450850"/>
                <a:gd name="connsiteX837" fmla="*/ 467275 w 542925"/>
                <a:gd name="connsiteY837" fmla="*/ 182604 h 450850"/>
                <a:gd name="connsiteX838" fmla="*/ 471367 w 542925"/>
                <a:gd name="connsiteY838" fmla="*/ 179848 h 450850"/>
                <a:gd name="connsiteX839" fmla="*/ 475932 w 542925"/>
                <a:gd name="connsiteY839" fmla="*/ 177254 h 450850"/>
                <a:gd name="connsiteX840" fmla="*/ 480969 w 542925"/>
                <a:gd name="connsiteY840" fmla="*/ 175146 h 450850"/>
                <a:gd name="connsiteX841" fmla="*/ 484747 w 542925"/>
                <a:gd name="connsiteY841" fmla="*/ 174173 h 450850"/>
                <a:gd name="connsiteX842" fmla="*/ 488840 w 542925"/>
                <a:gd name="connsiteY842" fmla="*/ 173524 h 450850"/>
                <a:gd name="connsiteX843" fmla="*/ 493405 w 542925"/>
                <a:gd name="connsiteY843" fmla="*/ 173200 h 450850"/>
                <a:gd name="connsiteX844" fmla="*/ 135308 w 542925"/>
                <a:gd name="connsiteY844" fmla="*/ 111125 h 450850"/>
                <a:gd name="connsiteX845" fmla="*/ 135308 w 542925"/>
                <a:gd name="connsiteY845" fmla="*/ 111603 h 450850"/>
                <a:gd name="connsiteX846" fmla="*/ 135466 w 542925"/>
                <a:gd name="connsiteY846" fmla="*/ 113195 h 450850"/>
                <a:gd name="connsiteX847" fmla="*/ 135782 w 542925"/>
                <a:gd name="connsiteY847" fmla="*/ 115425 h 450850"/>
                <a:gd name="connsiteX848" fmla="*/ 135940 w 542925"/>
                <a:gd name="connsiteY848" fmla="*/ 118610 h 450850"/>
                <a:gd name="connsiteX849" fmla="*/ 136256 w 542925"/>
                <a:gd name="connsiteY849" fmla="*/ 122433 h 450850"/>
                <a:gd name="connsiteX850" fmla="*/ 136572 w 542925"/>
                <a:gd name="connsiteY850" fmla="*/ 126574 h 450850"/>
                <a:gd name="connsiteX851" fmla="*/ 136730 w 542925"/>
                <a:gd name="connsiteY851" fmla="*/ 131034 h 450850"/>
                <a:gd name="connsiteX852" fmla="*/ 136730 w 542925"/>
                <a:gd name="connsiteY852" fmla="*/ 135971 h 450850"/>
                <a:gd name="connsiteX853" fmla="*/ 136730 w 542925"/>
                <a:gd name="connsiteY853" fmla="*/ 140908 h 450850"/>
                <a:gd name="connsiteX854" fmla="*/ 136572 w 542925"/>
                <a:gd name="connsiteY854" fmla="*/ 145846 h 450850"/>
                <a:gd name="connsiteX855" fmla="*/ 136256 w 542925"/>
                <a:gd name="connsiteY855" fmla="*/ 150624 h 450850"/>
                <a:gd name="connsiteX856" fmla="*/ 135624 w 542925"/>
                <a:gd name="connsiteY856" fmla="*/ 155084 h 450850"/>
                <a:gd name="connsiteX857" fmla="*/ 134835 w 542925"/>
                <a:gd name="connsiteY857" fmla="*/ 159384 h 450850"/>
                <a:gd name="connsiteX858" fmla="*/ 133571 w 542925"/>
                <a:gd name="connsiteY858" fmla="*/ 163206 h 450850"/>
                <a:gd name="connsiteX859" fmla="*/ 131201 w 542925"/>
                <a:gd name="connsiteY859" fmla="*/ 168462 h 450850"/>
                <a:gd name="connsiteX860" fmla="*/ 128516 w 542925"/>
                <a:gd name="connsiteY860" fmla="*/ 173240 h 450850"/>
                <a:gd name="connsiteX861" fmla="*/ 125357 w 542925"/>
                <a:gd name="connsiteY861" fmla="*/ 177382 h 450850"/>
                <a:gd name="connsiteX862" fmla="*/ 122040 w 542925"/>
                <a:gd name="connsiteY862" fmla="*/ 180886 h 450850"/>
                <a:gd name="connsiteX863" fmla="*/ 118565 w 542925"/>
                <a:gd name="connsiteY863" fmla="*/ 183594 h 450850"/>
                <a:gd name="connsiteX864" fmla="*/ 115248 w 542925"/>
                <a:gd name="connsiteY864" fmla="*/ 185186 h 450850"/>
                <a:gd name="connsiteX865" fmla="*/ 111772 w 542925"/>
                <a:gd name="connsiteY865" fmla="*/ 186142 h 450850"/>
                <a:gd name="connsiteX866" fmla="*/ 108455 w 542925"/>
                <a:gd name="connsiteY866" fmla="*/ 185983 h 450850"/>
                <a:gd name="connsiteX867" fmla="*/ 102927 w 542925"/>
                <a:gd name="connsiteY867" fmla="*/ 195857 h 450850"/>
                <a:gd name="connsiteX868" fmla="*/ 98188 w 542925"/>
                <a:gd name="connsiteY868" fmla="*/ 205891 h 450850"/>
                <a:gd name="connsiteX869" fmla="*/ 94081 w 542925"/>
                <a:gd name="connsiteY869" fmla="*/ 216403 h 450850"/>
                <a:gd name="connsiteX870" fmla="*/ 91080 w 542925"/>
                <a:gd name="connsiteY870" fmla="*/ 227075 h 450850"/>
                <a:gd name="connsiteX871" fmla="*/ 89026 w 542925"/>
                <a:gd name="connsiteY871" fmla="*/ 238064 h 450850"/>
                <a:gd name="connsiteX872" fmla="*/ 87762 w 542925"/>
                <a:gd name="connsiteY872" fmla="*/ 249213 h 450850"/>
                <a:gd name="connsiteX873" fmla="*/ 87762 w 542925"/>
                <a:gd name="connsiteY873" fmla="*/ 260362 h 450850"/>
                <a:gd name="connsiteX874" fmla="*/ 89026 w 542925"/>
                <a:gd name="connsiteY874" fmla="*/ 271352 h 450850"/>
                <a:gd name="connsiteX875" fmla="*/ 90922 w 542925"/>
                <a:gd name="connsiteY875" fmla="*/ 282023 h 450850"/>
                <a:gd name="connsiteX876" fmla="*/ 94081 w 542925"/>
                <a:gd name="connsiteY876" fmla="*/ 292853 h 450850"/>
                <a:gd name="connsiteX877" fmla="*/ 97872 w 542925"/>
                <a:gd name="connsiteY877" fmla="*/ 303206 h 450850"/>
                <a:gd name="connsiteX878" fmla="*/ 102611 w 542925"/>
                <a:gd name="connsiteY878" fmla="*/ 313240 h 450850"/>
                <a:gd name="connsiteX879" fmla="*/ 107981 w 542925"/>
                <a:gd name="connsiteY879" fmla="*/ 322796 h 450850"/>
                <a:gd name="connsiteX880" fmla="*/ 114774 w 542925"/>
                <a:gd name="connsiteY880" fmla="*/ 333468 h 450850"/>
                <a:gd name="connsiteX881" fmla="*/ 122356 w 542925"/>
                <a:gd name="connsiteY881" fmla="*/ 343502 h 450850"/>
                <a:gd name="connsiteX882" fmla="*/ 130412 w 542925"/>
                <a:gd name="connsiteY882" fmla="*/ 353217 h 450850"/>
                <a:gd name="connsiteX883" fmla="*/ 139100 w 542925"/>
                <a:gd name="connsiteY883" fmla="*/ 362455 h 450850"/>
                <a:gd name="connsiteX884" fmla="*/ 148103 w 542925"/>
                <a:gd name="connsiteY884" fmla="*/ 371215 h 450850"/>
                <a:gd name="connsiteX885" fmla="*/ 157423 w 542925"/>
                <a:gd name="connsiteY885" fmla="*/ 379815 h 450850"/>
                <a:gd name="connsiteX886" fmla="*/ 167216 w 542925"/>
                <a:gd name="connsiteY886" fmla="*/ 387779 h 450850"/>
                <a:gd name="connsiteX887" fmla="*/ 181275 w 542925"/>
                <a:gd name="connsiteY887" fmla="*/ 398609 h 450850"/>
                <a:gd name="connsiteX888" fmla="*/ 195650 w 542925"/>
                <a:gd name="connsiteY888" fmla="*/ 408962 h 450850"/>
                <a:gd name="connsiteX889" fmla="*/ 210498 w 542925"/>
                <a:gd name="connsiteY889" fmla="*/ 418359 h 450850"/>
                <a:gd name="connsiteX890" fmla="*/ 225820 w 542925"/>
                <a:gd name="connsiteY890" fmla="*/ 427278 h 450850"/>
                <a:gd name="connsiteX891" fmla="*/ 241300 w 542925"/>
                <a:gd name="connsiteY891" fmla="*/ 435242 h 450850"/>
                <a:gd name="connsiteX892" fmla="*/ 233718 w 542925"/>
                <a:gd name="connsiteY892" fmla="*/ 450850 h 450850"/>
                <a:gd name="connsiteX893" fmla="*/ 217764 w 542925"/>
                <a:gd name="connsiteY893" fmla="*/ 441453 h 450850"/>
                <a:gd name="connsiteX894" fmla="*/ 202442 w 542925"/>
                <a:gd name="connsiteY894" fmla="*/ 431419 h 450850"/>
                <a:gd name="connsiteX895" fmla="*/ 187436 w 542925"/>
                <a:gd name="connsiteY895" fmla="*/ 420907 h 450850"/>
                <a:gd name="connsiteX896" fmla="*/ 172903 w 542925"/>
                <a:gd name="connsiteY896" fmla="*/ 409758 h 450850"/>
                <a:gd name="connsiteX897" fmla="*/ 159002 w 542925"/>
                <a:gd name="connsiteY897" fmla="*/ 397813 h 450850"/>
                <a:gd name="connsiteX898" fmla="*/ 149367 w 542925"/>
                <a:gd name="connsiteY898" fmla="*/ 389053 h 450850"/>
                <a:gd name="connsiteX899" fmla="*/ 140047 w 542925"/>
                <a:gd name="connsiteY899" fmla="*/ 379815 h 450850"/>
                <a:gd name="connsiteX900" fmla="*/ 131201 w 542925"/>
                <a:gd name="connsiteY900" fmla="*/ 370100 h 450850"/>
                <a:gd name="connsiteX901" fmla="*/ 122514 w 542925"/>
                <a:gd name="connsiteY901" fmla="*/ 360066 h 450850"/>
                <a:gd name="connsiteX902" fmla="*/ 114616 w 542925"/>
                <a:gd name="connsiteY902" fmla="*/ 349554 h 450850"/>
                <a:gd name="connsiteX903" fmla="*/ 107192 w 542925"/>
                <a:gd name="connsiteY903" fmla="*/ 338405 h 450850"/>
                <a:gd name="connsiteX904" fmla="*/ 100715 w 542925"/>
                <a:gd name="connsiteY904" fmla="*/ 327097 h 450850"/>
                <a:gd name="connsiteX905" fmla="*/ 95976 w 542925"/>
                <a:gd name="connsiteY905" fmla="*/ 317859 h 450850"/>
                <a:gd name="connsiteX906" fmla="*/ 92027 w 542925"/>
                <a:gd name="connsiteY906" fmla="*/ 308303 h 450850"/>
                <a:gd name="connsiteX907" fmla="*/ 88552 w 542925"/>
                <a:gd name="connsiteY907" fmla="*/ 298587 h 450850"/>
                <a:gd name="connsiteX908" fmla="*/ 85867 w 542925"/>
                <a:gd name="connsiteY908" fmla="*/ 288553 h 450850"/>
                <a:gd name="connsiteX909" fmla="*/ 83813 w 542925"/>
                <a:gd name="connsiteY909" fmla="*/ 278360 h 450850"/>
                <a:gd name="connsiteX910" fmla="*/ 82866 w 542925"/>
                <a:gd name="connsiteY910" fmla="*/ 268166 h 450850"/>
                <a:gd name="connsiteX911" fmla="*/ 82550 w 542925"/>
                <a:gd name="connsiteY911" fmla="*/ 257814 h 450850"/>
                <a:gd name="connsiteX912" fmla="*/ 83182 w 542925"/>
                <a:gd name="connsiteY912" fmla="*/ 247620 h 450850"/>
                <a:gd name="connsiteX913" fmla="*/ 84761 w 542925"/>
                <a:gd name="connsiteY913" fmla="*/ 237427 h 450850"/>
                <a:gd name="connsiteX914" fmla="*/ 86973 w 542925"/>
                <a:gd name="connsiteY914" fmla="*/ 228030 h 450850"/>
                <a:gd name="connsiteX915" fmla="*/ 89816 w 542925"/>
                <a:gd name="connsiteY915" fmla="*/ 219111 h 450850"/>
                <a:gd name="connsiteX916" fmla="*/ 93291 w 542925"/>
                <a:gd name="connsiteY916" fmla="*/ 210192 h 450850"/>
                <a:gd name="connsiteX917" fmla="*/ 97240 w 542925"/>
                <a:gd name="connsiteY917" fmla="*/ 201591 h 450850"/>
                <a:gd name="connsiteX918" fmla="*/ 101821 w 542925"/>
                <a:gd name="connsiteY918" fmla="*/ 193468 h 450850"/>
                <a:gd name="connsiteX919" fmla="*/ 106718 w 542925"/>
                <a:gd name="connsiteY919" fmla="*/ 185346 h 450850"/>
                <a:gd name="connsiteX920" fmla="*/ 104348 w 542925"/>
                <a:gd name="connsiteY920" fmla="*/ 184071 h 450850"/>
                <a:gd name="connsiteX921" fmla="*/ 102295 w 542925"/>
                <a:gd name="connsiteY921" fmla="*/ 181842 h 450850"/>
                <a:gd name="connsiteX922" fmla="*/ 100715 w 542925"/>
                <a:gd name="connsiteY922" fmla="*/ 179293 h 450850"/>
                <a:gd name="connsiteX923" fmla="*/ 99451 w 542925"/>
                <a:gd name="connsiteY923" fmla="*/ 175949 h 450850"/>
                <a:gd name="connsiteX924" fmla="*/ 98820 w 542925"/>
                <a:gd name="connsiteY924" fmla="*/ 172444 h 450850"/>
                <a:gd name="connsiteX925" fmla="*/ 98504 w 542925"/>
                <a:gd name="connsiteY925" fmla="*/ 168144 h 450850"/>
                <a:gd name="connsiteX926" fmla="*/ 98662 w 542925"/>
                <a:gd name="connsiteY926" fmla="*/ 163843 h 450850"/>
                <a:gd name="connsiteX927" fmla="*/ 99294 w 542925"/>
                <a:gd name="connsiteY927" fmla="*/ 159384 h 450850"/>
                <a:gd name="connsiteX928" fmla="*/ 100557 w 542925"/>
                <a:gd name="connsiteY928" fmla="*/ 154606 h 450850"/>
                <a:gd name="connsiteX929" fmla="*/ 102137 w 542925"/>
                <a:gd name="connsiteY929" fmla="*/ 149828 h 450850"/>
                <a:gd name="connsiteX930" fmla="*/ 103716 w 542925"/>
                <a:gd name="connsiteY930" fmla="*/ 146642 h 450850"/>
                <a:gd name="connsiteX931" fmla="*/ 105612 w 542925"/>
                <a:gd name="connsiteY931" fmla="*/ 143138 h 450850"/>
                <a:gd name="connsiteX932" fmla="*/ 107981 w 542925"/>
                <a:gd name="connsiteY932" fmla="*/ 139794 h 450850"/>
                <a:gd name="connsiteX933" fmla="*/ 110509 w 542925"/>
                <a:gd name="connsiteY933" fmla="*/ 136290 h 450850"/>
                <a:gd name="connsiteX934" fmla="*/ 113510 w 542925"/>
                <a:gd name="connsiteY934" fmla="*/ 132786 h 450850"/>
                <a:gd name="connsiteX935" fmla="*/ 116511 w 542925"/>
                <a:gd name="connsiteY935" fmla="*/ 129441 h 450850"/>
                <a:gd name="connsiteX936" fmla="*/ 119512 w 542925"/>
                <a:gd name="connsiteY936" fmla="*/ 126096 h 450850"/>
                <a:gd name="connsiteX937" fmla="*/ 122356 w 542925"/>
                <a:gd name="connsiteY937" fmla="*/ 123070 h 450850"/>
                <a:gd name="connsiteX938" fmla="*/ 125357 w 542925"/>
                <a:gd name="connsiteY938" fmla="*/ 120203 h 450850"/>
                <a:gd name="connsiteX939" fmla="*/ 128042 w 542925"/>
                <a:gd name="connsiteY939" fmla="*/ 117655 h 450850"/>
                <a:gd name="connsiteX940" fmla="*/ 130254 w 542925"/>
                <a:gd name="connsiteY940" fmla="*/ 115425 h 450850"/>
                <a:gd name="connsiteX941" fmla="*/ 132307 w 542925"/>
                <a:gd name="connsiteY941" fmla="*/ 113673 h 450850"/>
                <a:gd name="connsiteX942" fmla="*/ 133887 w 542925"/>
                <a:gd name="connsiteY942" fmla="*/ 112240 h 450850"/>
                <a:gd name="connsiteX943" fmla="*/ 134993 w 542925"/>
                <a:gd name="connsiteY943" fmla="*/ 111443 h 450850"/>
                <a:gd name="connsiteX944" fmla="*/ 391237 w 542925"/>
                <a:gd name="connsiteY944" fmla="*/ 101600 h 450850"/>
                <a:gd name="connsiteX945" fmla="*/ 391554 w 542925"/>
                <a:gd name="connsiteY945" fmla="*/ 101759 h 450850"/>
                <a:gd name="connsiteX946" fmla="*/ 392819 w 542925"/>
                <a:gd name="connsiteY946" fmla="*/ 102553 h 450850"/>
                <a:gd name="connsiteX947" fmla="*/ 394401 w 542925"/>
                <a:gd name="connsiteY947" fmla="*/ 103824 h 450850"/>
                <a:gd name="connsiteX948" fmla="*/ 396616 w 542925"/>
                <a:gd name="connsiteY948" fmla="*/ 105254 h 450850"/>
                <a:gd name="connsiteX949" fmla="*/ 399148 w 542925"/>
                <a:gd name="connsiteY949" fmla="*/ 107161 h 450850"/>
                <a:gd name="connsiteX950" fmla="*/ 402154 w 542925"/>
                <a:gd name="connsiteY950" fmla="*/ 109386 h 450850"/>
                <a:gd name="connsiteX951" fmla="*/ 405318 w 542925"/>
                <a:gd name="connsiteY951" fmla="*/ 111928 h 450850"/>
                <a:gd name="connsiteX952" fmla="*/ 408640 w 542925"/>
                <a:gd name="connsiteY952" fmla="*/ 114629 h 450850"/>
                <a:gd name="connsiteX953" fmla="*/ 411963 w 542925"/>
                <a:gd name="connsiteY953" fmla="*/ 117489 h 450850"/>
                <a:gd name="connsiteX954" fmla="*/ 415285 w 542925"/>
                <a:gd name="connsiteY954" fmla="*/ 120508 h 450850"/>
                <a:gd name="connsiteX955" fmla="*/ 418449 w 542925"/>
                <a:gd name="connsiteY955" fmla="*/ 123686 h 450850"/>
                <a:gd name="connsiteX956" fmla="*/ 421614 w 542925"/>
                <a:gd name="connsiteY956" fmla="*/ 126864 h 450850"/>
                <a:gd name="connsiteX957" fmla="*/ 424303 w 542925"/>
                <a:gd name="connsiteY957" fmla="*/ 130042 h 450850"/>
                <a:gd name="connsiteX958" fmla="*/ 426518 w 542925"/>
                <a:gd name="connsiteY958" fmla="*/ 133220 h 450850"/>
                <a:gd name="connsiteX959" fmla="*/ 428417 w 542925"/>
                <a:gd name="connsiteY959" fmla="*/ 136239 h 450850"/>
                <a:gd name="connsiteX960" fmla="*/ 430473 w 542925"/>
                <a:gd name="connsiteY960" fmla="*/ 140847 h 450850"/>
                <a:gd name="connsiteX961" fmla="*/ 432214 w 542925"/>
                <a:gd name="connsiteY961" fmla="*/ 145296 h 450850"/>
                <a:gd name="connsiteX962" fmla="*/ 433321 w 542925"/>
                <a:gd name="connsiteY962" fmla="*/ 149904 h 450850"/>
                <a:gd name="connsiteX963" fmla="*/ 433796 w 542925"/>
                <a:gd name="connsiteY963" fmla="*/ 154035 h 450850"/>
                <a:gd name="connsiteX964" fmla="*/ 433954 w 542925"/>
                <a:gd name="connsiteY964" fmla="*/ 158166 h 450850"/>
                <a:gd name="connsiteX965" fmla="*/ 433796 w 542925"/>
                <a:gd name="connsiteY965" fmla="*/ 161821 h 450850"/>
                <a:gd name="connsiteX966" fmla="*/ 433005 w 542925"/>
                <a:gd name="connsiteY966" fmla="*/ 165158 h 450850"/>
                <a:gd name="connsiteX967" fmla="*/ 431739 w 542925"/>
                <a:gd name="connsiteY967" fmla="*/ 168018 h 450850"/>
                <a:gd name="connsiteX968" fmla="*/ 429841 w 542925"/>
                <a:gd name="connsiteY968" fmla="*/ 170401 h 450850"/>
                <a:gd name="connsiteX969" fmla="*/ 427784 w 542925"/>
                <a:gd name="connsiteY969" fmla="*/ 172149 h 450850"/>
                <a:gd name="connsiteX970" fmla="*/ 433479 w 542925"/>
                <a:gd name="connsiteY970" fmla="*/ 179618 h 450850"/>
                <a:gd name="connsiteX971" fmla="*/ 438859 w 542925"/>
                <a:gd name="connsiteY971" fmla="*/ 187086 h 450850"/>
                <a:gd name="connsiteX972" fmla="*/ 443763 w 542925"/>
                <a:gd name="connsiteY972" fmla="*/ 195030 h 450850"/>
                <a:gd name="connsiteX973" fmla="*/ 448193 w 542925"/>
                <a:gd name="connsiteY973" fmla="*/ 203452 h 450850"/>
                <a:gd name="connsiteX974" fmla="*/ 451990 w 542925"/>
                <a:gd name="connsiteY974" fmla="*/ 212032 h 450850"/>
                <a:gd name="connsiteX975" fmla="*/ 455154 w 542925"/>
                <a:gd name="connsiteY975" fmla="*/ 221089 h 450850"/>
                <a:gd name="connsiteX976" fmla="*/ 457844 w 542925"/>
                <a:gd name="connsiteY976" fmla="*/ 230941 h 450850"/>
                <a:gd name="connsiteX977" fmla="*/ 459584 w 542925"/>
                <a:gd name="connsiteY977" fmla="*/ 241110 h 450850"/>
                <a:gd name="connsiteX978" fmla="*/ 460375 w 542925"/>
                <a:gd name="connsiteY978" fmla="*/ 251438 h 450850"/>
                <a:gd name="connsiteX979" fmla="*/ 460375 w 542925"/>
                <a:gd name="connsiteY979" fmla="*/ 261607 h 450850"/>
                <a:gd name="connsiteX980" fmla="*/ 459584 w 542925"/>
                <a:gd name="connsiteY980" fmla="*/ 271936 h 450850"/>
                <a:gd name="connsiteX981" fmla="*/ 458002 w 542925"/>
                <a:gd name="connsiteY981" fmla="*/ 282105 h 450850"/>
                <a:gd name="connsiteX982" fmla="*/ 455629 w 542925"/>
                <a:gd name="connsiteY982" fmla="*/ 292433 h 450850"/>
                <a:gd name="connsiteX983" fmla="*/ 452623 w 542925"/>
                <a:gd name="connsiteY983" fmla="*/ 302126 h 450850"/>
                <a:gd name="connsiteX984" fmla="*/ 448984 w 542925"/>
                <a:gd name="connsiteY984" fmla="*/ 311818 h 450850"/>
                <a:gd name="connsiteX985" fmla="*/ 443605 w 542925"/>
                <a:gd name="connsiteY985" fmla="*/ 323894 h 450850"/>
                <a:gd name="connsiteX986" fmla="*/ 437435 w 542925"/>
                <a:gd name="connsiteY986" fmla="*/ 335652 h 450850"/>
                <a:gd name="connsiteX987" fmla="*/ 430632 w 542925"/>
                <a:gd name="connsiteY987" fmla="*/ 346934 h 450850"/>
                <a:gd name="connsiteX988" fmla="*/ 423354 w 542925"/>
                <a:gd name="connsiteY988" fmla="*/ 357739 h 450850"/>
                <a:gd name="connsiteX989" fmla="*/ 415285 w 542925"/>
                <a:gd name="connsiteY989" fmla="*/ 368385 h 450850"/>
                <a:gd name="connsiteX990" fmla="*/ 407058 w 542925"/>
                <a:gd name="connsiteY990" fmla="*/ 378554 h 450850"/>
                <a:gd name="connsiteX991" fmla="*/ 398515 w 542925"/>
                <a:gd name="connsiteY991" fmla="*/ 388405 h 450850"/>
                <a:gd name="connsiteX992" fmla="*/ 385858 w 542925"/>
                <a:gd name="connsiteY992" fmla="*/ 401753 h 450850"/>
                <a:gd name="connsiteX993" fmla="*/ 372568 w 542925"/>
                <a:gd name="connsiteY993" fmla="*/ 414464 h 450850"/>
                <a:gd name="connsiteX994" fmla="*/ 358962 w 542925"/>
                <a:gd name="connsiteY994" fmla="*/ 426699 h 450850"/>
                <a:gd name="connsiteX995" fmla="*/ 344723 w 542925"/>
                <a:gd name="connsiteY995" fmla="*/ 438140 h 450850"/>
                <a:gd name="connsiteX996" fmla="*/ 330010 w 542925"/>
                <a:gd name="connsiteY996" fmla="*/ 449262 h 450850"/>
                <a:gd name="connsiteX997" fmla="*/ 320675 w 542925"/>
                <a:gd name="connsiteY997" fmla="*/ 434803 h 450850"/>
                <a:gd name="connsiteX998" fmla="*/ 335231 w 542925"/>
                <a:gd name="connsiteY998" fmla="*/ 424951 h 450850"/>
                <a:gd name="connsiteX999" fmla="*/ 349470 w 542925"/>
                <a:gd name="connsiteY999" fmla="*/ 414464 h 450850"/>
                <a:gd name="connsiteX1000" fmla="*/ 363234 w 542925"/>
                <a:gd name="connsiteY1000" fmla="*/ 403501 h 450850"/>
                <a:gd name="connsiteX1001" fmla="*/ 376682 w 542925"/>
                <a:gd name="connsiteY1001" fmla="*/ 391742 h 450850"/>
                <a:gd name="connsiteX1002" fmla="*/ 389497 w 542925"/>
                <a:gd name="connsiteY1002" fmla="*/ 379507 h 450850"/>
                <a:gd name="connsiteX1003" fmla="*/ 398198 w 542925"/>
                <a:gd name="connsiteY1003" fmla="*/ 370291 h 450850"/>
                <a:gd name="connsiteX1004" fmla="*/ 406584 w 542925"/>
                <a:gd name="connsiteY1004" fmla="*/ 360917 h 450850"/>
                <a:gd name="connsiteX1005" fmla="*/ 414494 w 542925"/>
                <a:gd name="connsiteY1005" fmla="*/ 351065 h 450850"/>
                <a:gd name="connsiteX1006" fmla="*/ 422088 w 542925"/>
                <a:gd name="connsiteY1006" fmla="*/ 341055 h 450850"/>
                <a:gd name="connsiteX1007" fmla="*/ 429208 w 542925"/>
                <a:gd name="connsiteY1007" fmla="*/ 330568 h 450850"/>
                <a:gd name="connsiteX1008" fmla="*/ 435536 w 542925"/>
                <a:gd name="connsiteY1008" fmla="*/ 319763 h 450850"/>
                <a:gd name="connsiteX1009" fmla="*/ 441232 w 542925"/>
                <a:gd name="connsiteY1009" fmla="*/ 308322 h 450850"/>
                <a:gd name="connsiteX1010" fmla="*/ 445187 w 542925"/>
                <a:gd name="connsiteY1010" fmla="*/ 299424 h 450850"/>
                <a:gd name="connsiteX1011" fmla="*/ 448509 w 542925"/>
                <a:gd name="connsiteY1011" fmla="*/ 290208 h 450850"/>
                <a:gd name="connsiteX1012" fmla="*/ 451199 w 542925"/>
                <a:gd name="connsiteY1012" fmla="*/ 280675 h 450850"/>
                <a:gd name="connsiteX1013" fmla="*/ 452939 w 542925"/>
                <a:gd name="connsiteY1013" fmla="*/ 270982 h 450850"/>
                <a:gd name="connsiteX1014" fmla="*/ 454205 w 542925"/>
                <a:gd name="connsiteY1014" fmla="*/ 261290 h 450850"/>
                <a:gd name="connsiteX1015" fmla="*/ 454838 w 542925"/>
                <a:gd name="connsiteY1015" fmla="*/ 251438 h 450850"/>
                <a:gd name="connsiteX1016" fmla="*/ 454521 w 542925"/>
                <a:gd name="connsiteY1016" fmla="*/ 241746 h 450850"/>
                <a:gd name="connsiteX1017" fmla="*/ 453098 w 542925"/>
                <a:gd name="connsiteY1017" fmla="*/ 231894 h 450850"/>
                <a:gd name="connsiteX1018" fmla="*/ 451041 w 542925"/>
                <a:gd name="connsiteY1018" fmla="*/ 222201 h 450850"/>
                <a:gd name="connsiteX1019" fmla="*/ 448351 w 542925"/>
                <a:gd name="connsiteY1019" fmla="*/ 213462 h 450850"/>
                <a:gd name="connsiteX1020" fmla="*/ 445029 w 542925"/>
                <a:gd name="connsiteY1020" fmla="*/ 204723 h 450850"/>
                <a:gd name="connsiteX1021" fmla="*/ 441074 w 542925"/>
                <a:gd name="connsiteY1021" fmla="*/ 196302 h 450850"/>
                <a:gd name="connsiteX1022" fmla="*/ 436644 w 542925"/>
                <a:gd name="connsiteY1022" fmla="*/ 188039 h 450850"/>
                <a:gd name="connsiteX1023" fmla="*/ 431581 w 542925"/>
                <a:gd name="connsiteY1023" fmla="*/ 180253 h 450850"/>
                <a:gd name="connsiteX1024" fmla="*/ 426044 w 542925"/>
                <a:gd name="connsiteY1024" fmla="*/ 172785 h 450850"/>
                <a:gd name="connsiteX1025" fmla="*/ 423038 w 542925"/>
                <a:gd name="connsiteY1025" fmla="*/ 173261 h 450850"/>
                <a:gd name="connsiteX1026" fmla="*/ 420190 w 542925"/>
                <a:gd name="connsiteY1026" fmla="*/ 173102 h 450850"/>
                <a:gd name="connsiteX1027" fmla="*/ 416867 w 542925"/>
                <a:gd name="connsiteY1027" fmla="*/ 171990 h 450850"/>
                <a:gd name="connsiteX1028" fmla="*/ 413545 w 542925"/>
                <a:gd name="connsiteY1028" fmla="*/ 170401 h 450850"/>
                <a:gd name="connsiteX1029" fmla="*/ 410222 w 542925"/>
                <a:gd name="connsiteY1029" fmla="*/ 168018 h 450850"/>
                <a:gd name="connsiteX1030" fmla="*/ 407058 w 542925"/>
                <a:gd name="connsiteY1030" fmla="*/ 164999 h 450850"/>
                <a:gd name="connsiteX1031" fmla="*/ 404052 w 542925"/>
                <a:gd name="connsiteY1031" fmla="*/ 161503 h 450850"/>
                <a:gd name="connsiteX1032" fmla="*/ 401204 w 542925"/>
                <a:gd name="connsiteY1032" fmla="*/ 157372 h 450850"/>
                <a:gd name="connsiteX1033" fmla="*/ 398515 w 542925"/>
                <a:gd name="connsiteY1033" fmla="*/ 152923 h 450850"/>
                <a:gd name="connsiteX1034" fmla="*/ 396933 w 542925"/>
                <a:gd name="connsiteY1034" fmla="*/ 148950 h 450850"/>
                <a:gd name="connsiteX1035" fmla="*/ 395351 w 542925"/>
                <a:gd name="connsiteY1035" fmla="*/ 144501 h 450850"/>
                <a:gd name="connsiteX1036" fmla="*/ 394243 w 542925"/>
                <a:gd name="connsiteY1036" fmla="*/ 139735 h 450850"/>
                <a:gd name="connsiteX1037" fmla="*/ 393452 w 542925"/>
                <a:gd name="connsiteY1037" fmla="*/ 134491 h 450850"/>
                <a:gd name="connsiteX1038" fmla="*/ 392661 w 542925"/>
                <a:gd name="connsiteY1038" fmla="*/ 129247 h 450850"/>
                <a:gd name="connsiteX1039" fmla="*/ 392186 w 542925"/>
                <a:gd name="connsiteY1039" fmla="*/ 124163 h 450850"/>
                <a:gd name="connsiteX1040" fmla="*/ 391712 w 542925"/>
                <a:gd name="connsiteY1040" fmla="*/ 118919 h 450850"/>
                <a:gd name="connsiteX1041" fmla="*/ 391395 w 542925"/>
                <a:gd name="connsiteY1041" fmla="*/ 114311 h 450850"/>
                <a:gd name="connsiteX1042" fmla="*/ 391395 w 542925"/>
                <a:gd name="connsiteY1042" fmla="*/ 110180 h 450850"/>
                <a:gd name="connsiteX1043" fmla="*/ 391237 w 542925"/>
                <a:gd name="connsiteY1043" fmla="*/ 106684 h 450850"/>
                <a:gd name="connsiteX1044" fmla="*/ 391237 w 542925"/>
                <a:gd name="connsiteY1044" fmla="*/ 103983 h 450850"/>
                <a:gd name="connsiteX1045" fmla="*/ 391237 w 542925"/>
                <a:gd name="connsiteY1045" fmla="*/ 102235 h 450850"/>
                <a:gd name="connsiteX1046" fmla="*/ 233569 w 542925"/>
                <a:gd name="connsiteY1046" fmla="*/ 0 h 450850"/>
                <a:gd name="connsiteX1047" fmla="*/ 233728 w 542925"/>
                <a:gd name="connsiteY1047" fmla="*/ 0 h 450850"/>
                <a:gd name="connsiteX1048" fmla="*/ 234522 w 542925"/>
                <a:gd name="connsiteY1048" fmla="*/ 159 h 450850"/>
                <a:gd name="connsiteX1049" fmla="*/ 235794 w 542925"/>
                <a:gd name="connsiteY1049" fmla="*/ 159 h 450850"/>
                <a:gd name="connsiteX1050" fmla="*/ 237542 w 542925"/>
                <a:gd name="connsiteY1050" fmla="*/ 477 h 450850"/>
                <a:gd name="connsiteX1051" fmla="*/ 239608 w 542925"/>
                <a:gd name="connsiteY1051" fmla="*/ 636 h 450850"/>
                <a:gd name="connsiteX1052" fmla="*/ 241992 w 542925"/>
                <a:gd name="connsiteY1052" fmla="*/ 954 h 450850"/>
                <a:gd name="connsiteX1053" fmla="*/ 244853 w 542925"/>
                <a:gd name="connsiteY1053" fmla="*/ 1431 h 450850"/>
                <a:gd name="connsiteX1054" fmla="*/ 248031 w 542925"/>
                <a:gd name="connsiteY1054" fmla="*/ 2067 h 450850"/>
                <a:gd name="connsiteX1055" fmla="*/ 251369 w 542925"/>
                <a:gd name="connsiteY1055" fmla="*/ 2863 h 450850"/>
                <a:gd name="connsiteX1056" fmla="*/ 255024 w 542925"/>
                <a:gd name="connsiteY1056" fmla="*/ 3658 h 450850"/>
                <a:gd name="connsiteX1057" fmla="*/ 258680 w 542925"/>
                <a:gd name="connsiteY1057" fmla="*/ 4612 h 450850"/>
                <a:gd name="connsiteX1058" fmla="*/ 262971 w 542925"/>
                <a:gd name="connsiteY1058" fmla="*/ 5726 h 450850"/>
                <a:gd name="connsiteX1059" fmla="*/ 267103 w 542925"/>
                <a:gd name="connsiteY1059" fmla="*/ 6998 h 450850"/>
                <a:gd name="connsiteX1060" fmla="*/ 271394 w 542925"/>
                <a:gd name="connsiteY1060" fmla="*/ 8430 h 450850"/>
                <a:gd name="connsiteX1061" fmla="*/ 275685 w 542925"/>
                <a:gd name="connsiteY1061" fmla="*/ 10179 h 450850"/>
                <a:gd name="connsiteX1062" fmla="*/ 280135 w 542925"/>
                <a:gd name="connsiteY1062" fmla="*/ 11929 h 450850"/>
                <a:gd name="connsiteX1063" fmla="*/ 284585 w 542925"/>
                <a:gd name="connsiteY1063" fmla="*/ 14155 h 450850"/>
                <a:gd name="connsiteX1064" fmla="*/ 289035 w 542925"/>
                <a:gd name="connsiteY1064" fmla="*/ 16541 h 450850"/>
                <a:gd name="connsiteX1065" fmla="*/ 293485 w 542925"/>
                <a:gd name="connsiteY1065" fmla="*/ 18927 h 450850"/>
                <a:gd name="connsiteX1066" fmla="*/ 297776 w 542925"/>
                <a:gd name="connsiteY1066" fmla="*/ 21790 h 450850"/>
                <a:gd name="connsiteX1067" fmla="*/ 302226 w 542925"/>
                <a:gd name="connsiteY1067" fmla="*/ 24812 h 450850"/>
                <a:gd name="connsiteX1068" fmla="*/ 306358 w 542925"/>
                <a:gd name="connsiteY1068" fmla="*/ 28152 h 450850"/>
                <a:gd name="connsiteX1069" fmla="*/ 310173 w 542925"/>
                <a:gd name="connsiteY1069" fmla="*/ 31651 h 450850"/>
                <a:gd name="connsiteX1070" fmla="*/ 313987 w 542925"/>
                <a:gd name="connsiteY1070" fmla="*/ 35468 h 450850"/>
                <a:gd name="connsiteX1071" fmla="*/ 317324 w 542925"/>
                <a:gd name="connsiteY1071" fmla="*/ 39763 h 450850"/>
                <a:gd name="connsiteX1072" fmla="*/ 320662 w 542925"/>
                <a:gd name="connsiteY1072" fmla="*/ 44216 h 450850"/>
                <a:gd name="connsiteX1073" fmla="*/ 323523 w 542925"/>
                <a:gd name="connsiteY1073" fmla="*/ 48829 h 450850"/>
                <a:gd name="connsiteX1074" fmla="*/ 326224 w 542925"/>
                <a:gd name="connsiteY1074" fmla="*/ 54078 h 450850"/>
                <a:gd name="connsiteX1075" fmla="*/ 328449 w 542925"/>
                <a:gd name="connsiteY1075" fmla="*/ 59644 h 450850"/>
                <a:gd name="connsiteX1076" fmla="*/ 330357 w 542925"/>
                <a:gd name="connsiteY1076" fmla="*/ 65370 h 450850"/>
                <a:gd name="connsiteX1077" fmla="*/ 331787 w 542925"/>
                <a:gd name="connsiteY1077" fmla="*/ 71573 h 450850"/>
                <a:gd name="connsiteX1078" fmla="*/ 332741 w 542925"/>
                <a:gd name="connsiteY1078" fmla="*/ 78095 h 450850"/>
                <a:gd name="connsiteX1079" fmla="*/ 333376 w 542925"/>
                <a:gd name="connsiteY1079" fmla="*/ 84934 h 450850"/>
                <a:gd name="connsiteX1080" fmla="*/ 333217 w 542925"/>
                <a:gd name="connsiteY1080" fmla="*/ 92250 h 450850"/>
                <a:gd name="connsiteX1081" fmla="*/ 332582 w 542925"/>
                <a:gd name="connsiteY1081" fmla="*/ 100203 h 450850"/>
                <a:gd name="connsiteX1082" fmla="*/ 331469 w 542925"/>
                <a:gd name="connsiteY1082" fmla="*/ 108155 h 450850"/>
                <a:gd name="connsiteX1083" fmla="*/ 329721 w 542925"/>
                <a:gd name="connsiteY1083" fmla="*/ 116903 h 450850"/>
                <a:gd name="connsiteX1084" fmla="*/ 327178 w 542925"/>
                <a:gd name="connsiteY1084" fmla="*/ 125969 h 450850"/>
                <a:gd name="connsiteX1085" fmla="*/ 324158 w 542925"/>
                <a:gd name="connsiteY1085" fmla="*/ 135353 h 450850"/>
                <a:gd name="connsiteX1086" fmla="*/ 320344 w 542925"/>
                <a:gd name="connsiteY1086" fmla="*/ 145215 h 450850"/>
                <a:gd name="connsiteX1087" fmla="*/ 315735 w 542925"/>
                <a:gd name="connsiteY1087" fmla="*/ 155712 h 450850"/>
                <a:gd name="connsiteX1088" fmla="*/ 310490 w 542925"/>
                <a:gd name="connsiteY1088" fmla="*/ 166687 h 450850"/>
                <a:gd name="connsiteX1089" fmla="*/ 290783 w 542925"/>
                <a:gd name="connsiteY1089" fmla="*/ 166687 h 450850"/>
                <a:gd name="connsiteX1090" fmla="*/ 290942 w 542925"/>
                <a:gd name="connsiteY1090" fmla="*/ 166369 h 450850"/>
                <a:gd name="connsiteX1091" fmla="*/ 291578 w 542925"/>
                <a:gd name="connsiteY1091" fmla="*/ 165414 h 450850"/>
                <a:gd name="connsiteX1092" fmla="*/ 292373 w 542925"/>
                <a:gd name="connsiteY1092" fmla="*/ 164142 h 450850"/>
                <a:gd name="connsiteX1093" fmla="*/ 293485 w 542925"/>
                <a:gd name="connsiteY1093" fmla="*/ 162392 h 450850"/>
                <a:gd name="connsiteX1094" fmla="*/ 294915 w 542925"/>
                <a:gd name="connsiteY1094" fmla="*/ 160166 h 450850"/>
                <a:gd name="connsiteX1095" fmla="*/ 296187 w 542925"/>
                <a:gd name="connsiteY1095" fmla="*/ 157621 h 450850"/>
                <a:gd name="connsiteX1096" fmla="*/ 297458 w 542925"/>
                <a:gd name="connsiteY1096" fmla="*/ 154917 h 450850"/>
                <a:gd name="connsiteX1097" fmla="*/ 298730 w 542925"/>
                <a:gd name="connsiteY1097" fmla="*/ 151895 h 450850"/>
                <a:gd name="connsiteX1098" fmla="*/ 299842 w 542925"/>
                <a:gd name="connsiteY1098" fmla="*/ 148555 h 450850"/>
                <a:gd name="connsiteX1099" fmla="*/ 300637 w 542925"/>
                <a:gd name="connsiteY1099" fmla="*/ 145215 h 450850"/>
                <a:gd name="connsiteX1100" fmla="*/ 301273 w 542925"/>
                <a:gd name="connsiteY1100" fmla="*/ 141716 h 450850"/>
                <a:gd name="connsiteX1101" fmla="*/ 301431 w 542925"/>
                <a:gd name="connsiteY1101" fmla="*/ 138216 h 450850"/>
                <a:gd name="connsiteX1102" fmla="*/ 301273 w 542925"/>
                <a:gd name="connsiteY1102" fmla="*/ 134717 h 450850"/>
                <a:gd name="connsiteX1103" fmla="*/ 300478 w 542925"/>
                <a:gd name="connsiteY1103" fmla="*/ 131377 h 450850"/>
                <a:gd name="connsiteX1104" fmla="*/ 299206 w 542925"/>
                <a:gd name="connsiteY1104" fmla="*/ 128037 h 450850"/>
                <a:gd name="connsiteX1105" fmla="*/ 297140 w 542925"/>
                <a:gd name="connsiteY1105" fmla="*/ 124856 h 450850"/>
                <a:gd name="connsiteX1106" fmla="*/ 294439 w 542925"/>
                <a:gd name="connsiteY1106" fmla="*/ 121834 h 450850"/>
                <a:gd name="connsiteX1107" fmla="*/ 290783 w 542925"/>
                <a:gd name="connsiteY1107" fmla="*/ 119289 h 450850"/>
                <a:gd name="connsiteX1108" fmla="*/ 290465 w 542925"/>
                <a:gd name="connsiteY1108" fmla="*/ 119130 h 450850"/>
                <a:gd name="connsiteX1109" fmla="*/ 289512 w 542925"/>
                <a:gd name="connsiteY1109" fmla="*/ 118335 h 450850"/>
                <a:gd name="connsiteX1110" fmla="*/ 288240 w 542925"/>
                <a:gd name="connsiteY1110" fmla="*/ 117221 h 450850"/>
                <a:gd name="connsiteX1111" fmla="*/ 286651 w 542925"/>
                <a:gd name="connsiteY1111" fmla="*/ 115949 h 450850"/>
                <a:gd name="connsiteX1112" fmla="*/ 284585 w 542925"/>
                <a:gd name="connsiteY1112" fmla="*/ 114040 h 450850"/>
                <a:gd name="connsiteX1113" fmla="*/ 282678 w 542925"/>
                <a:gd name="connsiteY1113" fmla="*/ 111973 h 450850"/>
                <a:gd name="connsiteX1114" fmla="*/ 280453 w 542925"/>
                <a:gd name="connsiteY1114" fmla="*/ 109905 h 450850"/>
                <a:gd name="connsiteX1115" fmla="*/ 278705 w 542925"/>
                <a:gd name="connsiteY1115" fmla="*/ 107201 h 450850"/>
                <a:gd name="connsiteX1116" fmla="*/ 276797 w 542925"/>
                <a:gd name="connsiteY1116" fmla="*/ 104497 h 450850"/>
                <a:gd name="connsiteX1117" fmla="*/ 275526 w 542925"/>
                <a:gd name="connsiteY1117" fmla="*/ 101634 h 450850"/>
                <a:gd name="connsiteX1118" fmla="*/ 274572 w 542925"/>
                <a:gd name="connsiteY1118" fmla="*/ 98612 h 450850"/>
                <a:gd name="connsiteX1119" fmla="*/ 274096 w 542925"/>
                <a:gd name="connsiteY1119" fmla="*/ 95590 h 450850"/>
                <a:gd name="connsiteX1120" fmla="*/ 274255 w 542925"/>
                <a:gd name="connsiteY1120" fmla="*/ 92568 h 450850"/>
                <a:gd name="connsiteX1121" fmla="*/ 275367 w 542925"/>
                <a:gd name="connsiteY1121" fmla="*/ 89387 h 450850"/>
                <a:gd name="connsiteX1122" fmla="*/ 277274 w 542925"/>
                <a:gd name="connsiteY1122" fmla="*/ 86365 h 450850"/>
                <a:gd name="connsiteX1123" fmla="*/ 280135 w 542925"/>
                <a:gd name="connsiteY1123" fmla="*/ 83343 h 450850"/>
                <a:gd name="connsiteX1124" fmla="*/ 279976 w 542925"/>
                <a:gd name="connsiteY1124" fmla="*/ 83343 h 450850"/>
                <a:gd name="connsiteX1125" fmla="*/ 279340 w 542925"/>
                <a:gd name="connsiteY1125" fmla="*/ 83343 h 450850"/>
                <a:gd name="connsiteX1126" fmla="*/ 278228 w 542925"/>
                <a:gd name="connsiteY1126" fmla="*/ 83661 h 450850"/>
                <a:gd name="connsiteX1127" fmla="*/ 276956 w 542925"/>
                <a:gd name="connsiteY1127" fmla="*/ 83979 h 450850"/>
                <a:gd name="connsiteX1128" fmla="*/ 275367 w 542925"/>
                <a:gd name="connsiteY1128" fmla="*/ 84298 h 450850"/>
                <a:gd name="connsiteX1129" fmla="*/ 273301 w 542925"/>
                <a:gd name="connsiteY1129" fmla="*/ 84934 h 450850"/>
                <a:gd name="connsiteX1130" fmla="*/ 271394 w 542925"/>
                <a:gd name="connsiteY1130" fmla="*/ 85570 h 450850"/>
                <a:gd name="connsiteX1131" fmla="*/ 269010 w 542925"/>
                <a:gd name="connsiteY1131" fmla="*/ 86524 h 450850"/>
                <a:gd name="connsiteX1132" fmla="*/ 266785 w 542925"/>
                <a:gd name="connsiteY1132" fmla="*/ 87638 h 450850"/>
                <a:gd name="connsiteX1133" fmla="*/ 264242 w 542925"/>
                <a:gd name="connsiteY1133" fmla="*/ 88910 h 450850"/>
                <a:gd name="connsiteX1134" fmla="*/ 261699 w 542925"/>
                <a:gd name="connsiteY1134" fmla="*/ 90501 h 450850"/>
                <a:gd name="connsiteX1135" fmla="*/ 259315 w 542925"/>
                <a:gd name="connsiteY1135" fmla="*/ 92250 h 450850"/>
                <a:gd name="connsiteX1136" fmla="*/ 256931 w 542925"/>
                <a:gd name="connsiteY1136" fmla="*/ 94318 h 450850"/>
                <a:gd name="connsiteX1137" fmla="*/ 254547 w 542925"/>
                <a:gd name="connsiteY1137" fmla="*/ 96704 h 450850"/>
                <a:gd name="connsiteX1138" fmla="*/ 252322 w 542925"/>
                <a:gd name="connsiteY1138" fmla="*/ 99249 h 450850"/>
                <a:gd name="connsiteX1139" fmla="*/ 250256 w 542925"/>
                <a:gd name="connsiteY1139" fmla="*/ 101952 h 450850"/>
                <a:gd name="connsiteX1140" fmla="*/ 248508 w 542925"/>
                <a:gd name="connsiteY1140" fmla="*/ 105292 h 450850"/>
                <a:gd name="connsiteX1141" fmla="*/ 246919 w 542925"/>
                <a:gd name="connsiteY1141" fmla="*/ 108792 h 450850"/>
                <a:gd name="connsiteX1142" fmla="*/ 245806 w 542925"/>
                <a:gd name="connsiteY1142" fmla="*/ 112768 h 450850"/>
                <a:gd name="connsiteX1143" fmla="*/ 245012 w 542925"/>
                <a:gd name="connsiteY1143" fmla="*/ 117062 h 450850"/>
                <a:gd name="connsiteX1144" fmla="*/ 244535 w 542925"/>
                <a:gd name="connsiteY1144" fmla="*/ 121675 h 450850"/>
                <a:gd name="connsiteX1145" fmla="*/ 244535 w 542925"/>
                <a:gd name="connsiteY1145" fmla="*/ 126765 h 450850"/>
                <a:gd name="connsiteX1146" fmla="*/ 244853 w 542925"/>
                <a:gd name="connsiteY1146" fmla="*/ 132172 h 450850"/>
                <a:gd name="connsiteX1147" fmla="*/ 245806 w 542925"/>
                <a:gd name="connsiteY1147" fmla="*/ 138216 h 450850"/>
                <a:gd name="connsiteX1148" fmla="*/ 247396 w 542925"/>
                <a:gd name="connsiteY1148" fmla="*/ 144578 h 450850"/>
                <a:gd name="connsiteX1149" fmla="*/ 249462 w 542925"/>
                <a:gd name="connsiteY1149" fmla="*/ 151418 h 450850"/>
                <a:gd name="connsiteX1150" fmla="*/ 252322 w 542925"/>
                <a:gd name="connsiteY1150" fmla="*/ 158734 h 450850"/>
                <a:gd name="connsiteX1151" fmla="*/ 255819 w 542925"/>
                <a:gd name="connsiteY1151" fmla="*/ 166687 h 450850"/>
                <a:gd name="connsiteX1152" fmla="*/ 245647 w 542925"/>
                <a:gd name="connsiteY1152" fmla="*/ 166687 h 450850"/>
                <a:gd name="connsiteX1153" fmla="*/ 245330 w 542925"/>
                <a:gd name="connsiteY1153" fmla="*/ 166528 h 450850"/>
                <a:gd name="connsiteX1154" fmla="*/ 244376 w 542925"/>
                <a:gd name="connsiteY1154" fmla="*/ 166051 h 450850"/>
                <a:gd name="connsiteX1155" fmla="*/ 242628 w 542925"/>
                <a:gd name="connsiteY1155" fmla="*/ 165255 h 450850"/>
                <a:gd name="connsiteX1156" fmla="*/ 240721 w 542925"/>
                <a:gd name="connsiteY1156" fmla="*/ 164142 h 450850"/>
                <a:gd name="connsiteX1157" fmla="*/ 238178 w 542925"/>
                <a:gd name="connsiteY1157" fmla="*/ 163029 h 450850"/>
                <a:gd name="connsiteX1158" fmla="*/ 235158 w 542925"/>
                <a:gd name="connsiteY1158" fmla="*/ 161279 h 450850"/>
                <a:gd name="connsiteX1159" fmla="*/ 232138 w 542925"/>
                <a:gd name="connsiteY1159" fmla="*/ 159529 h 450850"/>
                <a:gd name="connsiteX1160" fmla="*/ 228642 w 542925"/>
                <a:gd name="connsiteY1160" fmla="*/ 157462 h 450850"/>
                <a:gd name="connsiteX1161" fmla="*/ 224987 w 542925"/>
                <a:gd name="connsiteY1161" fmla="*/ 154917 h 450850"/>
                <a:gd name="connsiteX1162" fmla="*/ 221331 w 542925"/>
                <a:gd name="connsiteY1162" fmla="*/ 152531 h 450850"/>
                <a:gd name="connsiteX1163" fmla="*/ 217517 w 542925"/>
                <a:gd name="connsiteY1163" fmla="*/ 149668 h 450850"/>
                <a:gd name="connsiteX1164" fmla="*/ 213862 w 542925"/>
                <a:gd name="connsiteY1164" fmla="*/ 146487 h 450850"/>
                <a:gd name="connsiteX1165" fmla="*/ 210047 w 542925"/>
                <a:gd name="connsiteY1165" fmla="*/ 143306 h 450850"/>
                <a:gd name="connsiteX1166" fmla="*/ 206551 w 542925"/>
                <a:gd name="connsiteY1166" fmla="*/ 139648 h 450850"/>
                <a:gd name="connsiteX1167" fmla="*/ 203372 w 542925"/>
                <a:gd name="connsiteY1167" fmla="*/ 135990 h 450850"/>
                <a:gd name="connsiteX1168" fmla="*/ 200511 w 542925"/>
                <a:gd name="connsiteY1168" fmla="*/ 131854 h 450850"/>
                <a:gd name="connsiteX1169" fmla="*/ 197810 w 542925"/>
                <a:gd name="connsiteY1169" fmla="*/ 127719 h 450850"/>
                <a:gd name="connsiteX1170" fmla="*/ 195585 w 542925"/>
                <a:gd name="connsiteY1170" fmla="*/ 123424 h 450850"/>
                <a:gd name="connsiteX1171" fmla="*/ 193836 w 542925"/>
                <a:gd name="connsiteY1171" fmla="*/ 118812 h 450850"/>
                <a:gd name="connsiteX1172" fmla="*/ 192724 w 542925"/>
                <a:gd name="connsiteY1172" fmla="*/ 114040 h 450850"/>
                <a:gd name="connsiteX1173" fmla="*/ 192088 w 542925"/>
                <a:gd name="connsiteY1173" fmla="*/ 109269 h 450850"/>
                <a:gd name="connsiteX1174" fmla="*/ 192247 w 542925"/>
                <a:gd name="connsiteY1174" fmla="*/ 104020 h 450850"/>
                <a:gd name="connsiteX1175" fmla="*/ 193360 w 542925"/>
                <a:gd name="connsiteY1175" fmla="*/ 98771 h 450850"/>
                <a:gd name="connsiteX1176" fmla="*/ 195108 w 542925"/>
                <a:gd name="connsiteY1176" fmla="*/ 93364 h 450850"/>
                <a:gd name="connsiteX1177" fmla="*/ 197810 w 542925"/>
                <a:gd name="connsiteY1177" fmla="*/ 87797 h 450850"/>
                <a:gd name="connsiteX1178" fmla="*/ 201465 w 542925"/>
                <a:gd name="connsiteY1178" fmla="*/ 81912 h 450850"/>
                <a:gd name="connsiteX1179" fmla="*/ 206074 w 542925"/>
                <a:gd name="connsiteY1179" fmla="*/ 76186 h 450850"/>
                <a:gd name="connsiteX1180" fmla="*/ 212272 w 542925"/>
                <a:gd name="connsiteY1180" fmla="*/ 68710 h 450850"/>
                <a:gd name="connsiteX1181" fmla="*/ 217676 w 542925"/>
                <a:gd name="connsiteY1181" fmla="*/ 61712 h 450850"/>
                <a:gd name="connsiteX1182" fmla="*/ 222126 w 542925"/>
                <a:gd name="connsiteY1182" fmla="*/ 55032 h 450850"/>
                <a:gd name="connsiteX1183" fmla="*/ 226099 w 542925"/>
                <a:gd name="connsiteY1183" fmla="*/ 48829 h 450850"/>
                <a:gd name="connsiteX1184" fmla="*/ 229278 w 542925"/>
                <a:gd name="connsiteY1184" fmla="*/ 43103 h 450850"/>
                <a:gd name="connsiteX1185" fmla="*/ 231979 w 542925"/>
                <a:gd name="connsiteY1185" fmla="*/ 37695 h 450850"/>
                <a:gd name="connsiteX1186" fmla="*/ 233887 w 542925"/>
                <a:gd name="connsiteY1186" fmla="*/ 32765 h 450850"/>
                <a:gd name="connsiteX1187" fmla="*/ 235317 w 542925"/>
                <a:gd name="connsiteY1187" fmla="*/ 27993 h 450850"/>
                <a:gd name="connsiteX1188" fmla="*/ 236429 w 542925"/>
                <a:gd name="connsiteY1188" fmla="*/ 23699 h 450850"/>
                <a:gd name="connsiteX1189" fmla="*/ 237065 w 542925"/>
                <a:gd name="connsiteY1189" fmla="*/ 19881 h 450850"/>
                <a:gd name="connsiteX1190" fmla="*/ 237383 w 542925"/>
                <a:gd name="connsiteY1190" fmla="*/ 16382 h 450850"/>
                <a:gd name="connsiteX1191" fmla="*/ 237383 w 542925"/>
                <a:gd name="connsiteY1191" fmla="*/ 13201 h 450850"/>
                <a:gd name="connsiteX1192" fmla="*/ 237224 w 542925"/>
                <a:gd name="connsiteY1192" fmla="*/ 10338 h 450850"/>
                <a:gd name="connsiteX1193" fmla="*/ 236747 w 542925"/>
                <a:gd name="connsiteY1193" fmla="*/ 7793 h 450850"/>
                <a:gd name="connsiteX1194" fmla="*/ 236271 w 542925"/>
                <a:gd name="connsiteY1194" fmla="*/ 5726 h 450850"/>
                <a:gd name="connsiteX1195" fmla="*/ 235635 w 542925"/>
                <a:gd name="connsiteY1195" fmla="*/ 3976 h 450850"/>
                <a:gd name="connsiteX1196" fmla="*/ 234999 w 542925"/>
                <a:gd name="connsiteY1196" fmla="*/ 2386 h 450850"/>
                <a:gd name="connsiteX1197" fmla="*/ 234363 w 542925"/>
                <a:gd name="connsiteY1197" fmla="*/ 1431 h 450850"/>
                <a:gd name="connsiteX1198" fmla="*/ 233887 w 542925"/>
                <a:gd name="connsiteY1198" fmla="*/ 636 h 450850"/>
                <a:gd name="connsiteX1199" fmla="*/ 233569 w 542925"/>
                <a:gd name="connsiteY1199" fmla="*/ 159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Lst>
              <a:rect l="l" t="t" r="r" b="b"/>
              <a:pathLst>
                <a:path w="542925" h="450850">
                  <a:moveTo>
                    <a:pt x="130029" y="398463"/>
                  </a:moveTo>
                  <a:lnTo>
                    <a:pt x="133940" y="398774"/>
                  </a:lnTo>
                  <a:lnTo>
                    <a:pt x="137539" y="399395"/>
                  </a:lnTo>
                  <a:lnTo>
                    <a:pt x="142859" y="400792"/>
                  </a:lnTo>
                  <a:lnTo>
                    <a:pt x="147709" y="402654"/>
                  </a:lnTo>
                  <a:lnTo>
                    <a:pt x="151934" y="404827"/>
                  </a:lnTo>
                  <a:lnTo>
                    <a:pt x="155689" y="407311"/>
                  </a:lnTo>
                  <a:lnTo>
                    <a:pt x="158975" y="410105"/>
                  </a:lnTo>
                  <a:lnTo>
                    <a:pt x="161166" y="413054"/>
                  </a:lnTo>
                  <a:lnTo>
                    <a:pt x="162887" y="416159"/>
                  </a:lnTo>
                  <a:lnTo>
                    <a:pt x="163513" y="419108"/>
                  </a:lnTo>
                  <a:lnTo>
                    <a:pt x="163356" y="422212"/>
                  </a:lnTo>
                  <a:lnTo>
                    <a:pt x="162261" y="424851"/>
                  </a:lnTo>
                  <a:lnTo>
                    <a:pt x="160070" y="427490"/>
                  </a:lnTo>
                  <a:lnTo>
                    <a:pt x="157254" y="429508"/>
                  </a:lnTo>
                  <a:lnTo>
                    <a:pt x="153655" y="431215"/>
                  </a:lnTo>
                  <a:lnTo>
                    <a:pt x="149587" y="432457"/>
                  </a:lnTo>
                  <a:lnTo>
                    <a:pt x="145206" y="433078"/>
                  </a:lnTo>
                  <a:lnTo>
                    <a:pt x="140199" y="433388"/>
                  </a:lnTo>
                  <a:lnTo>
                    <a:pt x="135036" y="433078"/>
                  </a:lnTo>
                  <a:lnTo>
                    <a:pt x="129559" y="432146"/>
                  </a:lnTo>
                  <a:lnTo>
                    <a:pt x="126117" y="431060"/>
                  </a:lnTo>
                  <a:lnTo>
                    <a:pt x="122518" y="429818"/>
                  </a:lnTo>
                  <a:lnTo>
                    <a:pt x="118919" y="427955"/>
                  </a:lnTo>
                  <a:lnTo>
                    <a:pt x="115164" y="425938"/>
                  </a:lnTo>
                  <a:lnTo>
                    <a:pt x="111252" y="423609"/>
                  </a:lnTo>
                  <a:lnTo>
                    <a:pt x="107654" y="421126"/>
                  </a:lnTo>
                  <a:lnTo>
                    <a:pt x="104211" y="418797"/>
                  </a:lnTo>
                  <a:lnTo>
                    <a:pt x="100769" y="416314"/>
                  </a:lnTo>
                  <a:lnTo>
                    <a:pt x="97483" y="413985"/>
                  </a:lnTo>
                  <a:lnTo>
                    <a:pt x="94667" y="411657"/>
                  </a:lnTo>
                  <a:lnTo>
                    <a:pt x="92163" y="409794"/>
                  </a:lnTo>
                  <a:lnTo>
                    <a:pt x="90129" y="407932"/>
                  </a:lnTo>
                  <a:lnTo>
                    <a:pt x="88721" y="406845"/>
                  </a:lnTo>
                  <a:lnTo>
                    <a:pt x="87626" y="405914"/>
                  </a:lnTo>
                  <a:lnTo>
                    <a:pt x="87313" y="405759"/>
                  </a:lnTo>
                  <a:lnTo>
                    <a:pt x="87782" y="405603"/>
                  </a:lnTo>
                  <a:lnTo>
                    <a:pt x="89034" y="405138"/>
                  </a:lnTo>
                  <a:lnTo>
                    <a:pt x="90912" y="404672"/>
                  </a:lnTo>
                  <a:lnTo>
                    <a:pt x="93571" y="403896"/>
                  </a:lnTo>
                  <a:lnTo>
                    <a:pt x="96701" y="403275"/>
                  </a:lnTo>
                  <a:lnTo>
                    <a:pt x="100300" y="402499"/>
                  </a:lnTo>
                  <a:lnTo>
                    <a:pt x="104211" y="401568"/>
                  </a:lnTo>
                  <a:lnTo>
                    <a:pt x="108436" y="400792"/>
                  </a:lnTo>
                  <a:lnTo>
                    <a:pt x="112817" y="400015"/>
                  </a:lnTo>
                  <a:lnTo>
                    <a:pt x="117198" y="399395"/>
                  </a:lnTo>
                  <a:lnTo>
                    <a:pt x="121579" y="398774"/>
                  </a:lnTo>
                  <a:lnTo>
                    <a:pt x="125960" y="398618"/>
                  </a:lnTo>
                  <a:close/>
                  <a:moveTo>
                    <a:pt x="437716" y="385763"/>
                  </a:moveTo>
                  <a:lnTo>
                    <a:pt x="442428" y="385763"/>
                  </a:lnTo>
                  <a:lnTo>
                    <a:pt x="447455" y="385918"/>
                  </a:lnTo>
                  <a:lnTo>
                    <a:pt x="452010" y="386382"/>
                  </a:lnTo>
                  <a:lnTo>
                    <a:pt x="456566" y="386846"/>
                  </a:lnTo>
                  <a:lnTo>
                    <a:pt x="460650" y="387310"/>
                  </a:lnTo>
                  <a:lnTo>
                    <a:pt x="464263" y="387620"/>
                  </a:lnTo>
                  <a:lnTo>
                    <a:pt x="467247" y="388084"/>
                  </a:lnTo>
                  <a:lnTo>
                    <a:pt x="469446" y="388393"/>
                  </a:lnTo>
                  <a:lnTo>
                    <a:pt x="471017" y="388703"/>
                  </a:lnTo>
                  <a:lnTo>
                    <a:pt x="471488" y="388703"/>
                  </a:lnTo>
                  <a:lnTo>
                    <a:pt x="471331" y="389012"/>
                  </a:lnTo>
                  <a:lnTo>
                    <a:pt x="470546" y="389940"/>
                  </a:lnTo>
                  <a:lnTo>
                    <a:pt x="469132" y="391178"/>
                  </a:lnTo>
                  <a:lnTo>
                    <a:pt x="467561" y="392880"/>
                  </a:lnTo>
                  <a:lnTo>
                    <a:pt x="465519" y="394891"/>
                  </a:lnTo>
                  <a:lnTo>
                    <a:pt x="463320" y="397212"/>
                  </a:lnTo>
                  <a:lnTo>
                    <a:pt x="460650" y="399687"/>
                  </a:lnTo>
                  <a:lnTo>
                    <a:pt x="457665" y="402317"/>
                  </a:lnTo>
                  <a:lnTo>
                    <a:pt x="454838" y="404793"/>
                  </a:lnTo>
                  <a:lnTo>
                    <a:pt x="451696" y="407423"/>
                  </a:lnTo>
                  <a:lnTo>
                    <a:pt x="448397" y="410053"/>
                  </a:lnTo>
                  <a:lnTo>
                    <a:pt x="444942" y="412528"/>
                  </a:lnTo>
                  <a:lnTo>
                    <a:pt x="441643" y="414694"/>
                  </a:lnTo>
                  <a:lnTo>
                    <a:pt x="438344" y="416706"/>
                  </a:lnTo>
                  <a:lnTo>
                    <a:pt x="435046" y="418253"/>
                  </a:lnTo>
                  <a:lnTo>
                    <a:pt x="432061" y="419645"/>
                  </a:lnTo>
                  <a:lnTo>
                    <a:pt x="427192" y="420883"/>
                  </a:lnTo>
                  <a:lnTo>
                    <a:pt x="422636" y="421966"/>
                  </a:lnTo>
                  <a:lnTo>
                    <a:pt x="418238" y="422275"/>
                  </a:lnTo>
                  <a:lnTo>
                    <a:pt x="413997" y="422275"/>
                  </a:lnTo>
                  <a:lnTo>
                    <a:pt x="410070" y="421966"/>
                  </a:lnTo>
                  <a:lnTo>
                    <a:pt x="406457" y="420883"/>
                  </a:lnTo>
                  <a:lnTo>
                    <a:pt x="403316" y="419645"/>
                  </a:lnTo>
                  <a:lnTo>
                    <a:pt x="400802" y="417943"/>
                  </a:lnTo>
                  <a:lnTo>
                    <a:pt x="398760" y="415932"/>
                  </a:lnTo>
                  <a:lnTo>
                    <a:pt x="397504" y="413457"/>
                  </a:lnTo>
                  <a:lnTo>
                    <a:pt x="396875" y="410517"/>
                  </a:lnTo>
                  <a:lnTo>
                    <a:pt x="397346" y="407268"/>
                  </a:lnTo>
                  <a:lnTo>
                    <a:pt x="398446" y="404174"/>
                  </a:lnTo>
                  <a:lnTo>
                    <a:pt x="400645" y="400925"/>
                  </a:lnTo>
                  <a:lnTo>
                    <a:pt x="403316" y="397831"/>
                  </a:lnTo>
                  <a:lnTo>
                    <a:pt x="406771" y="394891"/>
                  </a:lnTo>
                  <a:lnTo>
                    <a:pt x="410855" y="392261"/>
                  </a:lnTo>
                  <a:lnTo>
                    <a:pt x="415411" y="390095"/>
                  </a:lnTo>
                  <a:lnTo>
                    <a:pt x="420594" y="387929"/>
                  </a:lnTo>
                  <a:lnTo>
                    <a:pt x="424364" y="387001"/>
                  </a:lnTo>
                  <a:lnTo>
                    <a:pt x="428448" y="386382"/>
                  </a:lnTo>
                  <a:lnTo>
                    <a:pt x="433004" y="385918"/>
                  </a:lnTo>
                  <a:close/>
                  <a:moveTo>
                    <a:pt x="69047" y="330200"/>
                  </a:moveTo>
                  <a:lnTo>
                    <a:pt x="73123" y="330200"/>
                  </a:lnTo>
                  <a:lnTo>
                    <a:pt x="77043" y="330363"/>
                  </a:lnTo>
                  <a:lnTo>
                    <a:pt x="80492" y="330852"/>
                  </a:lnTo>
                  <a:lnTo>
                    <a:pt x="85823" y="332482"/>
                  </a:lnTo>
                  <a:lnTo>
                    <a:pt x="90527" y="334438"/>
                  </a:lnTo>
                  <a:lnTo>
                    <a:pt x="94917" y="336720"/>
                  </a:lnTo>
                  <a:lnTo>
                    <a:pt x="98680" y="339491"/>
                  </a:lnTo>
                  <a:lnTo>
                    <a:pt x="101816" y="342425"/>
                  </a:lnTo>
                  <a:lnTo>
                    <a:pt x="104168" y="345522"/>
                  </a:lnTo>
                  <a:lnTo>
                    <a:pt x="105736" y="348456"/>
                  </a:lnTo>
                  <a:lnTo>
                    <a:pt x="106363" y="351716"/>
                  </a:lnTo>
                  <a:lnTo>
                    <a:pt x="106206" y="354976"/>
                  </a:lnTo>
                  <a:lnTo>
                    <a:pt x="105108" y="357910"/>
                  </a:lnTo>
                  <a:lnTo>
                    <a:pt x="102913" y="360518"/>
                  </a:lnTo>
                  <a:lnTo>
                    <a:pt x="100248" y="362800"/>
                  </a:lnTo>
                  <a:lnTo>
                    <a:pt x="96799" y="364430"/>
                  </a:lnTo>
                  <a:lnTo>
                    <a:pt x="92722" y="365897"/>
                  </a:lnTo>
                  <a:lnTo>
                    <a:pt x="88175" y="366549"/>
                  </a:lnTo>
                  <a:lnTo>
                    <a:pt x="83158" y="366712"/>
                  </a:lnTo>
                  <a:lnTo>
                    <a:pt x="77984" y="366386"/>
                  </a:lnTo>
                  <a:lnTo>
                    <a:pt x="72653" y="365408"/>
                  </a:lnTo>
                  <a:lnTo>
                    <a:pt x="69203" y="364430"/>
                  </a:lnTo>
                  <a:lnTo>
                    <a:pt x="65597" y="362963"/>
                  </a:lnTo>
                  <a:lnTo>
                    <a:pt x="61834" y="361170"/>
                  </a:lnTo>
                  <a:lnTo>
                    <a:pt x="58071" y="359051"/>
                  </a:lnTo>
                  <a:lnTo>
                    <a:pt x="54308" y="356606"/>
                  </a:lnTo>
                  <a:lnTo>
                    <a:pt x="50545" y="353998"/>
                  </a:lnTo>
                  <a:lnTo>
                    <a:pt x="46939" y="351390"/>
                  </a:lnTo>
                  <a:lnTo>
                    <a:pt x="43490" y="348945"/>
                  </a:lnTo>
                  <a:lnTo>
                    <a:pt x="40354" y="346337"/>
                  </a:lnTo>
                  <a:lnTo>
                    <a:pt x="37375" y="344055"/>
                  </a:lnTo>
                  <a:lnTo>
                    <a:pt x="35023" y="342099"/>
                  </a:lnTo>
                  <a:lnTo>
                    <a:pt x="32985" y="340143"/>
                  </a:lnTo>
                  <a:lnTo>
                    <a:pt x="31417" y="338839"/>
                  </a:lnTo>
                  <a:lnTo>
                    <a:pt x="30476" y="337861"/>
                  </a:lnTo>
                  <a:lnTo>
                    <a:pt x="30163" y="337535"/>
                  </a:lnTo>
                  <a:lnTo>
                    <a:pt x="30633" y="337535"/>
                  </a:lnTo>
                  <a:lnTo>
                    <a:pt x="31887" y="337209"/>
                  </a:lnTo>
                  <a:lnTo>
                    <a:pt x="33926" y="336557"/>
                  </a:lnTo>
                  <a:lnTo>
                    <a:pt x="36434" y="335905"/>
                  </a:lnTo>
                  <a:lnTo>
                    <a:pt x="39570" y="335253"/>
                  </a:lnTo>
                  <a:lnTo>
                    <a:pt x="43176" y="334112"/>
                  </a:lnTo>
                  <a:lnTo>
                    <a:pt x="47096" y="333297"/>
                  </a:lnTo>
                  <a:lnTo>
                    <a:pt x="51329" y="332482"/>
                  </a:lnTo>
                  <a:lnTo>
                    <a:pt x="55563" y="331830"/>
                  </a:lnTo>
                  <a:lnTo>
                    <a:pt x="60110" y="331015"/>
                  </a:lnTo>
                  <a:lnTo>
                    <a:pt x="64657" y="330526"/>
                  </a:lnTo>
                  <a:close/>
                  <a:moveTo>
                    <a:pt x="223838" y="328613"/>
                  </a:moveTo>
                  <a:lnTo>
                    <a:pt x="223838" y="329098"/>
                  </a:lnTo>
                  <a:lnTo>
                    <a:pt x="223517" y="330551"/>
                  </a:lnTo>
                  <a:lnTo>
                    <a:pt x="223195" y="332972"/>
                  </a:lnTo>
                  <a:lnTo>
                    <a:pt x="222713" y="336040"/>
                  </a:lnTo>
                  <a:lnTo>
                    <a:pt x="222071" y="339591"/>
                  </a:lnTo>
                  <a:lnTo>
                    <a:pt x="221267" y="343627"/>
                  </a:lnTo>
                  <a:lnTo>
                    <a:pt x="220142" y="348148"/>
                  </a:lnTo>
                  <a:lnTo>
                    <a:pt x="219178" y="352829"/>
                  </a:lnTo>
                  <a:lnTo>
                    <a:pt x="217892" y="357511"/>
                  </a:lnTo>
                  <a:lnTo>
                    <a:pt x="216285" y="362354"/>
                  </a:lnTo>
                  <a:lnTo>
                    <a:pt x="214839" y="366875"/>
                  </a:lnTo>
                  <a:lnTo>
                    <a:pt x="213071" y="371072"/>
                  </a:lnTo>
                  <a:lnTo>
                    <a:pt x="210982" y="374785"/>
                  </a:lnTo>
                  <a:lnTo>
                    <a:pt x="208733" y="378176"/>
                  </a:lnTo>
                  <a:lnTo>
                    <a:pt x="205679" y="382050"/>
                  </a:lnTo>
                  <a:lnTo>
                    <a:pt x="202305" y="385763"/>
                  </a:lnTo>
                  <a:lnTo>
                    <a:pt x="198769" y="388669"/>
                  </a:lnTo>
                  <a:lnTo>
                    <a:pt x="195234" y="391252"/>
                  </a:lnTo>
                  <a:lnTo>
                    <a:pt x="191538" y="393190"/>
                  </a:lnTo>
                  <a:lnTo>
                    <a:pt x="188002" y="394481"/>
                  </a:lnTo>
                  <a:lnTo>
                    <a:pt x="184627" y="395127"/>
                  </a:lnTo>
                  <a:lnTo>
                    <a:pt x="181574" y="395288"/>
                  </a:lnTo>
                  <a:lnTo>
                    <a:pt x="178681" y="394642"/>
                  </a:lnTo>
                  <a:lnTo>
                    <a:pt x="176110" y="393351"/>
                  </a:lnTo>
                  <a:lnTo>
                    <a:pt x="174182" y="391252"/>
                  </a:lnTo>
                  <a:lnTo>
                    <a:pt x="172575" y="388831"/>
                  </a:lnTo>
                  <a:lnTo>
                    <a:pt x="171771" y="385925"/>
                  </a:lnTo>
                  <a:lnTo>
                    <a:pt x="171450" y="382534"/>
                  </a:lnTo>
                  <a:lnTo>
                    <a:pt x="171610" y="378660"/>
                  </a:lnTo>
                  <a:lnTo>
                    <a:pt x="172414" y="374624"/>
                  </a:lnTo>
                  <a:lnTo>
                    <a:pt x="173860" y="370588"/>
                  </a:lnTo>
                  <a:lnTo>
                    <a:pt x="175467" y="366390"/>
                  </a:lnTo>
                  <a:lnTo>
                    <a:pt x="177878" y="362193"/>
                  </a:lnTo>
                  <a:lnTo>
                    <a:pt x="180610" y="357834"/>
                  </a:lnTo>
                  <a:lnTo>
                    <a:pt x="183020" y="354928"/>
                  </a:lnTo>
                  <a:lnTo>
                    <a:pt x="185913" y="352184"/>
                  </a:lnTo>
                  <a:lnTo>
                    <a:pt x="189288" y="349439"/>
                  </a:lnTo>
                  <a:lnTo>
                    <a:pt x="192663" y="346695"/>
                  </a:lnTo>
                  <a:lnTo>
                    <a:pt x="196359" y="343950"/>
                  </a:lnTo>
                  <a:lnTo>
                    <a:pt x="200376" y="341367"/>
                  </a:lnTo>
                  <a:lnTo>
                    <a:pt x="204233" y="339107"/>
                  </a:lnTo>
                  <a:lnTo>
                    <a:pt x="208090" y="336847"/>
                  </a:lnTo>
                  <a:lnTo>
                    <a:pt x="211625" y="334748"/>
                  </a:lnTo>
                  <a:lnTo>
                    <a:pt x="215000" y="332972"/>
                  </a:lnTo>
                  <a:lnTo>
                    <a:pt x="218053" y="331358"/>
                  </a:lnTo>
                  <a:lnTo>
                    <a:pt x="220303" y="330228"/>
                  </a:lnTo>
                  <a:lnTo>
                    <a:pt x="222392" y="329420"/>
                  </a:lnTo>
                  <a:lnTo>
                    <a:pt x="223517" y="328775"/>
                  </a:lnTo>
                  <a:close/>
                  <a:moveTo>
                    <a:pt x="327025" y="327025"/>
                  </a:moveTo>
                  <a:lnTo>
                    <a:pt x="327499" y="327187"/>
                  </a:lnTo>
                  <a:lnTo>
                    <a:pt x="328762" y="327510"/>
                  </a:lnTo>
                  <a:lnTo>
                    <a:pt x="330656" y="328480"/>
                  </a:lnTo>
                  <a:lnTo>
                    <a:pt x="333182" y="329288"/>
                  </a:lnTo>
                  <a:lnTo>
                    <a:pt x="336182" y="330420"/>
                  </a:lnTo>
                  <a:lnTo>
                    <a:pt x="339655" y="332036"/>
                  </a:lnTo>
                  <a:lnTo>
                    <a:pt x="343444" y="333491"/>
                  </a:lnTo>
                  <a:lnTo>
                    <a:pt x="347391" y="335431"/>
                  </a:lnTo>
                  <a:lnTo>
                    <a:pt x="351496" y="337209"/>
                  </a:lnTo>
                  <a:lnTo>
                    <a:pt x="355442" y="339472"/>
                  </a:lnTo>
                  <a:lnTo>
                    <a:pt x="359389" y="341574"/>
                  </a:lnTo>
                  <a:lnTo>
                    <a:pt x="363178" y="343837"/>
                  </a:lnTo>
                  <a:lnTo>
                    <a:pt x="366651" y="346423"/>
                  </a:lnTo>
                  <a:lnTo>
                    <a:pt x="369809" y="348848"/>
                  </a:lnTo>
                  <a:lnTo>
                    <a:pt x="372493" y="351273"/>
                  </a:lnTo>
                  <a:lnTo>
                    <a:pt x="375492" y="355152"/>
                  </a:lnTo>
                  <a:lnTo>
                    <a:pt x="378334" y="359355"/>
                  </a:lnTo>
                  <a:lnTo>
                    <a:pt x="380702" y="363235"/>
                  </a:lnTo>
                  <a:lnTo>
                    <a:pt x="382281" y="367276"/>
                  </a:lnTo>
                  <a:lnTo>
                    <a:pt x="383386" y="371156"/>
                  </a:lnTo>
                  <a:lnTo>
                    <a:pt x="384175" y="374712"/>
                  </a:lnTo>
                  <a:lnTo>
                    <a:pt x="384175" y="378107"/>
                  </a:lnTo>
                  <a:lnTo>
                    <a:pt x="383544" y="381340"/>
                  </a:lnTo>
                  <a:lnTo>
                    <a:pt x="382439" y="383926"/>
                  </a:lnTo>
                  <a:lnTo>
                    <a:pt x="380702" y="386189"/>
                  </a:lnTo>
                  <a:lnTo>
                    <a:pt x="378334" y="387806"/>
                  </a:lnTo>
                  <a:lnTo>
                    <a:pt x="375492" y="388614"/>
                  </a:lnTo>
                  <a:lnTo>
                    <a:pt x="372493" y="388937"/>
                  </a:lnTo>
                  <a:lnTo>
                    <a:pt x="369177" y="388614"/>
                  </a:lnTo>
                  <a:lnTo>
                    <a:pt x="365546" y="387644"/>
                  </a:lnTo>
                  <a:lnTo>
                    <a:pt x="361915" y="386189"/>
                  </a:lnTo>
                  <a:lnTo>
                    <a:pt x="358126" y="384088"/>
                  </a:lnTo>
                  <a:lnTo>
                    <a:pt x="354337" y="381501"/>
                  </a:lnTo>
                  <a:lnTo>
                    <a:pt x="350548" y="378268"/>
                  </a:lnTo>
                  <a:lnTo>
                    <a:pt x="347075" y="374712"/>
                  </a:lnTo>
                  <a:lnTo>
                    <a:pt x="344549" y="371641"/>
                  </a:lnTo>
                  <a:lnTo>
                    <a:pt x="342339" y="368084"/>
                  </a:lnTo>
                  <a:lnTo>
                    <a:pt x="339971" y="364043"/>
                  </a:lnTo>
                  <a:lnTo>
                    <a:pt x="338076" y="359840"/>
                  </a:lnTo>
                  <a:lnTo>
                    <a:pt x="336024" y="355152"/>
                  </a:lnTo>
                  <a:lnTo>
                    <a:pt x="334287" y="350626"/>
                  </a:lnTo>
                  <a:lnTo>
                    <a:pt x="332709" y="346100"/>
                  </a:lnTo>
                  <a:lnTo>
                    <a:pt x="331288" y="341735"/>
                  </a:lnTo>
                  <a:lnTo>
                    <a:pt x="330183" y="337694"/>
                  </a:lnTo>
                  <a:lnTo>
                    <a:pt x="328920" y="334300"/>
                  </a:lnTo>
                  <a:lnTo>
                    <a:pt x="328130" y="331228"/>
                  </a:lnTo>
                  <a:lnTo>
                    <a:pt x="327499" y="329127"/>
                  </a:lnTo>
                  <a:lnTo>
                    <a:pt x="327183" y="327510"/>
                  </a:lnTo>
                  <a:close/>
                  <a:moveTo>
                    <a:pt x="486843" y="311150"/>
                  </a:moveTo>
                  <a:lnTo>
                    <a:pt x="491702" y="311150"/>
                  </a:lnTo>
                  <a:lnTo>
                    <a:pt x="496405" y="311472"/>
                  </a:lnTo>
                  <a:lnTo>
                    <a:pt x="501264" y="311954"/>
                  </a:lnTo>
                  <a:lnTo>
                    <a:pt x="505653" y="312276"/>
                  </a:lnTo>
                  <a:lnTo>
                    <a:pt x="509729" y="312758"/>
                  </a:lnTo>
                  <a:lnTo>
                    <a:pt x="513334" y="313240"/>
                  </a:lnTo>
                  <a:lnTo>
                    <a:pt x="516155" y="313562"/>
                  </a:lnTo>
                  <a:lnTo>
                    <a:pt x="518507" y="313883"/>
                  </a:lnTo>
                  <a:lnTo>
                    <a:pt x="519917" y="314205"/>
                  </a:lnTo>
                  <a:lnTo>
                    <a:pt x="520701" y="314205"/>
                  </a:lnTo>
                  <a:lnTo>
                    <a:pt x="520388" y="314526"/>
                  </a:lnTo>
                  <a:lnTo>
                    <a:pt x="519447" y="315491"/>
                  </a:lnTo>
                  <a:lnTo>
                    <a:pt x="518350" y="316777"/>
                  </a:lnTo>
                  <a:lnTo>
                    <a:pt x="516782" y="318706"/>
                  </a:lnTo>
                  <a:lnTo>
                    <a:pt x="514588" y="320635"/>
                  </a:lnTo>
                  <a:lnTo>
                    <a:pt x="512237" y="323046"/>
                  </a:lnTo>
                  <a:lnTo>
                    <a:pt x="509729" y="325619"/>
                  </a:lnTo>
                  <a:lnTo>
                    <a:pt x="506907" y="328191"/>
                  </a:lnTo>
                  <a:lnTo>
                    <a:pt x="503772" y="331084"/>
                  </a:lnTo>
                  <a:lnTo>
                    <a:pt x="500637" y="333817"/>
                  </a:lnTo>
                  <a:lnTo>
                    <a:pt x="497502" y="336550"/>
                  </a:lnTo>
                  <a:lnTo>
                    <a:pt x="494210" y="339122"/>
                  </a:lnTo>
                  <a:lnTo>
                    <a:pt x="490762" y="341373"/>
                  </a:lnTo>
                  <a:lnTo>
                    <a:pt x="487470" y="343463"/>
                  </a:lnTo>
                  <a:lnTo>
                    <a:pt x="484335" y="345071"/>
                  </a:lnTo>
                  <a:lnTo>
                    <a:pt x="481200" y="346357"/>
                  </a:lnTo>
                  <a:lnTo>
                    <a:pt x="476498" y="347803"/>
                  </a:lnTo>
                  <a:lnTo>
                    <a:pt x="471795" y="348768"/>
                  </a:lnTo>
                  <a:lnTo>
                    <a:pt x="467406" y="349250"/>
                  </a:lnTo>
                  <a:lnTo>
                    <a:pt x="463174" y="349250"/>
                  </a:lnTo>
                  <a:lnTo>
                    <a:pt x="459255" y="348768"/>
                  </a:lnTo>
                  <a:lnTo>
                    <a:pt x="455650" y="347643"/>
                  </a:lnTo>
                  <a:lnTo>
                    <a:pt x="452515" y="346517"/>
                  </a:lnTo>
                  <a:lnTo>
                    <a:pt x="450007" y="344588"/>
                  </a:lnTo>
                  <a:lnTo>
                    <a:pt x="447969" y="342498"/>
                  </a:lnTo>
                  <a:lnTo>
                    <a:pt x="446558" y="339926"/>
                  </a:lnTo>
                  <a:lnTo>
                    <a:pt x="446088" y="336872"/>
                  </a:lnTo>
                  <a:lnTo>
                    <a:pt x="446402" y="333657"/>
                  </a:lnTo>
                  <a:lnTo>
                    <a:pt x="447812" y="330281"/>
                  </a:lnTo>
                  <a:lnTo>
                    <a:pt x="449693" y="327065"/>
                  </a:lnTo>
                  <a:lnTo>
                    <a:pt x="452515" y="323850"/>
                  </a:lnTo>
                  <a:lnTo>
                    <a:pt x="455963" y="320796"/>
                  </a:lnTo>
                  <a:lnTo>
                    <a:pt x="460039" y="318063"/>
                  </a:lnTo>
                  <a:lnTo>
                    <a:pt x="464741" y="315652"/>
                  </a:lnTo>
                  <a:lnTo>
                    <a:pt x="469757" y="313562"/>
                  </a:lnTo>
                  <a:lnTo>
                    <a:pt x="473363" y="312597"/>
                  </a:lnTo>
                  <a:lnTo>
                    <a:pt x="477595" y="311954"/>
                  </a:lnTo>
                  <a:lnTo>
                    <a:pt x="482141" y="311311"/>
                  </a:lnTo>
                  <a:close/>
                  <a:moveTo>
                    <a:pt x="187325" y="279400"/>
                  </a:moveTo>
                  <a:lnTo>
                    <a:pt x="187325" y="279879"/>
                  </a:lnTo>
                  <a:lnTo>
                    <a:pt x="187012" y="281315"/>
                  </a:lnTo>
                  <a:lnTo>
                    <a:pt x="186543" y="283708"/>
                  </a:lnTo>
                  <a:lnTo>
                    <a:pt x="185917" y="286580"/>
                  </a:lnTo>
                  <a:lnTo>
                    <a:pt x="184978" y="290249"/>
                  </a:lnTo>
                  <a:lnTo>
                    <a:pt x="183883" y="294238"/>
                  </a:lnTo>
                  <a:lnTo>
                    <a:pt x="182788" y="298386"/>
                  </a:lnTo>
                  <a:lnTo>
                    <a:pt x="181536" y="303013"/>
                  </a:lnTo>
                  <a:lnTo>
                    <a:pt x="179815" y="307640"/>
                  </a:lnTo>
                  <a:lnTo>
                    <a:pt x="178251" y="312108"/>
                  </a:lnTo>
                  <a:lnTo>
                    <a:pt x="176373" y="316575"/>
                  </a:lnTo>
                  <a:lnTo>
                    <a:pt x="174496" y="320723"/>
                  </a:lnTo>
                  <a:lnTo>
                    <a:pt x="172306" y="324393"/>
                  </a:lnTo>
                  <a:lnTo>
                    <a:pt x="170115" y="327584"/>
                  </a:lnTo>
                  <a:lnTo>
                    <a:pt x="166830" y="331253"/>
                  </a:lnTo>
                  <a:lnTo>
                    <a:pt x="163232" y="334604"/>
                  </a:lnTo>
                  <a:lnTo>
                    <a:pt x="159633" y="337316"/>
                  </a:lnTo>
                  <a:lnTo>
                    <a:pt x="156035" y="339709"/>
                  </a:lnTo>
                  <a:lnTo>
                    <a:pt x="152437" y="341305"/>
                  </a:lnTo>
                  <a:lnTo>
                    <a:pt x="148995" y="342262"/>
                  </a:lnTo>
                  <a:lnTo>
                    <a:pt x="145553" y="342900"/>
                  </a:lnTo>
                  <a:lnTo>
                    <a:pt x="142424" y="342900"/>
                  </a:lnTo>
                  <a:lnTo>
                    <a:pt x="139921" y="341943"/>
                  </a:lnTo>
                  <a:lnTo>
                    <a:pt x="137417" y="340507"/>
                  </a:lnTo>
                  <a:lnTo>
                    <a:pt x="135540" y="338433"/>
                  </a:lnTo>
                  <a:lnTo>
                    <a:pt x="134132" y="336040"/>
                  </a:lnTo>
                  <a:lnTo>
                    <a:pt x="133506" y="333008"/>
                  </a:lnTo>
                  <a:lnTo>
                    <a:pt x="133350" y="329498"/>
                  </a:lnTo>
                  <a:lnTo>
                    <a:pt x="133819" y="325988"/>
                  </a:lnTo>
                  <a:lnTo>
                    <a:pt x="134758" y="321840"/>
                  </a:lnTo>
                  <a:lnTo>
                    <a:pt x="136322" y="317851"/>
                  </a:lnTo>
                  <a:lnTo>
                    <a:pt x="138200" y="313863"/>
                  </a:lnTo>
                  <a:lnTo>
                    <a:pt x="140859" y="309874"/>
                  </a:lnTo>
                  <a:lnTo>
                    <a:pt x="143832" y="305726"/>
                  </a:lnTo>
                  <a:lnTo>
                    <a:pt x="146179" y="303173"/>
                  </a:lnTo>
                  <a:lnTo>
                    <a:pt x="149151" y="300461"/>
                  </a:lnTo>
                  <a:lnTo>
                    <a:pt x="152437" y="297908"/>
                  </a:lnTo>
                  <a:lnTo>
                    <a:pt x="156035" y="295355"/>
                  </a:lnTo>
                  <a:lnTo>
                    <a:pt x="159946" y="293121"/>
                  </a:lnTo>
                  <a:lnTo>
                    <a:pt x="163857" y="290728"/>
                  </a:lnTo>
                  <a:lnTo>
                    <a:pt x="167769" y="288494"/>
                  </a:lnTo>
                  <a:lnTo>
                    <a:pt x="171523" y="286739"/>
                  </a:lnTo>
                  <a:lnTo>
                    <a:pt x="175122" y="284825"/>
                  </a:lnTo>
                  <a:lnTo>
                    <a:pt x="178564" y="283389"/>
                  </a:lnTo>
                  <a:lnTo>
                    <a:pt x="181536" y="281953"/>
                  </a:lnTo>
                  <a:lnTo>
                    <a:pt x="183883" y="280836"/>
                  </a:lnTo>
                  <a:lnTo>
                    <a:pt x="185761" y="280038"/>
                  </a:lnTo>
                  <a:lnTo>
                    <a:pt x="187012" y="279560"/>
                  </a:lnTo>
                  <a:close/>
                  <a:moveTo>
                    <a:pt x="357188" y="273050"/>
                  </a:moveTo>
                  <a:lnTo>
                    <a:pt x="357507" y="273211"/>
                  </a:lnTo>
                  <a:lnTo>
                    <a:pt x="358784" y="273532"/>
                  </a:lnTo>
                  <a:lnTo>
                    <a:pt x="360859" y="274013"/>
                  </a:lnTo>
                  <a:lnTo>
                    <a:pt x="363412" y="274976"/>
                  </a:lnTo>
                  <a:lnTo>
                    <a:pt x="366444" y="275939"/>
                  </a:lnTo>
                  <a:lnTo>
                    <a:pt x="370115" y="277062"/>
                  </a:lnTo>
                  <a:lnTo>
                    <a:pt x="373945" y="278667"/>
                  </a:lnTo>
                  <a:lnTo>
                    <a:pt x="378095" y="280112"/>
                  </a:lnTo>
                  <a:lnTo>
                    <a:pt x="382244" y="281877"/>
                  </a:lnTo>
                  <a:lnTo>
                    <a:pt x="386393" y="283642"/>
                  </a:lnTo>
                  <a:lnTo>
                    <a:pt x="390543" y="285728"/>
                  </a:lnTo>
                  <a:lnTo>
                    <a:pt x="394532" y="287654"/>
                  </a:lnTo>
                  <a:lnTo>
                    <a:pt x="398203" y="289901"/>
                  </a:lnTo>
                  <a:lnTo>
                    <a:pt x="401395" y="292308"/>
                  </a:lnTo>
                  <a:lnTo>
                    <a:pt x="404267" y="294555"/>
                  </a:lnTo>
                  <a:lnTo>
                    <a:pt x="407619" y="298086"/>
                  </a:lnTo>
                  <a:lnTo>
                    <a:pt x="410491" y="302098"/>
                  </a:lnTo>
                  <a:lnTo>
                    <a:pt x="413045" y="305949"/>
                  </a:lnTo>
                  <a:lnTo>
                    <a:pt x="414960" y="309801"/>
                  </a:lnTo>
                  <a:lnTo>
                    <a:pt x="416396" y="313492"/>
                  </a:lnTo>
                  <a:lnTo>
                    <a:pt x="417194" y="317023"/>
                  </a:lnTo>
                  <a:lnTo>
                    <a:pt x="417513" y="320553"/>
                  </a:lnTo>
                  <a:lnTo>
                    <a:pt x="417034" y="323603"/>
                  </a:lnTo>
                  <a:lnTo>
                    <a:pt x="416077" y="326331"/>
                  </a:lnTo>
                  <a:lnTo>
                    <a:pt x="414321" y="328738"/>
                  </a:lnTo>
                  <a:lnTo>
                    <a:pt x="412087" y="330343"/>
                  </a:lnTo>
                  <a:lnTo>
                    <a:pt x="409374" y="331306"/>
                  </a:lnTo>
                  <a:lnTo>
                    <a:pt x="406342" y="331787"/>
                  </a:lnTo>
                  <a:lnTo>
                    <a:pt x="402831" y="331627"/>
                  </a:lnTo>
                  <a:lnTo>
                    <a:pt x="399160" y="330985"/>
                  </a:lnTo>
                  <a:lnTo>
                    <a:pt x="395330" y="329701"/>
                  </a:lnTo>
                  <a:lnTo>
                    <a:pt x="391340" y="327775"/>
                  </a:lnTo>
                  <a:lnTo>
                    <a:pt x="387510" y="325528"/>
                  </a:lnTo>
                  <a:lnTo>
                    <a:pt x="383521" y="322640"/>
                  </a:lnTo>
                  <a:lnTo>
                    <a:pt x="379690" y="319270"/>
                  </a:lnTo>
                  <a:lnTo>
                    <a:pt x="377456" y="316541"/>
                  </a:lnTo>
                  <a:lnTo>
                    <a:pt x="374903" y="313332"/>
                  </a:lnTo>
                  <a:lnTo>
                    <a:pt x="372828" y="309801"/>
                  </a:lnTo>
                  <a:lnTo>
                    <a:pt x="370434" y="305949"/>
                  </a:lnTo>
                  <a:lnTo>
                    <a:pt x="368519" y="301937"/>
                  </a:lnTo>
                  <a:lnTo>
                    <a:pt x="366444" y="297765"/>
                  </a:lnTo>
                  <a:lnTo>
                    <a:pt x="364689" y="293592"/>
                  </a:lnTo>
                  <a:lnTo>
                    <a:pt x="362933" y="289741"/>
                  </a:lnTo>
                  <a:lnTo>
                    <a:pt x="361497" y="285889"/>
                  </a:lnTo>
                  <a:lnTo>
                    <a:pt x="360220" y="282358"/>
                  </a:lnTo>
                  <a:lnTo>
                    <a:pt x="359103" y="279309"/>
                  </a:lnTo>
                  <a:lnTo>
                    <a:pt x="358305" y="276741"/>
                  </a:lnTo>
                  <a:lnTo>
                    <a:pt x="357667" y="274655"/>
                  </a:lnTo>
                  <a:lnTo>
                    <a:pt x="357188" y="273532"/>
                  </a:lnTo>
                  <a:close/>
                  <a:moveTo>
                    <a:pt x="39453" y="260350"/>
                  </a:moveTo>
                  <a:lnTo>
                    <a:pt x="43606" y="260350"/>
                  </a:lnTo>
                  <a:lnTo>
                    <a:pt x="47599" y="260662"/>
                  </a:lnTo>
                  <a:lnTo>
                    <a:pt x="51113" y="261130"/>
                  </a:lnTo>
                  <a:lnTo>
                    <a:pt x="56544" y="262533"/>
                  </a:lnTo>
                  <a:lnTo>
                    <a:pt x="61655" y="264404"/>
                  </a:lnTo>
                  <a:lnTo>
                    <a:pt x="65968" y="266587"/>
                  </a:lnTo>
                  <a:lnTo>
                    <a:pt x="69801" y="269081"/>
                  </a:lnTo>
                  <a:lnTo>
                    <a:pt x="73156" y="271888"/>
                  </a:lnTo>
                  <a:lnTo>
                    <a:pt x="75392" y="274850"/>
                  </a:lnTo>
                  <a:lnTo>
                    <a:pt x="77149" y="277813"/>
                  </a:lnTo>
                  <a:lnTo>
                    <a:pt x="77788" y="280931"/>
                  </a:lnTo>
                  <a:lnTo>
                    <a:pt x="77628" y="284049"/>
                  </a:lnTo>
                  <a:lnTo>
                    <a:pt x="76350" y="286856"/>
                  </a:lnTo>
                  <a:lnTo>
                    <a:pt x="74274" y="289506"/>
                  </a:lnTo>
                  <a:lnTo>
                    <a:pt x="71399" y="291377"/>
                  </a:lnTo>
                  <a:lnTo>
                    <a:pt x="67725" y="293248"/>
                  </a:lnTo>
                  <a:lnTo>
                    <a:pt x="63732" y="294340"/>
                  </a:lnTo>
                  <a:lnTo>
                    <a:pt x="59099" y="294963"/>
                  </a:lnTo>
                  <a:lnTo>
                    <a:pt x="54148" y="295275"/>
                  </a:lnTo>
                  <a:lnTo>
                    <a:pt x="48717" y="294963"/>
                  </a:lnTo>
                  <a:lnTo>
                    <a:pt x="43286" y="294028"/>
                  </a:lnTo>
                  <a:lnTo>
                    <a:pt x="39932" y="293248"/>
                  </a:lnTo>
                  <a:lnTo>
                    <a:pt x="36578" y="291845"/>
                  </a:lnTo>
                  <a:lnTo>
                    <a:pt x="32904" y="290286"/>
                  </a:lnTo>
                  <a:lnTo>
                    <a:pt x="29550" y="288259"/>
                  </a:lnTo>
                  <a:lnTo>
                    <a:pt x="25876" y="286388"/>
                  </a:lnTo>
                  <a:lnTo>
                    <a:pt x="22202" y="284049"/>
                  </a:lnTo>
                  <a:lnTo>
                    <a:pt x="18688" y="281711"/>
                  </a:lnTo>
                  <a:lnTo>
                    <a:pt x="15334" y="279372"/>
                  </a:lnTo>
                  <a:lnTo>
                    <a:pt x="12139" y="277033"/>
                  </a:lnTo>
                  <a:lnTo>
                    <a:pt x="9264" y="274850"/>
                  </a:lnTo>
                  <a:lnTo>
                    <a:pt x="6708" y="272979"/>
                  </a:lnTo>
                  <a:lnTo>
                    <a:pt x="4312" y="271108"/>
                  </a:lnTo>
                  <a:lnTo>
                    <a:pt x="2555" y="269393"/>
                  </a:lnTo>
                  <a:lnTo>
                    <a:pt x="1118" y="268302"/>
                  </a:lnTo>
                  <a:lnTo>
                    <a:pt x="319" y="267678"/>
                  </a:lnTo>
                  <a:lnTo>
                    <a:pt x="0" y="267366"/>
                  </a:lnTo>
                  <a:lnTo>
                    <a:pt x="479" y="267211"/>
                  </a:lnTo>
                  <a:lnTo>
                    <a:pt x="1597" y="266899"/>
                  </a:lnTo>
                  <a:lnTo>
                    <a:pt x="3674" y="266431"/>
                  </a:lnTo>
                  <a:lnTo>
                    <a:pt x="6389" y="265651"/>
                  </a:lnTo>
                  <a:lnTo>
                    <a:pt x="9424" y="264872"/>
                  </a:lnTo>
                  <a:lnTo>
                    <a:pt x="13098" y="264092"/>
                  </a:lnTo>
                  <a:lnTo>
                    <a:pt x="17091" y="263313"/>
                  </a:lnTo>
                  <a:lnTo>
                    <a:pt x="21403" y="262377"/>
                  </a:lnTo>
                  <a:lnTo>
                    <a:pt x="26036" y="261753"/>
                  </a:lnTo>
                  <a:lnTo>
                    <a:pt x="30508" y="261130"/>
                  </a:lnTo>
                  <a:lnTo>
                    <a:pt x="34980" y="260662"/>
                  </a:lnTo>
                  <a:close/>
                  <a:moveTo>
                    <a:pt x="166210" y="239713"/>
                  </a:moveTo>
                  <a:lnTo>
                    <a:pt x="166688" y="239713"/>
                  </a:lnTo>
                  <a:lnTo>
                    <a:pt x="166529" y="240031"/>
                  </a:lnTo>
                  <a:lnTo>
                    <a:pt x="165892" y="241142"/>
                  </a:lnTo>
                  <a:lnTo>
                    <a:pt x="165096" y="243047"/>
                  </a:lnTo>
                  <a:lnTo>
                    <a:pt x="163982" y="245587"/>
                  </a:lnTo>
                  <a:lnTo>
                    <a:pt x="162550" y="248286"/>
                  </a:lnTo>
                  <a:lnTo>
                    <a:pt x="160800" y="251619"/>
                  </a:lnTo>
                  <a:lnTo>
                    <a:pt x="159049" y="255271"/>
                  </a:lnTo>
                  <a:lnTo>
                    <a:pt x="156821" y="259081"/>
                  </a:lnTo>
                  <a:lnTo>
                    <a:pt x="154752" y="262891"/>
                  </a:lnTo>
                  <a:lnTo>
                    <a:pt x="152206" y="266700"/>
                  </a:lnTo>
                  <a:lnTo>
                    <a:pt x="149660" y="270510"/>
                  </a:lnTo>
                  <a:lnTo>
                    <a:pt x="147114" y="274003"/>
                  </a:lnTo>
                  <a:lnTo>
                    <a:pt x="144408" y="277178"/>
                  </a:lnTo>
                  <a:lnTo>
                    <a:pt x="141703" y="280035"/>
                  </a:lnTo>
                  <a:lnTo>
                    <a:pt x="139157" y="282417"/>
                  </a:lnTo>
                  <a:lnTo>
                    <a:pt x="135019" y="285433"/>
                  </a:lnTo>
                  <a:lnTo>
                    <a:pt x="130722" y="287655"/>
                  </a:lnTo>
                  <a:lnTo>
                    <a:pt x="126425" y="289560"/>
                  </a:lnTo>
                  <a:lnTo>
                    <a:pt x="122447" y="290830"/>
                  </a:lnTo>
                  <a:lnTo>
                    <a:pt x="118469" y="291624"/>
                  </a:lnTo>
                  <a:lnTo>
                    <a:pt x="114808" y="292100"/>
                  </a:lnTo>
                  <a:lnTo>
                    <a:pt x="111466" y="291783"/>
                  </a:lnTo>
                  <a:lnTo>
                    <a:pt x="108443" y="290989"/>
                  </a:lnTo>
                  <a:lnTo>
                    <a:pt x="105737" y="289719"/>
                  </a:lnTo>
                  <a:lnTo>
                    <a:pt x="103828" y="287655"/>
                  </a:lnTo>
                  <a:lnTo>
                    <a:pt x="102236" y="285433"/>
                  </a:lnTo>
                  <a:lnTo>
                    <a:pt x="101600" y="282575"/>
                  </a:lnTo>
                  <a:lnTo>
                    <a:pt x="101600" y="279400"/>
                  </a:lnTo>
                  <a:lnTo>
                    <a:pt x="102077" y="276067"/>
                  </a:lnTo>
                  <a:lnTo>
                    <a:pt x="103350" y="272733"/>
                  </a:lnTo>
                  <a:lnTo>
                    <a:pt x="105260" y="269240"/>
                  </a:lnTo>
                  <a:lnTo>
                    <a:pt x="107647" y="265589"/>
                  </a:lnTo>
                  <a:lnTo>
                    <a:pt x="110352" y="261938"/>
                  </a:lnTo>
                  <a:lnTo>
                    <a:pt x="113853" y="258604"/>
                  </a:lnTo>
                  <a:lnTo>
                    <a:pt x="117673" y="255271"/>
                  </a:lnTo>
                  <a:lnTo>
                    <a:pt x="120856" y="253207"/>
                  </a:lnTo>
                  <a:lnTo>
                    <a:pt x="124675" y="251143"/>
                  </a:lnTo>
                  <a:lnTo>
                    <a:pt x="128813" y="249397"/>
                  </a:lnTo>
                  <a:lnTo>
                    <a:pt x="133268" y="247651"/>
                  </a:lnTo>
                  <a:lnTo>
                    <a:pt x="137884" y="246222"/>
                  </a:lnTo>
                  <a:lnTo>
                    <a:pt x="142817" y="244793"/>
                  </a:lnTo>
                  <a:lnTo>
                    <a:pt x="147273" y="243682"/>
                  </a:lnTo>
                  <a:lnTo>
                    <a:pt x="151729" y="242571"/>
                  </a:lnTo>
                  <a:lnTo>
                    <a:pt x="155707" y="241618"/>
                  </a:lnTo>
                  <a:lnTo>
                    <a:pt x="159367" y="240824"/>
                  </a:lnTo>
                  <a:lnTo>
                    <a:pt x="162391" y="240348"/>
                  </a:lnTo>
                  <a:lnTo>
                    <a:pt x="164619" y="240031"/>
                  </a:lnTo>
                  <a:close/>
                  <a:moveTo>
                    <a:pt x="508435" y="238125"/>
                  </a:moveTo>
                  <a:lnTo>
                    <a:pt x="513408" y="238125"/>
                  </a:lnTo>
                  <a:lnTo>
                    <a:pt x="518381" y="238281"/>
                  </a:lnTo>
                  <a:lnTo>
                    <a:pt x="523033" y="238591"/>
                  </a:lnTo>
                  <a:lnTo>
                    <a:pt x="527525" y="238902"/>
                  </a:lnTo>
                  <a:lnTo>
                    <a:pt x="531696" y="239524"/>
                  </a:lnTo>
                  <a:lnTo>
                    <a:pt x="535385" y="239990"/>
                  </a:lnTo>
                  <a:lnTo>
                    <a:pt x="538594" y="240300"/>
                  </a:lnTo>
                  <a:lnTo>
                    <a:pt x="541000" y="240767"/>
                  </a:lnTo>
                  <a:lnTo>
                    <a:pt x="542444" y="240922"/>
                  </a:lnTo>
                  <a:lnTo>
                    <a:pt x="542925" y="241077"/>
                  </a:lnTo>
                  <a:lnTo>
                    <a:pt x="542604" y="241233"/>
                  </a:lnTo>
                  <a:lnTo>
                    <a:pt x="541802" y="242010"/>
                  </a:lnTo>
                  <a:lnTo>
                    <a:pt x="540679" y="243408"/>
                  </a:lnTo>
                  <a:lnTo>
                    <a:pt x="538915" y="245117"/>
                  </a:lnTo>
                  <a:lnTo>
                    <a:pt x="536990" y="247137"/>
                  </a:lnTo>
                  <a:lnTo>
                    <a:pt x="534423" y="249467"/>
                  </a:lnTo>
                  <a:lnTo>
                    <a:pt x="531856" y="251798"/>
                  </a:lnTo>
                  <a:lnTo>
                    <a:pt x="528969" y="254439"/>
                  </a:lnTo>
                  <a:lnTo>
                    <a:pt x="525921" y="257236"/>
                  </a:lnTo>
                  <a:lnTo>
                    <a:pt x="522552" y="259877"/>
                  </a:lnTo>
                  <a:lnTo>
                    <a:pt x="519183" y="262518"/>
                  </a:lnTo>
                  <a:lnTo>
                    <a:pt x="515814" y="264849"/>
                  </a:lnTo>
                  <a:lnTo>
                    <a:pt x="512445" y="267179"/>
                  </a:lnTo>
                  <a:lnTo>
                    <a:pt x="509237" y="269199"/>
                  </a:lnTo>
                  <a:lnTo>
                    <a:pt x="505868" y="270753"/>
                  </a:lnTo>
                  <a:lnTo>
                    <a:pt x="502660" y="272151"/>
                  </a:lnTo>
                  <a:lnTo>
                    <a:pt x="497847" y="273394"/>
                  </a:lnTo>
                  <a:lnTo>
                    <a:pt x="493034" y="274171"/>
                  </a:lnTo>
                  <a:lnTo>
                    <a:pt x="488382" y="274637"/>
                  </a:lnTo>
                  <a:lnTo>
                    <a:pt x="484051" y="274637"/>
                  </a:lnTo>
                  <a:lnTo>
                    <a:pt x="480040" y="274171"/>
                  </a:lnTo>
                  <a:lnTo>
                    <a:pt x="476511" y="273394"/>
                  </a:lnTo>
                  <a:lnTo>
                    <a:pt x="473303" y="272151"/>
                  </a:lnTo>
                  <a:lnTo>
                    <a:pt x="470736" y="270287"/>
                  </a:lnTo>
                  <a:lnTo>
                    <a:pt x="468650" y="268267"/>
                  </a:lnTo>
                  <a:lnTo>
                    <a:pt x="467367" y="265781"/>
                  </a:lnTo>
                  <a:lnTo>
                    <a:pt x="466725" y="262829"/>
                  </a:lnTo>
                  <a:lnTo>
                    <a:pt x="467207" y="259722"/>
                  </a:lnTo>
                  <a:lnTo>
                    <a:pt x="468329" y="256459"/>
                  </a:lnTo>
                  <a:lnTo>
                    <a:pt x="470575" y="253352"/>
                  </a:lnTo>
                  <a:lnTo>
                    <a:pt x="473303" y="250244"/>
                  </a:lnTo>
                  <a:lnTo>
                    <a:pt x="476832" y="247292"/>
                  </a:lnTo>
                  <a:lnTo>
                    <a:pt x="481003" y="244651"/>
                  </a:lnTo>
                  <a:lnTo>
                    <a:pt x="485815" y="242165"/>
                  </a:lnTo>
                  <a:lnTo>
                    <a:pt x="491109" y="240300"/>
                  </a:lnTo>
                  <a:lnTo>
                    <a:pt x="494799" y="239368"/>
                  </a:lnTo>
                  <a:lnTo>
                    <a:pt x="498970" y="238591"/>
                  </a:lnTo>
                  <a:lnTo>
                    <a:pt x="503622" y="238281"/>
                  </a:lnTo>
                  <a:close/>
                  <a:moveTo>
                    <a:pt x="374650" y="231775"/>
                  </a:moveTo>
                  <a:lnTo>
                    <a:pt x="375120" y="231775"/>
                  </a:lnTo>
                  <a:lnTo>
                    <a:pt x="376999" y="232099"/>
                  </a:lnTo>
                  <a:lnTo>
                    <a:pt x="379504" y="232261"/>
                  </a:lnTo>
                  <a:lnTo>
                    <a:pt x="382948" y="232423"/>
                  </a:lnTo>
                  <a:lnTo>
                    <a:pt x="387019" y="232909"/>
                  </a:lnTo>
                  <a:lnTo>
                    <a:pt x="391559" y="233395"/>
                  </a:lnTo>
                  <a:lnTo>
                    <a:pt x="396570" y="234043"/>
                  </a:lnTo>
                  <a:lnTo>
                    <a:pt x="401580" y="234853"/>
                  </a:lnTo>
                  <a:lnTo>
                    <a:pt x="406590" y="235987"/>
                  </a:lnTo>
                  <a:lnTo>
                    <a:pt x="411757" y="237283"/>
                  </a:lnTo>
                  <a:lnTo>
                    <a:pt x="416297" y="238741"/>
                  </a:lnTo>
                  <a:lnTo>
                    <a:pt x="420524" y="240361"/>
                  </a:lnTo>
                  <a:lnTo>
                    <a:pt x="424282" y="242467"/>
                  </a:lnTo>
                  <a:lnTo>
                    <a:pt x="428353" y="245058"/>
                  </a:lnTo>
                  <a:lnTo>
                    <a:pt x="432110" y="248136"/>
                  </a:lnTo>
                  <a:lnTo>
                    <a:pt x="435241" y="251376"/>
                  </a:lnTo>
                  <a:lnTo>
                    <a:pt x="437903" y="254778"/>
                  </a:lnTo>
                  <a:lnTo>
                    <a:pt x="440095" y="258180"/>
                  </a:lnTo>
                  <a:lnTo>
                    <a:pt x="441504" y="261581"/>
                  </a:lnTo>
                  <a:lnTo>
                    <a:pt x="442600" y="264821"/>
                  </a:lnTo>
                  <a:lnTo>
                    <a:pt x="442913" y="268061"/>
                  </a:lnTo>
                  <a:lnTo>
                    <a:pt x="442444" y="270977"/>
                  </a:lnTo>
                  <a:lnTo>
                    <a:pt x="441348" y="273569"/>
                  </a:lnTo>
                  <a:lnTo>
                    <a:pt x="439625" y="275674"/>
                  </a:lnTo>
                  <a:lnTo>
                    <a:pt x="437120" y="277456"/>
                  </a:lnTo>
                  <a:lnTo>
                    <a:pt x="434302" y="278590"/>
                  </a:lnTo>
                  <a:lnTo>
                    <a:pt x="431014" y="279400"/>
                  </a:lnTo>
                  <a:lnTo>
                    <a:pt x="427413" y="279400"/>
                  </a:lnTo>
                  <a:lnTo>
                    <a:pt x="423499" y="278914"/>
                  </a:lnTo>
                  <a:lnTo>
                    <a:pt x="419272" y="277942"/>
                  </a:lnTo>
                  <a:lnTo>
                    <a:pt x="414888" y="276646"/>
                  </a:lnTo>
                  <a:lnTo>
                    <a:pt x="410504" y="274541"/>
                  </a:lnTo>
                  <a:lnTo>
                    <a:pt x="406277" y="272111"/>
                  </a:lnTo>
                  <a:lnTo>
                    <a:pt x="403302" y="270167"/>
                  </a:lnTo>
                  <a:lnTo>
                    <a:pt x="400484" y="267575"/>
                  </a:lnTo>
                  <a:lnTo>
                    <a:pt x="397509" y="264497"/>
                  </a:lnTo>
                  <a:lnTo>
                    <a:pt x="394534" y="261257"/>
                  </a:lnTo>
                  <a:lnTo>
                    <a:pt x="391559" y="257694"/>
                  </a:lnTo>
                  <a:lnTo>
                    <a:pt x="388898" y="254130"/>
                  </a:lnTo>
                  <a:lnTo>
                    <a:pt x="386236" y="250404"/>
                  </a:lnTo>
                  <a:lnTo>
                    <a:pt x="383731" y="246840"/>
                  </a:lnTo>
                  <a:lnTo>
                    <a:pt x="381696" y="243439"/>
                  </a:lnTo>
                  <a:lnTo>
                    <a:pt x="379504" y="240361"/>
                  </a:lnTo>
                  <a:lnTo>
                    <a:pt x="377938" y="237445"/>
                  </a:lnTo>
                  <a:lnTo>
                    <a:pt x="376372" y="235339"/>
                  </a:lnTo>
                  <a:lnTo>
                    <a:pt x="375433" y="233395"/>
                  </a:lnTo>
                  <a:lnTo>
                    <a:pt x="374807" y="232261"/>
                  </a:lnTo>
                  <a:close/>
                  <a:moveTo>
                    <a:pt x="46781" y="193675"/>
                  </a:moveTo>
                  <a:lnTo>
                    <a:pt x="50774" y="194000"/>
                  </a:lnTo>
                  <a:lnTo>
                    <a:pt x="54288" y="194487"/>
                  </a:lnTo>
                  <a:lnTo>
                    <a:pt x="59719" y="196109"/>
                  </a:lnTo>
                  <a:lnTo>
                    <a:pt x="64670" y="197894"/>
                  </a:lnTo>
                  <a:lnTo>
                    <a:pt x="69143" y="200329"/>
                  </a:lnTo>
                  <a:lnTo>
                    <a:pt x="72976" y="202925"/>
                  </a:lnTo>
                  <a:lnTo>
                    <a:pt x="76171" y="205846"/>
                  </a:lnTo>
                  <a:lnTo>
                    <a:pt x="78567" y="208767"/>
                  </a:lnTo>
                  <a:lnTo>
                    <a:pt x="80324" y="212012"/>
                  </a:lnTo>
                  <a:lnTo>
                    <a:pt x="80963" y="215258"/>
                  </a:lnTo>
                  <a:lnTo>
                    <a:pt x="80803" y="218503"/>
                  </a:lnTo>
                  <a:lnTo>
                    <a:pt x="79365" y="221424"/>
                  </a:lnTo>
                  <a:lnTo>
                    <a:pt x="77449" y="224021"/>
                  </a:lnTo>
                  <a:lnTo>
                    <a:pt x="74414" y="226293"/>
                  </a:lnTo>
                  <a:lnTo>
                    <a:pt x="70900" y="227915"/>
                  </a:lnTo>
                  <a:lnTo>
                    <a:pt x="66747" y="229051"/>
                  </a:lnTo>
                  <a:lnTo>
                    <a:pt x="62115" y="230025"/>
                  </a:lnTo>
                  <a:lnTo>
                    <a:pt x="57163" y="230187"/>
                  </a:lnTo>
                  <a:lnTo>
                    <a:pt x="51732" y="229863"/>
                  </a:lnTo>
                  <a:lnTo>
                    <a:pt x="46302" y="228727"/>
                  </a:lnTo>
                  <a:lnTo>
                    <a:pt x="42788" y="227753"/>
                  </a:lnTo>
                  <a:lnTo>
                    <a:pt x="39114" y="226455"/>
                  </a:lnTo>
                  <a:lnTo>
                    <a:pt x="35440" y="224508"/>
                  </a:lnTo>
                  <a:lnTo>
                    <a:pt x="31447" y="222236"/>
                  </a:lnTo>
                  <a:lnTo>
                    <a:pt x="27613" y="219964"/>
                  </a:lnTo>
                  <a:lnTo>
                    <a:pt x="23780" y="217530"/>
                  </a:lnTo>
                  <a:lnTo>
                    <a:pt x="20106" y="214771"/>
                  </a:lnTo>
                  <a:lnTo>
                    <a:pt x="16592" y="212175"/>
                  </a:lnTo>
                  <a:lnTo>
                    <a:pt x="13557" y="209903"/>
                  </a:lnTo>
                  <a:lnTo>
                    <a:pt x="10522" y="207469"/>
                  </a:lnTo>
                  <a:lnTo>
                    <a:pt x="7967" y="205359"/>
                  </a:lnTo>
                  <a:lnTo>
                    <a:pt x="6050" y="203736"/>
                  </a:lnTo>
                  <a:lnTo>
                    <a:pt x="4293" y="202438"/>
                  </a:lnTo>
                  <a:lnTo>
                    <a:pt x="3494" y="201464"/>
                  </a:lnTo>
                  <a:lnTo>
                    <a:pt x="3175" y="201140"/>
                  </a:lnTo>
                  <a:lnTo>
                    <a:pt x="3494" y="200978"/>
                  </a:lnTo>
                  <a:lnTo>
                    <a:pt x="4772" y="200653"/>
                  </a:lnTo>
                  <a:lnTo>
                    <a:pt x="6849" y="200166"/>
                  </a:lnTo>
                  <a:lnTo>
                    <a:pt x="9564" y="199517"/>
                  </a:lnTo>
                  <a:lnTo>
                    <a:pt x="12599" y="198544"/>
                  </a:lnTo>
                  <a:lnTo>
                    <a:pt x="16273" y="197732"/>
                  </a:lnTo>
                  <a:lnTo>
                    <a:pt x="20266" y="196921"/>
                  </a:lnTo>
                  <a:lnTo>
                    <a:pt x="24578" y="196109"/>
                  </a:lnTo>
                  <a:lnTo>
                    <a:pt x="29211" y="195136"/>
                  </a:lnTo>
                  <a:lnTo>
                    <a:pt x="33683" y="194487"/>
                  </a:lnTo>
                  <a:lnTo>
                    <a:pt x="38155" y="194000"/>
                  </a:lnTo>
                  <a:lnTo>
                    <a:pt x="42628" y="193838"/>
                  </a:lnTo>
                  <a:close/>
                  <a:moveTo>
                    <a:pt x="161454" y="185738"/>
                  </a:moveTo>
                  <a:lnTo>
                    <a:pt x="161925" y="185738"/>
                  </a:lnTo>
                  <a:lnTo>
                    <a:pt x="161768" y="186213"/>
                  </a:lnTo>
                  <a:lnTo>
                    <a:pt x="160983" y="187321"/>
                  </a:lnTo>
                  <a:lnTo>
                    <a:pt x="160199" y="189061"/>
                  </a:lnTo>
                  <a:lnTo>
                    <a:pt x="158944" y="191435"/>
                  </a:lnTo>
                  <a:lnTo>
                    <a:pt x="157375" y="194283"/>
                  </a:lnTo>
                  <a:lnTo>
                    <a:pt x="155493" y="197448"/>
                  </a:lnTo>
                  <a:lnTo>
                    <a:pt x="153296" y="200929"/>
                  </a:lnTo>
                  <a:lnTo>
                    <a:pt x="151100" y="204569"/>
                  </a:lnTo>
                  <a:lnTo>
                    <a:pt x="148590" y="208208"/>
                  </a:lnTo>
                  <a:lnTo>
                    <a:pt x="146237" y="211848"/>
                  </a:lnTo>
                  <a:lnTo>
                    <a:pt x="143413" y="215487"/>
                  </a:lnTo>
                  <a:lnTo>
                    <a:pt x="140589" y="218810"/>
                  </a:lnTo>
                  <a:lnTo>
                    <a:pt x="137765" y="221816"/>
                  </a:lnTo>
                  <a:lnTo>
                    <a:pt x="135098" y="224665"/>
                  </a:lnTo>
                  <a:lnTo>
                    <a:pt x="132274" y="226880"/>
                  </a:lnTo>
                  <a:lnTo>
                    <a:pt x="128038" y="229412"/>
                  </a:lnTo>
                  <a:lnTo>
                    <a:pt x="123802" y="231469"/>
                  </a:lnTo>
                  <a:lnTo>
                    <a:pt x="119567" y="233210"/>
                  </a:lnTo>
                  <a:lnTo>
                    <a:pt x="115488" y="234317"/>
                  </a:lnTo>
                  <a:lnTo>
                    <a:pt x="111566" y="234792"/>
                  </a:lnTo>
                  <a:lnTo>
                    <a:pt x="107800" y="234950"/>
                  </a:lnTo>
                  <a:lnTo>
                    <a:pt x="104506" y="234476"/>
                  </a:lnTo>
                  <a:lnTo>
                    <a:pt x="101525" y="233526"/>
                  </a:lnTo>
                  <a:lnTo>
                    <a:pt x="99015" y="231944"/>
                  </a:lnTo>
                  <a:lnTo>
                    <a:pt x="97132" y="230045"/>
                  </a:lnTo>
                  <a:lnTo>
                    <a:pt x="96034" y="227355"/>
                  </a:lnTo>
                  <a:lnTo>
                    <a:pt x="95250" y="224507"/>
                  </a:lnTo>
                  <a:lnTo>
                    <a:pt x="95407" y="221500"/>
                  </a:lnTo>
                  <a:lnTo>
                    <a:pt x="96348" y="218177"/>
                  </a:lnTo>
                  <a:lnTo>
                    <a:pt x="97760" y="214854"/>
                  </a:lnTo>
                  <a:lnTo>
                    <a:pt x="99799" y="211531"/>
                  </a:lnTo>
                  <a:lnTo>
                    <a:pt x="102153" y="208050"/>
                  </a:lnTo>
                  <a:lnTo>
                    <a:pt x="105290" y="204727"/>
                  </a:lnTo>
                  <a:lnTo>
                    <a:pt x="108742" y="201562"/>
                  </a:lnTo>
                  <a:lnTo>
                    <a:pt x="112821" y="198556"/>
                  </a:lnTo>
                  <a:lnTo>
                    <a:pt x="116115" y="196815"/>
                  </a:lnTo>
                  <a:lnTo>
                    <a:pt x="119880" y="194916"/>
                  </a:lnTo>
                  <a:lnTo>
                    <a:pt x="124116" y="193492"/>
                  </a:lnTo>
                  <a:lnTo>
                    <a:pt x="128666" y="191910"/>
                  </a:lnTo>
                  <a:lnTo>
                    <a:pt x="133215" y="190644"/>
                  </a:lnTo>
                  <a:lnTo>
                    <a:pt x="138079" y="189694"/>
                  </a:lnTo>
                  <a:lnTo>
                    <a:pt x="142628" y="188587"/>
                  </a:lnTo>
                  <a:lnTo>
                    <a:pt x="147021" y="187795"/>
                  </a:lnTo>
                  <a:lnTo>
                    <a:pt x="151100" y="187162"/>
                  </a:lnTo>
                  <a:lnTo>
                    <a:pt x="154708" y="186688"/>
                  </a:lnTo>
                  <a:lnTo>
                    <a:pt x="157689" y="186371"/>
                  </a:lnTo>
                  <a:lnTo>
                    <a:pt x="159885" y="186055"/>
                  </a:lnTo>
                  <a:close/>
                  <a:moveTo>
                    <a:pt x="371475" y="177800"/>
                  </a:moveTo>
                  <a:lnTo>
                    <a:pt x="372271" y="177800"/>
                  </a:lnTo>
                  <a:lnTo>
                    <a:pt x="374021" y="177800"/>
                  </a:lnTo>
                  <a:lnTo>
                    <a:pt x="376726" y="177800"/>
                  </a:lnTo>
                  <a:lnTo>
                    <a:pt x="380226" y="177800"/>
                  </a:lnTo>
                  <a:lnTo>
                    <a:pt x="384363" y="177964"/>
                  </a:lnTo>
                  <a:lnTo>
                    <a:pt x="388977" y="178291"/>
                  </a:lnTo>
                  <a:lnTo>
                    <a:pt x="393909" y="178617"/>
                  </a:lnTo>
                  <a:lnTo>
                    <a:pt x="399000" y="179271"/>
                  </a:lnTo>
                  <a:lnTo>
                    <a:pt x="404410" y="180088"/>
                  </a:lnTo>
                  <a:lnTo>
                    <a:pt x="409501" y="180905"/>
                  </a:lnTo>
                  <a:lnTo>
                    <a:pt x="414274" y="182049"/>
                  </a:lnTo>
                  <a:lnTo>
                    <a:pt x="418729" y="183520"/>
                  </a:lnTo>
                  <a:lnTo>
                    <a:pt x="422548" y="185318"/>
                  </a:lnTo>
                  <a:lnTo>
                    <a:pt x="427003" y="187932"/>
                  </a:lnTo>
                  <a:lnTo>
                    <a:pt x="430821" y="190710"/>
                  </a:lnTo>
                  <a:lnTo>
                    <a:pt x="434162" y="193815"/>
                  </a:lnTo>
                  <a:lnTo>
                    <a:pt x="437185" y="197084"/>
                  </a:lnTo>
                  <a:lnTo>
                    <a:pt x="439572" y="200352"/>
                  </a:lnTo>
                  <a:lnTo>
                    <a:pt x="441322" y="203620"/>
                  </a:lnTo>
                  <a:lnTo>
                    <a:pt x="442595" y="206889"/>
                  </a:lnTo>
                  <a:lnTo>
                    <a:pt x="442913" y="209994"/>
                  </a:lnTo>
                  <a:lnTo>
                    <a:pt x="442754" y="213099"/>
                  </a:lnTo>
                  <a:lnTo>
                    <a:pt x="441640" y="215550"/>
                  </a:lnTo>
                  <a:lnTo>
                    <a:pt x="440049" y="218001"/>
                  </a:lnTo>
                  <a:lnTo>
                    <a:pt x="437663" y="219962"/>
                  </a:lnTo>
                  <a:lnTo>
                    <a:pt x="434958" y="221106"/>
                  </a:lnTo>
                  <a:lnTo>
                    <a:pt x="431617" y="221923"/>
                  </a:lnTo>
                  <a:lnTo>
                    <a:pt x="427798" y="222250"/>
                  </a:lnTo>
                  <a:lnTo>
                    <a:pt x="423821" y="222087"/>
                  </a:lnTo>
                  <a:lnTo>
                    <a:pt x="419684" y="221433"/>
                  </a:lnTo>
                  <a:lnTo>
                    <a:pt x="415229" y="220453"/>
                  </a:lnTo>
                  <a:lnTo>
                    <a:pt x="410615" y="218655"/>
                  </a:lnTo>
                  <a:lnTo>
                    <a:pt x="406001" y="216531"/>
                  </a:lnTo>
                  <a:lnTo>
                    <a:pt x="402978" y="214570"/>
                  </a:lnTo>
                  <a:lnTo>
                    <a:pt x="399955" y="212118"/>
                  </a:lnTo>
                  <a:lnTo>
                    <a:pt x="396773" y="209177"/>
                  </a:lnTo>
                  <a:lnTo>
                    <a:pt x="393432" y="206235"/>
                  </a:lnTo>
                  <a:lnTo>
                    <a:pt x="390409" y="202967"/>
                  </a:lnTo>
                  <a:lnTo>
                    <a:pt x="387386" y="199372"/>
                  </a:lnTo>
                  <a:lnTo>
                    <a:pt x="384522" y="195940"/>
                  </a:lnTo>
                  <a:lnTo>
                    <a:pt x="381817" y="192345"/>
                  </a:lnTo>
                  <a:lnTo>
                    <a:pt x="379271" y="188913"/>
                  </a:lnTo>
                  <a:lnTo>
                    <a:pt x="377203" y="186135"/>
                  </a:lnTo>
                  <a:lnTo>
                    <a:pt x="375294" y="183356"/>
                  </a:lnTo>
                  <a:lnTo>
                    <a:pt x="373703" y="181069"/>
                  </a:lnTo>
                  <a:lnTo>
                    <a:pt x="372589" y="179434"/>
                  </a:lnTo>
                  <a:lnTo>
                    <a:pt x="371793" y="178127"/>
                  </a:lnTo>
                  <a:close/>
                  <a:moveTo>
                    <a:pt x="359568" y="174625"/>
                  </a:moveTo>
                  <a:lnTo>
                    <a:pt x="360839" y="174625"/>
                  </a:lnTo>
                  <a:lnTo>
                    <a:pt x="361475" y="175259"/>
                  </a:lnTo>
                  <a:lnTo>
                    <a:pt x="361792" y="176527"/>
                  </a:lnTo>
                  <a:lnTo>
                    <a:pt x="361951" y="177953"/>
                  </a:lnTo>
                  <a:lnTo>
                    <a:pt x="361792" y="179696"/>
                  </a:lnTo>
                  <a:lnTo>
                    <a:pt x="361316" y="181597"/>
                  </a:lnTo>
                  <a:lnTo>
                    <a:pt x="360839" y="183816"/>
                  </a:lnTo>
                  <a:lnTo>
                    <a:pt x="360203" y="185717"/>
                  </a:lnTo>
                  <a:lnTo>
                    <a:pt x="359568" y="187777"/>
                  </a:lnTo>
                  <a:lnTo>
                    <a:pt x="358932" y="189679"/>
                  </a:lnTo>
                  <a:lnTo>
                    <a:pt x="358297" y="191263"/>
                  </a:lnTo>
                  <a:lnTo>
                    <a:pt x="357820" y="192373"/>
                  </a:lnTo>
                  <a:lnTo>
                    <a:pt x="357502" y="193323"/>
                  </a:lnTo>
                  <a:lnTo>
                    <a:pt x="357343" y="193640"/>
                  </a:lnTo>
                  <a:lnTo>
                    <a:pt x="286795" y="423246"/>
                  </a:lnTo>
                  <a:lnTo>
                    <a:pt x="285523" y="426098"/>
                  </a:lnTo>
                  <a:lnTo>
                    <a:pt x="283934" y="428634"/>
                  </a:lnTo>
                  <a:lnTo>
                    <a:pt x="281551" y="430535"/>
                  </a:lnTo>
                  <a:lnTo>
                    <a:pt x="279168" y="432120"/>
                  </a:lnTo>
                  <a:lnTo>
                    <a:pt x="276308" y="433070"/>
                  </a:lnTo>
                  <a:lnTo>
                    <a:pt x="273289" y="433387"/>
                  </a:lnTo>
                  <a:lnTo>
                    <a:pt x="272494" y="433387"/>
                  </a:lnTo>
                  <a:lnTo>
                    <a:pt x="269475" y="433070"/>
                  </a:lnTo>
                  <a:lnTo>
                    <a:pt x="266774" y="432120"/>
                  </a:lnTo>
                  <a:lnTo>
                    <a:pt x="264073" y="430535"/>
                  </a:lnTo>
                  <a:lnTo>
                    <a:pt x="261848" y="428634"/>
                  </a:lnTo>
                  <a:lnTo>
                    <a:pt x="260259" y="426098"/>
                  </a:lnTo>
                  <a:lnTo>
                    <a:pt x="259147" y="423246"/>
                  </a:lnTo>
                  <a:lnTo>
                    <a:pt x="188281" y="193640"/>
                  </a:lnTo>
                  <a:lnTo>
                    <a:pt x="187963" y="192214"/>
                  </a:lnTo>
                  <a:lnTo>
                    <a:pt x="187486" y="190471"/>
                  </a:lnTo>
                  <a:lnTo>
                    <a:pt x="187009" y="188253"/>
                  </a:lnTo>
                  <a:lnTo>
                    <a:pt x="186533" y="186034"/>
                  </a:lnTo>
                  <a:lnTo>
                    <a:pt x="186056" y="183974"/>
                  </a:lnTo>
                  <a:lnTo>
                    <a:pt x="185738" y="181597"/>
                  </a:lnTo>
                  <a:lnTo>
                    <a:pt x="185738" y="179696"/>
                  </a:lnTo>
                  <a:lnTo>
                    <a:pt x="185738" y="177794"/>
                  </a:lnTo>
                  <a:lnTo>
                    <a:pt x="186056" y="176527"/>
                  </a:lnTo>
                  <a:lnTo>
                    <a:pt x="186692" y="175418"/>
                  </a:lnTo>
                  <a:lnTo>
                    <a:pt x="187804" y="175101"/>
                  </a:lnTo>
                  <a:lnTo>
                    <a:pt x="188122" y="175418"/>
                  </a:lnTo>
                  <a:lnTo>
                    <a:pt x="189393" y="175893"/>
                  </a:lnTo>
                  <a:lnTo>
                    <a:pt x="191141" y="177002"/>
                  </a:lnTo>
                  <a:lnTo>
                    <a:pt x="193842" y="178270"/>
                  </a:lnTo>
                  <a:lnTo>
                    <a:pt x="197179" y="179854"/>
                  </a:lnTo>
                  <a:lnTo>
                    <a:pt x="201151" y="181597"/>
                  </a:lnTo>
                  <a:lnTo>
                    <a:pt x="205759" y="183499"/>
                  </a:lnTo>
                  <a:lnTo>
                    <a:pt x="210843" y="185242"/>
                  </a:lnTo>
                  <a:lnTo>
                    <a:pt x="216723" y="187143"/>
                  </a:lnTo>
                  <a:lnTo>
                    <a:pt x="223078" y="188886"/>
                  </a:lnTo>
                  <a:lnTo>
                    <a:pt x="229911" y="190788"/>
                  </a:lnTo>
                  <a:lnTo>
                    <a:pt x="237379" y="192214"/>
                  </a:lnTo>
                  <a:lnTo>
                    <a:pt x="245323" y="193640"/>
                  </a:lnTo>
                  <a:lnTo>
                    <a:pt x="253745" y="194591"/>
                  </a:lnTo>
                  <a:lnTo>
                    <a:pt x="262484" y="195225"/>
                  </a:lnTo>
                  <a:lnTo>
                    <a:pt x="271859" y="195383"/>
                  </a:lnTo>
                  <a:lnTo>
                    <a:pt x="281392" y="195225"/>
                  </a:lnTo>
                  <a:lnTo>
                    <a:pt x="291561" y="194433"/>
                  </a:lnTo>
                  <a:lnTo>
                    <a:pt x="301889" y="193165"/>
                  </a:lnTo>
                  <a:lnTo>
                    <a:pt x="312535" y="190946"/>
                  </a:lnTo>
                  <a:lnTo>
                    <a:pt x="323499" y="188253"/>
                  </a:lnTo>
                  <a:lnTo>
                    <a:pt x="334780" y="184767"/>
                  </a:lnTo>
                  <a:lnTo>
                    <a:pt x="346221" y="180488"/>
                  </a:lnTo>
                  <a:lnTo>
                    <a:pt x="357979" y="175101"/>
                  </a:lnTo>
                  <a:close/>
                  <a:moveTo>
                    <a:pt x="498127" y="173038"/>
                  </a:moveTo>
                  <a:lnTo>
                    <a:pt x="503007" y="173038"/>
                  </a:lnTo>
                  <a:lnTo>
                    <a:pt x="507729" y="173200"/>
                  </a:lnTo>
                  <a:lnTo>
                    <a:pt x="512452" y="173524"/>
                  </a:lnTo>
                  <a:lnTo>
                    <a:pt x="516859" y="174011"/>
                  </a:lnTo>
                  <a:lnTo>
                    <a:pt x="521109" y="174335"/>
                  </a:lnTo>
                  <a:lnTo>
                    <a:pt x="524572" y="174822"/>
                  </a:lnTo>
                  <a:lnTo>
                    <a:pt x="527563" y="175308"/>
                  </a:lnTo>
                  <a:lnTo>
                    <a:pt x="529924" y="175794"/>
                  </a:lnTo>
                  <a:lnTo>
                    <a:pt x="531341" y="175957"/>
                  </a:lnTo>
                  <a:lnTo>
                    <a:pt x="531813" y="176119"/>
                  </a:lnTo>
                  <a:lnTo>
                    <a:pt x="531656" y="176443"/>
                  </a:lnTo>
                  <a:lnTo>
                    <a:pt x="530711" y="177416"/>
                  </a:lnTo>
                  <a:lnTo>
                    <a:pt x="529452" y="178713"/>
                  </a:lnTo>
                  <a:lnTo>
                    <a:pt x="527563" y="180820"/>
                  </a:lnTo>
                  <a:lnTo>
                    <a:pt x="525359" y="183252"/>
                  </a:lnTo>
                  <a:lnTo>
                    <a:pt x="522683" y="185684"/>
                  </a:lnTo>
                  <a:lnTo>
                    <a:pt x="519693" y="188603"/>
                  </a:lnTo>
                  <a:lnTo>
                    <a:pt x="516544" y="191521"/>
                  </a:lnTo>
                  <a:lnTo>
                    <a:pt x="513396" y="194601"/>
                  </a:lnTo>
                  <a:lnTo>
                    <a:pt x="509933" y="197520"/>
                  </a:lnTo>
                  <a:lnTo>
                    <a:pt x="506313" y="200276"/>
                  </a:lnTo>
                  <a:lnTo>
                    <a:pt x="502850" y="202870"/>
                  </a:lnTo>
                  <a:lnTo>
                    <a:pt x="499229" y="205140"/>
                  </a:lnTo>
                  <a:lnTo>
                    <a:pt x="495766" y="207085"/>
                  </a:lnTo>
                  <a:lnTo>
                    <a:pt x="492460" y="208382"/>
                  </a:lnTo>
                  <a:lnTo>
                    <a:pt x="487738" y="209841"/>
                  </a:lnTo>
                  <a:lnTo>
                    <a:pt x="483173" y="210814"/>
                  </a:lnTo>
                  <a:lnTo>
                    <a:pt x="478608" y="211138"/>
                  </a:lnTo>
                  <a:lnTo>
                    <a:pt x="474201" y="211138"/>
                  </a:lnTo>
                  <a:lnTo>
                    <a:pt x="470265" y="210652"/>
                  </a:lnTo>
                  <a:lnTo>
                    <a:pt x="466960" y="209841"/>
                  </a:lnTo>
                  <a:lnTo>
                    <a:pt x="463812" y="208382"/>
                  </a:lnTo>
                  <a:lnTo>
                    <a:pt x="461136" y="206761"/>
                  </a:lnTo>
                  <a:lnTo>
                    <a:pt x="459247" y="204491"/>
                  </a:lnTo>
                  <a:lnTo>
                    <a:pt x="457830" y="201897"/>
                  </a:lnTo>
                  <a:lnTo>
                    <a:pt x="457200" y="198654"/>
                  </a:lnTo>
                  <a:lnTo>
                    <a:pt x="457672" y="195412"/>
                  </a:lnTo>
                  <a:lnTo>
                    <a:pt x="458774" y="192169"/>
                  </a:lnTo>
                  <a:lnTo>
                    <a:pt x="460978" y="188765"/>
                  </a:lnTo>
                  <a:lnTo>
                    <a:pt x="463812" y="185522"/>
                  </a:lnTo>
                  <a:lnTo>
                    <a:pt x="467275" y="182604"/>
                  </a:lnTo>
                  <a:lnTo>
                    <a:pt x="471367" y="179848"/>
                  </a:lnTo>
                  <a:lnTo>
                    <a:pt x="475932" y="177254"/>
                  </a:lnTo>
                  <a:lnTo>
                    <a:pt x="480969" y="175146"/>
                  </a:lnTo>
                  <a:lnTo>
                    <a:pt x="484747" y="174173"/>
                  </a:lnTo>
                  <a:lnTo>
                    <a:pt x="488840" y="173524"/>
                  </a:lnTo>
                  <a:lnTo>
                    <a:pt x="493405" y="173200"/>
                  </a:lnTo>
                  <a:close/>
                  <a:moveTo>
                    <a:pt x="135308" y="111125"/>
                  </a:moveTo>
                  <a:lnTo>
                    <a:pt x="135308" y="111603"/>
                  </a:lnTo>
                  <a:lnTo>
                    <a:pt x="135466" y="113195"/>
                  </a:lnTo>
                  <a:lnTo>
                    <a:pt x="135782" y="115425"/>
                  </a:lnTo>
                  <a:lnTo>
                    <a:pt x="135940" y="118610"/>
                  </a:lnTo>
                  <a:lnTo>
                    <a:pt x="136256" y="122433"/>
                  </a:lnTo>
                  <a:lnTo>
                    <a:pt x="136572" y="126574"/>
                  </a:lnTo>
                  <a:lnTo>
                    <a:pt x="136730" y="131034"/>
                  </a:lnTo>
                  <a:lnTo>
                    <a:pt x="136730" y="135971"/>
                  </a:lnTo>
                  <a:lnTo>
                    <a:pt x="136730" y="140908"/>
                  </a:lnTo>
                  <a:lnTo>
                    <a:pt x="136572" y="145846"/>
                  </a:lnTo>
                  <a:lnTo>
                    <a:pt x="136256" y="150624"/>
                  </a:lnTo>
                  <a:lnTo>
                    <a:pt x="135624" y="155084"/>
                  </a:lnTo>
                  <a:lnTo>
                    <a:pt x="134835" y="159384"/>
                  </a:lnTo>
                  <a:lnTo>
                    <a:pt x="133571" y="163206"/>
                  </a:lnTo>
                  <a:lnTo>
                    <a:pt x="131201" y="168462"/>
                  </a:lnTo>
                  <a:lnTo>
                    <a:pt x="128516" y="173240"/>
                  </a:lnTo>
                  <a:lnTo>
                    <a:pt x="125357" y="177382"/>
                  </a:lnTo>
                  <a:lnTo>
                    <a:pt x="122040" y="180886"/>
                  </a:lnTo>
                  <a:lnTo>
                    <a:pt x="118565" y="183594"/>
                  </a:lnTo>
                  <a:lnTo>
                    <a:pt x="115248" y="185186"/>
                  </a:lnTo>
                  <a:lnTo>
                    <a:pt x="111772" y="186142"/>
                  </a:lnTo>
                  <a:lnTo>
                    <a:pt x="108455" y="185983"/>
                  </a:lnTo>
                  <a:lnTo>
                    <a:pt x="102927" y="195857"/>
                  </a:lnTo>
                  <a:lnTo>
                    <a:pt x="98188" y="205891"/>
                  </a:lnTo>
                  <a:lnTo>
                    <a:pt x="94081" y="216403"/>
                  </a:lnTo>
                  <a:lnTo>
                    <a:pt x="91080" y="227075"/>
                  </a:lnTo>
                  <a:lnTo>
                    <a:pt x="89026" y="238064"/>
                  </a:lnTo>
                  <a:lnTo>
                    <a:pt x="87762" y="249213"/>
                  </a:lnTo>
                  <a:lnTo>
                    <a:pt x="87762" y="260362"/>
                  </a:lnTo>
                  <a:lnTo>
                    <a:pt x="89026" y="271352"/>
                  </a:lnTo>
                  <a:lnTo>
                    <a:pt x="90922" y="282023"/>
                  </a:lnTo>
                  <a:lnTo>
                    <a:pt x="94081" y="292853"/>
                  </a:lnTo>
                  <a:lnTo>
                    <a:pt x="97872" y="303206"/>
                  </a:lnTo>
                  <a:lnTo>
                    <a:pt x="102611" y="313240"/>
                  </a:lnTo>
                  <a:lnTo>
                    <a:pt x="107981" y="322796"/>
                  </a:lnTo>
                  <a:lnTo>
                    <a:pt x="114774" y="333468"/>
                  </a:lnTo>
                  <a:lnTo>
                    <a:pt x="122356" y="343502"/>
                  </a:lnTo>
                  <a:lnTo>
                    <a:pt x="130412" y="353217"/>
                  </a:lnTo>
                  <a:lnTo>
                    <a:pt x="139100" y="362455"/>
                  </a:lnTo>
                  <a:lnTo>
                    <a:pt x="148103" y="371215"/>
                  </a:lnTo>
                  <a:lnTo>
                    <a:pt x="157423" y="379815"/>
                  </a:lnTo>
                  <a:lnTo>
                    <a:pt x="167216" y="387779"/>
                  </a:lnTo>
                  <a:lnTo>
                    <a:pt x="181275" y="398609"/>
                  </a:lnTo>
                  <a:lnTo>
                    <a:pt x="195650" y="408962"/>
                  </a:lnTo>
                  <a:lnTo>
                    <a:pt x="210498" y="418359"/>
                  </a:lnTo>
                  <a:lnTo>
                    <a:pt x="225820" y="427278"/>
                  </a:lnTo>
                  <a:lnTo>
                    <a:pt x="241300" y="435242"/>
                  </a:lnTo>
                  <a:lnTo>
                    <a:pt x="233718" y="450850"/>
                  </a:lnTo>
                  <a:lnTo>
                    <a:pt x="217764" y="441453"/>
                  </a:lnTo>
                  <a:lnTo>
                    <a:pt x="202442" y="431419"/>
                  </a:lnTo>
                  <a:lnTo>
                    <a:pt x="187436" y="420907"/>
                  </a:lnTo>
                  <a:lnTo>
                    <a:pt x="172903" y="409758"/>
                  </a:lnTo>
                  <a:lnTo>
                    <a:pt x="159002" y="397813"/>
                  </a:lnTo>
                  <a:lnTo>
                    <a:pt x="149367" y="389053"/>
                  </a:lnTo>
                  <a:lnTo>
                    <a:pt x="140047" y="379815"/>
                  </a:lnTo>
                  <a:lnTo>
                    <a:pt x="131201" y="370100"/>
                  </a:lnTo>
                  <a:lnTo>
                    <a:pt x="122514" y="360066"/>
                  </a:lnTo>
                  <a:lnTo>
                    <a:pt x="114616" y="349554"/>
                  </a:lnTo>
                  <a:lnTo>
                    <a:pt x="107192" y="338405"/>
                  </a:lnTo>
                  <a:lnTo>
                    <a:pt x="100715" y="327097"/>
                  </a:lnTo>
                  <a:lnTo>
                    <a:pt x="95976" y="317859"/>
                  </a:lnTo>
                  <a:lnTo>
                    <a:pt x="92027" y="308303"/>
                  </a:lnTo>
                  <a:lnTo>
                    <a:pt x="88552" y="298587"/>
                  </a:lnTo>
                  <a:lnTo>
                    <a:pt x="85867" y="288553"/>
                  </a:lnTo>
                  <a:lnTo>
                    <a:pt x="83813" y="278360"/>
                  </a:lnTo>
                  <a:lnTo>
                    <a:pt x="82866" y="268166"/>
                  </a:lnTo>
                  <a:lnTo>
                    <a:pt x="82550" y="257814"/>
                  </a:lnTo>
                  <a:lnTo>
                    <a:pt x="83182" y="247620"/>
                  </a:lnTo>
                  <a:lnTo>
                    <a:pt x="84761" y="237427"/>
                  </a:lnTo>
                  <a:lnTo>
                    <a:pt x="86973" y="228030"/>
                  </a:lnTo>
                  <a:lnTo>
                    <a:pt x="89816" y="219111"/>
                  </a:lnTo>
                  <a:lnTo>
                    <a:pt x="93291" y="210192"/>
                  </a:lnTo>
                  <a:lnTo>
                    <a:pt x="97240" y="201591"/>
                  </a:lnTo>
                  <a:lnTo>
                    <a:pt x="101821" y="193468"/>
                  </a:lnTo>
                  <a:lnTo>
                    <a:pt x="106718" y="185346"/>
                  </a:lnTo>
                  <a:lnTo>
                    <a:pt x="104348" y="184071"/>
                  </a:lnTo>
                  <a:lnTo>
                    <a:pt x="102295" y="181842"/>
                  </a:lnTo>
                  <a:lnTo>
                    <a:pt x="100715" y="179293"/>
                  </a:lnTo>
                  <a:lnTo>
                    <a:pt x="99451" y="175949"/>
                  </a:lnTo>
                  <a:lnTo>
                    <a:pt x="98820" y="172444"/>
                  </a:lnTo>
                  <a:lnTo>
                    <a:pt x="98504" y="168144"/>
                  </a:lnTo>
                  <a:lnTo>
                    <a:pt x="98662" y="163843"/>
                  </a:lnTo>
                  <a:lnTo>
                    <a:pt x="99294" y="159384"/>
                  </a:lnTo>
                  <a:lnTo>
                    <a:pt x="100557" y="154606"/>
                  </a:lnTo>
                  <a:lnTo>
                    <a:pt x="102137" y="149828"/>
                  </a:lnTo>
                  <a:lnTo>
                    <a:pt x="103716" y="146642"/>
                  </a:lnTo>
                  <a:lnTo>
                    <a:pt x="105612" y="143138"/>
                  </a:lnTo>
                  <a:lnTo>
                    <a:pt x="107981" y="139794"/>
                  </a:lnTo>
                  <a:lnTo>
                    <a:pt x="110509" y="136290"/>
                  </a:lnTo>
                  <a:lnTo>
                    <a:pt x="113510" y="132786"/>
                  </a:lnTo>
                  <a:lnTo>
                    <a:pt x="116511" y="129441"/>
                  </a:lnTo>
                  <a:lnTo>
                    <a:pt x="119512" y="126096"/>
                  </a:lnTo>
                  <a:lnTo>
                    <a:pt x="122356" y="123070"/>
                  </a:lnTo>
                  <a:lnTo>
                    <a:pt x="125357" y="120203"/>
                  </a:lnTo>
                  <a:lnTo>
                    <a:pt x="128042" y="117655"/>
                  </a:lnTo>
                  <a:lnTo>
                    <a:pt x="130254" y="115425"/>
                  </a:lnTo>
                  <a:lnTo>
                    <a:pt x="132307" y="113673"/>
                  </a:lnTo>
                  <a:lnTo>
                    <a:pt x="133887" y="112240"/>
                  </a:lnTo>
                  <a:lnTo>
                    <a:pt x="134993" y="111443"/>
                  </a:lnTo>
                  <a:close/>
                  <a:moveTo>
                    <a:pt x="391237" y="101600"/>
                  </a:moveTo>
                  <a:lnTo>
                    <a:pt x="391554" y="101759"/>
                  </a:lnTo>
                  <a:lnTo>
                    <a:pt x="392819" y="102553"/>
                  </a:lnTo>
                  <a:lnTo>
                    <a:pt x="394401" y="103824"/>
                  </a:lnTo>
                  <a:lnTo>
                    <a:pt x="396616" y="105254"/>
                  </a:lnTo>
                  <a:lnTo>
                    <a:pt x="399148" y="107161"/>
                  </a:lnTo>
                  <a:lnTo>
                    <a:pt x="402154" y="109386"/>
                  </a:lnTo>
                  <a:lnTo>
                    <a:pt x="405318" y="111928"/>
                  </a:lnTo>
                  <a:lnTo>
                    <a:pt x="408640" y="114629"/>
                  </a:lnTo>
                  <a:lnTo>
                    <a:pt x="411963" y="117489"/>
                  </a:lnTo>
                  <a:lnTo>
                    <a:pt x="415285" y="120508"/>
                  </a:lnTo>
                  <a:lnTo>
                    <a:pt x="418449" y="123686"/>
                  </a:lnTo>
                  <a:lnTo>
                    <a:pt x="421614" y="126864"/>
                  </a:lnTo>
                  <a:lnTo>
                    <a:pt x="424303" y="130042"/>
                  </a:lnTo>
                  <a:lnTo>
                    <a:pt x="426518" y="133220"/>
                  </a:lnTo>
                  <a:lnTo>
                    <a:pt x="428417" y="136239"/>
                  </a:lnTo>
                  <a:lnTo>
                    <a:pt x="430473" y="140847"/>
                  </a:lnTo>
                  <a:lnTo>
                    <a:pt x="432214" y="145296"/>
                  </a:lnTo>
                  <a:lnTo>
                    <a:pt x="433321" y="149904"/>
                  </a:lnTo>
                  <a:lnTo>
                    <a:pt x="433796" y="154035"/>
                  </a:lnTo>
                  <a:lnTo>
                    <a:pt x="433954" y="158166"/>
                  </a:lnTo>
                  <a:lnTo>
                    <a:pt x="433796" y="161821"/>
                  </a:lnTo>
                  <a:lnTo>
                    <a:pt x="433005" y="165158"/>
                  </a:lnTo>
                  <a:lnTo>
                    <a:pt x="431739" y="168018"/>
                  </a:lnTo>
                  <a:lnTo>
                    <a:pt x="429841" y="170401"/>
                  </a:lnTo>
                  <a:lnTo>
                    <a:pt x="427784" y="172149"/>
                  </a:lnTo>
                  <a:lnTo>
                    <a:pt x="433479" y="179618"/>
                  </a:lnTo>
                  <a:lnTo>
                    <a:pt x="438859" y="187086"/>
                  </a:lnTo>
                  <a:lnTo>
                    <a:pt x="443763" y="195030"/>
                  </a:lnTo>
                  <a:lnTo>
                    <a:pt x="448193" y="203452"/>
                  </a:lnTo>
                  <a:lnTo>
                    <a:pt x="451990" y="212032"/>
                  </a:lnTo>
                  <a:lnTo>
                    <a:pt x="455154" y="221089"/>
                  </a:lnTo>
                  <a:lnTo>
                    <a:pt x="457844" y="230941"/>
                  </a:lnTo>
                  <a:lnTo>
                    <a:pt x="459584" y="241110"/>
                  </a:lnTo>
                  <a:lnTo>
                    <a:pt x="460375" y="251438"/>
                  </a:lnTo>
                  <a:lnTo>
                    <a:pt x="460375" y="261607"/>
                  </a:lnTo>
                  <a:lnTo>
                    <a:pt x="459584" y="271936"/>
                  </a:lnTo>
                  <a:lnTo>
                    <a:pt x="458002" y="282105"/>
                  </a:lnTo>
                  <a:lnTo>
                    <a:pt x="455629" y="292433"/>
                  </a:lnTo>
                  <a:lnTo>
                    <a:pt x="452623" y="302126"/>
                  </a:lnTo>
                  <a:lnTo>
                    <a:pt x="448984" y="311818"/>
                  </a:lnTo>
                  <a:lnTo>
                    <a:pt x="443605" y="323894"/>
                  </a:lnTo>
                  <a:lnTo>
                    <a:pt x="437435" y="335652"/>
                  </a:lnTo>
                  <a:lnTo>
                    <a:pt x="430632" y="346934"/>
                  </a:lnTo>
                  <a:lnTo>
                    <a:pt x="423354" y="357739"/>
                  </a:lnTo>
                  <a:lnTo>
                    <a:pt x="415285" y="368385"/>
                  </a:lnTo>
                  <a:lnTo>
                    <a:pt x="407058" y="378554"/>
                  </a:lnTo>
                  <a:lnTo>
                    <a:pt x="398515" y="388405"/>
                  </a:lnTo>
                  <a:lnTo>
                    <a:pt x="385858" y="401753"/>
                  </a:lnTo>
                  <a:lnTo>
                    <a:pt x="372568" y="414464"/>
                  </a:lnTo>
                  <a:lnTo>
                    <a:pt x="358962" y="426699"/>
                  </a:lnTo>
                  <a:lnTo>
                    <a:pt x="344723" y="438140"/>
                  </a:lnTo>
                  <a:lnTo>
                    <a:pt x="330010" y="449262"/>
                  </a:lnTo>
                  <a:lnTo>
                    <a:pt x="320675" y="434803"/>
                  </a:lnTo>
                  <a:lnTo>
                    <a:pt x="335231" y="424951"/>
                  </a:lnTo>
                  <a:lnTo>
                    <a:pt x="349470" y="414464"/>
                  </a:lnTo>
                  <a:lnTo>
                    <a:pt x="363234" y="403501"/>
                  </a:lnTo>
                  <a:lnTo>
                    <a:pt x="376682" y="391742"/>
                  </a:lnTo>
                  <a:lnTo>
                    <a:pt x="389497" y="379507"/>
                  </a:lnTo>
                  <a:lnTo>
                    <a:pt x="398198" y="370291"/>
                  </a:lnTo>
                  <a:lnTo>
                    <a:pt x="406584" y="360917"/>
                  </a:lnTo>
                  <a:lnTo>
                    <a:pt x="414494" y="351065"/>
                  </a:lnTo>
                  <a:lnTo>
                    <a:pt x="422088" y="341055"/>
                  </a:lnTo>
                  <a:lnTo>
                    <a:pt x="429208" y="330568"/>
                  </a:lnTo>
                  <a:lnTo>
                    <a:pt x="435536" y="319763"/>
                  </a:lnTo>
                  <a:lnTo>
                    <a:pt x="441232" y="308322"/>
                  </a:lnTo>
                  <a:lnTo>
                    <a:pt x="445187" y="299424"/>
                  </a:lnTo>
                  <a:lnTo>
                    <a:pt x="448509" y="290208"/>
                  </a:lnTo>
                  <a:lnTo>
                    <a:pt x="451199" y="280675"/>
                  </a:lnTo>
                  <a:lnTo>
                    <a:pt x="452939" y="270982"/>
                  </a:lnTo>
                  <a:lnTo>
                    <a:pt x="454205" y="261290"/>
                  </a:lnTo>
                  <a:lnTo>
                    <a:pt x="454838" y="251438"/>
                  </a:lnTo>
                  <a:lnTo>
                    <a:pt x="454521" y="241746"/>
                  </a:lnTo>
                  <a:lnTo>
                    <a:pt x="453098" y="231894"/>
                  </a:lnTo>
                  <a:lnTo>
                    <a:pt x="451041" y="222201"/>
                  </a:lnTo>
                  <a:lnTo>
                    <a:pt x="448351" y="213462"/>
                  </a:lnTo>
                  <a:lnTo>
                    <a:pt x="445029" y="204723"/>
                  </a:lnTo>
                  <a:lnTo>
                    <a:pt x="441074" y="196302"/>
                  </a:lnTo>
                  <a:lnTo>
                    <a:pt x="436644" y="188039"/>
                  </a:lnTo>
                  <a:lnTo>
                    <a:pt x="431581" y="180253"/>
                  </a:lnTo>
                  <a:lnTo>
                    <a:pt x="426044" y="172785"/>
                  </a:lnTo>
                  <a:lnTo>
                    <a:pt x="423038" y="173261"/>
                  </a:lnTo>
                  <a:lnTo>
                    <a:pt x="420190" y="173102"/>
                  </a:lnTo>
                  <a:lnTo>
                    <a:pt x="416867" y="171990"/>
                  </a:lnTo>
                  <a:lnTo>
                    <a:pt x="413545" y="170401"/>
                  </a:lnTo>
                  <a:lnTo>
                    <a:pt x="410222" y="168018"/>
                  </a:lnTo>
                  <a:lnTo>
                    <a:pt x="407058" y="164999"/>
                  </a:lnTo>
                  <a:lnTo>
                    <a:pt x="404052" y="161503"/>
                  </a:lnTo>
                  <a:lnTo>
                    <a:pt x="401204" y="157372"/>
                  </a:lnTo>
                  <a:lnTo>
                    <a:pt x="398515" y="152923"/>
                  </a:lnTo>
                  <a:lnTo>
                    <a:pt x="396933" y="148950"/>
                  </a:lnTo>
                  <a:lnTo>
                    <a:pt x="395351" y="144501"/>
                  </a:lnTo>
                  <a:lnTo>
                    <a:pt x="394243" y="139735"/>
                  </a:lnTo>
                  <a:lnTo>
                    <a:pt x="393452" y="134491"/>
                  </a:lnTo>
                  <a:lnTo>
                    <a:pt x="392661" y="129247"/>
                  </a:lnTo>
                  <a:lnTo>
                    <a:pt x="392186" y="124163"/>
                  </a:lnTo>
                  <a:lnTo>
                    <a:pt x="391712" y="118919"/>
                  </a:lnTo>
                  <a:lnTo>
                    <a:pt x="391395" y="114311"/>
                  </a:lnTo>
                  <a:lnTo>
                    <a:pt x="391395" y="110180"/>
                  </a:lnTo>
                  <a:lnTo>
                    <a:pt x="391237" y="106684"/>
                  </a:lnTo>
                  <a:lnTo>
                    <a:pt x="391237" y="103983"/>
                  </a:lnTo>
                  <a:lnTo>
                    <a:pt x="391237" y="102235"/>
                  </a:lnTo>
                  <a:close/>
                  <a:moveTo>
                    <a:pt x="233569" y="0"/>
                  </a:moveTo>
                  <a:lnTo>
                    <a:pt x="233728" y="0"/>
                  </a:lnTo>
                  <a:lnTo>
                    <a:pt x="234522" y="159"/>
                  </a:lnTo>
                  <a:lnTo>
                    <a:pt x="235794" y="159"/>
                  </a:lnTo>
                  <a:lnTo>
                    <a:pt x="237542" y="477"/>
                  </a:lnTo>
                  <a:lnTo>
                    <a:pt x="239608" y="636"/>
                  </a:lnTo>
                  <a:lnTo>
                    <a:pt x="241992" y="954"/>
                  </a:lnTo>
                  <a:lnTo>
                    <a:pt x="244853" y="1431"/>
                  </a:lnTo>
                  <a:lnTo>
                    <a:pt x="248031" y="2067"/>
                  </a:lnTo>
                  <a:lnTo>
                    <a:pt x="251369" y="2863"/>
                  </a:lnTo>
                  <a:lnTo>
                    <a:pt x="255024" y="3658"/>
                  </a:lnTo>
                  <a:lnTo>
                    <a:pt x="258680" y="4612"/>
                  </a:lnTo>
                  <a:lnTo>
                    <a:pt x="262971" y="5726"/>
                  </a:lnTo>
                  <a:lnTo>
                    <a:pt x="267103" y="6998"/>
                  </a:lnTo>
                  <a:lnTo>
                    <a:pt x="271394" y="8430"/>
                  </a:lnTo>
                  <a:lnTo>
                    <a:pt x="275685" y="10179"/>
                  </a:lnTo>
                  <a:lnTo>
                    <a:pt x="280135" y="11929"/>
                  </a:lnTo>
                  <a:lnTo>
                    <a:pt x="284585" y="14155"/>
                  </a:lnTo>
                  <a:lnTo>
                    <a:pt x="289035" y="16541"/>
                  </a:lnTo>
                  <a:lnTo>
                    <a:pt x="293485" y="18927"/>
                  </a:lnTo>
                  <a:lnTo>
                    <a:pt x="297776" y="21790"/>
                  </a:lnTo>
                  <a:lnTo>
                    <a:pt x="302226" y="24812"/>
                  </a:lnTo>
                  <a:lnTo>
                    <a:pt x="306358" y="28152"/>
                  </a:lnTo>
                  <a:lnTo>
                    <a:pt x="310173" y="31651"/>
                  </a:lnTo>
                  <a:lnTo>
                    <a:pt x="313987" y="35468"/>
                  </a:lnTo>
                  <a:lnTo>
                    <a:pt x="317324" y="39763"/>
                  </a:lnTo>
                  <a:lnTo>
                    <a:pt x="320662" y="44216"/>
                  </a:lnTo>
                  <a:lnTo>
                    <a:pt x="323523" y="48829"/>
                  </a:lnTo>
                  <a:lnTo>
                    <a:pt x="326224" y="54078"/>
                  </a:lnTo>
                  <a:lnTo>
                    <a:pt x="328449" y="59644"/>
                  </a:lnTo>
                  <a:lnTo>
                    <a:pt x="330357" y="65370"/>
                  </a:lnTo>
                  <a:lnTo>
                    <a:pt x="331787" y="71573"/>
                  </a:lnTo>
                  <a:lnTo>
                    <a:pt x="332741" y="78095"/>
                  </a:lnTo>
                  <a:lnTo>
                    <a:pt x="333376" y="84934"/>
                  </a:lnTo>
                  <a:lnTo>
                    <a:pt x="333217" y="92250"/>
                  </a:lnTo>
                  <a:lnTo>
                    <a:pt x="332582" y="100203"/>
                  </a:lnTo>
                  <a:lnTo>
                    <a:pt x="331469" y="108155"/>
                  </a:lnTo>
                  <a:lnTo>
                    <a:pt x="329721" y="116903"/>
                  </a:lnTo>
                  <a:lnTo>
                    <a:pt x="327178" y="125969"/>
                  </a:lnTo>
                  <a:lnTo>
                    <a:pt x="324158" y="135353"/>
                  </a:lnTo>
                  <a:lnTo>
                    <a:pt x="320344" y="145215"/>
                  </a:lnTo>
                  <a:lnTo>
                    <a:pt x="315735" y="155712"/>
                  </a:lnTo>
                  <a:lnTo>
                    <a:pt x="310490" y="166687"/>
                  </a:lnTo>
                  <a:lnTo>
                    <a:pt x="290783" y="166687"/>
                  </a:lnTo>
                  <a:lnTo>
                    <a:pt x="290942" y="166369"/>
                  </a:lnTo>
                  <a:lnTo>
                    <a:pt x="291578" y="165414"/>
                  </a:lnTo>
                  <a:lnTo>
                    <a:pt x="292373" y="164142"/>
                  </a:lnTo>
                  <a:lnTo>
                    <a:pt x="293485" y="162392"/>
                  </a:lnTo>
                  <a:lnTo>
                    <a:pt x="294915" y="160166"/>
                  </a:lnTo>
                  <a:lnTo>
                    <a:pt x="296187" y="157621"/>
                  </a:lnTo>
                  <a:lnTo>
                    <a:pt x="297458" y="154917"/>
                  </a:lnTo>
                  <a:lnTo>
                    <a:pt x="298730" y="151895"/>
                  </a:lnTo>
                  <a:lnTo>
                    <a:pt x="299842" y="148555"/>
                  </a:lnTo>
                  <a:lnTo>
                    <a:pt x="300637" y="145215"/>
                  </a:lnTo>
                  <a:lnTo>
                    <a:pt x="301273" y="141716"/>
                  </a:lnTo>
                  <a:lnTo>
                    <a:pt x="301431" y="138216"/>
                  </a:lnTo>
                  <a:lnTo>
                    <a:pt x="301273" y="134717"/>
                  </a:lnTo>
                  <a:lnTo>
                    <a:pt x="300478" y="131377"/>
                  </a:lnTo>
                  <a:lnTo>
                    <a:pt x="299206" y="128037"/>
                  </a:lnTo>
                  <a:lnTo>
                    <a:pt x="297140" y="124856"/>
                  </a:lnTo>
                  <a:lnTo>
                    <a:pt x="294439" y="121834"/>
                  </a:lnTo>
                  <a:lnTo>
                    <a:pt x="290783" y="119289"/>
                  </a:lnTo>
                  <a:lnTo>
                    <a:pt x="290465" y="119130"/>
                  </a:lnTo>
                  <a:lnTo>
                    <a:pt x="289512" y="118335"/>
                  </a:lnTo>
                  <a:lnTo>
                    <a:pt x="288240" y="117221"/>
                  </a:lnTo>
                  <a:lnTo>
                    <a:pt x="286651" y="115949"/>
                  </a:lnTo>
                  <a:lnTo>
                    <a:pt x="284585" y="114040"/>
                  </a:lnTo>
                  <a:lnTo>
                    <a:pt x="282678" y="111973"/>
                  </a:lnTo>
                  <a:lnTo>
                    <a:pt x="280453" y="109905"/>
                  </a:lnTo>
                  <a:lnTo>
                    <a:pt x="278705" y="107201"/>
                  </a:lnTo>
                  <a:lnTo>
                    <a:pt x="276797" y="104497"/>
                  </a:lnTo>
                  <a:lnTo>
                    <a:pt x="275526" y="101634"/>
                  </a:lnTo>
                  <a:lnTo>
                    <a:pt x="274572" y="98612"/>
                  </a:lnTo>
                  <a:lnTo>
                    <a:pt x="274096" y="95590"/>
                  </a:lnTo>
                  <a:lnTo>
                    <a:pt x="274255" y="92568"/>
                  </a:lnTo>
                  <a:lnTo>
                    <a:pt x="275367" y="89387"/>
                  </a:lnTo>
                  <a:lnTo>
                    <a:pt x="277274" y="86365"/>
                  </a:lnTo>
                  <a:lnTo>
                    <a:pt x="280135" y="83343"/>
                  </a:lnTo>
                  <a:lnTo>
                    <a:pt x="279976" y="83343"/>
                  </a:lnTo>
                  <a:lnTo>
                    <a:pt x="279340" y="83343"/>
                  </a:lnTo>
                  <a:lnTo>
                    <a:pt x="278228" y="83661"/>
                  </a:lnTo>
                  <a:lnTo>
                    <a:pt x="276956" y="83979"/>
                  </a:lnTo>
                  <a:lnTo>
                    <a:pt x="275367" y="84298"/>
                  </a:lnTo>
                  <a:lnTo>
                    <a:pt x="273301" y="84934"/>
                  </a:lnTo>
                  <a:lnTo>
                    <a:pt x="271394" y="85570"/>
                  </a:lnTo>
                  <a:lnTo>
                    <a:pt x="269010" y="86524"/>
                  </a:lnTo>
                  <a:lnTo>
                    <a:pt x="266785" y="87638"/>
                  </a:lnTo>
                  <a:lnTo>
                    <a:pt x="264242" y="88910"/>
                  </a:lnTo>
                  <a:lnTo>
                    <a:pt x="261699" y="90501"/>
                  </a:lnTo>
                  <a:lnTo>
                    <a:pt x="259315" y="92250"/>
                  </a:lnTo>
                  <a:lnTo>
                    <a:pt x="256931" y="94318"/>
                  </a:lnTo>
                  <a:lnTo>
                    <a:pt x="254547" y="96704"/>
                  </a:lnTo>
                  <a:lnTo>
                    <a:pt x="252322" y="99249"/>
                  </a:lnTo>
                  <a:lnTo>
                    <a:pt x="250256" y="101952"/>
                  </a:lnTo>
                  <a:lnTo>
                    <a:pt x="248508" y="105292"/>
                  </a:lnTo>
                  <a:lnTo>
                    <a:pt x="246919" y="108792"/>
                  </a:lnTo>
                  <a:lnTo>
                    <a:pt x="245806" y="112768"/>
                  </a:lnTo>
                  <a:lnTo>
                    <a:pt x="245012" y="117062"/>
                  </a:lnTo>
                  <a:lnTo>
                    <a:pt x="244535" y="121675"/>
                  </a:lnTo>
                  <a:lnTo>
                    <a:pt x="244535" y="126765"/>
                  </a:lnTo>
                  <a:lnTo>
                    <a:pt x="244853" y="132172"/>
                  </a:lnTo>
                  <a:lnTo>
                    <a:pt x="245806" y="138216"/>
                  </a:lnTo>
                  <a:lnTo>
                    <a:pt x="247396" y="144578"/>
                  </a:lnTo>
                  <a:lnTo>
                    <a:pt x="249462" y="151418"/>
                  </a:lnTo>
                  <a:lnTo>
                    <a:pt x="252322" y="158734"/>
                  </a:lnTo>
                  <a:lnTo>
                    <a:pt x="255819" y="166687"/>
                  </a:lnTo>
                  <a:lnTo>
                    <a:pt x="245647" y="166687"/>
                  </a:lnTo>
                  <a:lnTo>
                    <a:pt x="245330" y="166528"/>
                  </a:lnTo>
                  <a:lnTo>
                    <a:pt x="244376" y="166051"/>
                  </a:lnTo>
                  <a:lnTo>
                    <a:pt x="242628" y="165255"/>
                  </a:lnTo>
                  <a:lnTo>
                    <a:pt x="240721" y="164142"/>
                  </a:lnTo>
                  <a:lnTo>
                    <a:pt x="238178" y="163029"/>
                  </a:lnTo>
                  <a:lnTo>
                    <a:pt x="235158" y="161279"/>
                  </a:lnTo>
                  <a:lnTo>
                    <a:pt x="232138" y="159529"/>
                  </a:lnTo>
                  <a:lnTo>
                    <a:pt x="228642" y="157462"/>
                  </a:lnTo>
                  <a:lnTo>
                    <a:pt x="224987" y="154917"/>
                  </a:lnTo>
                  <a:lnTo>
                    <a:pt x="221331" y="152531"/>
                  </a:lnTo>
                  <a:lnTo>
                    <a:pt x="217517" y="149668"/>
                  </a:lnTo>
                  <a:lnTo>
                    <a:pt x="213862" y="146487"/>
                  </a:lnTo>
                  <a:lnTo>
                    <a:pt x="210047" y="143306"/>
                  </a:lnTo>
                  <a:lnTo>
                    <a:pt x="206551" y="139648"/>
                  </a:lnTo>
                  <a:lnTo>
                    <a:pt x="203372" y="135990"/>
                  </a:lnTo>
                  <a:lnTo>
                    <a:pt x="200511" y="131854"/>
                  </a:lnTo>
                  <a:lnTo>
                    <a:pt x="197810" y="127719"/>
                  </a:lnTo>
                  <a:lnTo>
                    <a:pt x="195585" y="123424"/>
                  </a:lnTo>
                  <a:lnTo>
                    <a:pt x="193836" y="118812"/>
                  </a:lnTo>
                  <a:lnTo>
                    <a:pt x="192724" y="114040"/>
                  </a:lnTo>
                  <a:lnTo>
                    <a:pt x="192088" y="109269"/>
                  </a:lnTo>
                  <a:lnTo>
                    <a:pt x="192247" y="104020"/>
                  </a:lnTo>
                  <a:lnTo>
                    <a:pt x="193360" y="98771"/>
                  </a:lnTo>
                  <a:lnTo>
                    <a:pt x="195108" y="93364"/>
                  </a:lnTo>
                  <a:lnTo>
                    <a:pt x="197810" y="87797"/>
                  </a:lnTo>
                  <a:lnTo>
                    <a:pt x="201465" y="81912"/>
                  </a:lnTo>
                  <a:lnTo>
                    <a:pt x="206074" y="76186"/>
                  </a:lnTo>
                  <a:lnTo>
                    <a:pt x="212272" y="68710"/>
                  </a:lnTo>
                  <a:lnTo>
                    <a:pt x="217676" y="61712"/>
                  </a:lnTo>
                  <a:lnTo>
                    <a:pt x="222126" y="55032"/>
                  </a:lnTo>
                  <a:lnTo>
                    <a:pt x="226099" y="48829"/>
                  </a:lnTo>
                  <a:lnTo>
                    <a:pt x="229278" y="43103"/>
                  </a:lnTo>
                  <a:lnTo>
                    <a:pt x="231979" y="37695"/>
                  </a:lnTo>
                  <a:lnTo>
                    <a:pt x="233887" y="32765"/>
                  </a:lnTo>
                  <a:lnTo>
                    <a:pt x="235317" y="27993"/>
                  </a:lnTo>
                  <a:lnTo>
                    <a:pt x="236429" y="23699"/>
                  </a:lnTo>
                  <a:lnTo>
                    <a:pt x="237065" y="19881"/>
                  </a:lnTo>
                  <a:lnTo>
                    <a:pt x="237383" y="16382"/>
                  </a:lnTo>
                  <a:lnTo>
                    <a:pt x="237383" y="13201"/>
                  </a:lnTo>
                  <a:lnTo>
                    <a:pt x="237224" y="10338"/>
                  </a:lnTo>
                  <a:lnTo>
                    <a:pt x="236747" y="7793"/>
                  </a:lnTo>
                  <a:lnTo>
                    <a:pt x="236271" y="5726"/>
                  </a:lnTo>
                  <a:lnTo>
                    <a:pt x="235635" y="3976"/>
                  </a:lnTo>
                  <a:lnTo>
                    <a:pt x="234999" y="2386"/>
                  </a:lnTo>
                  <a:lnTo>
                    <a:pt x="234363" y="1431"/>
                  </a:lnTo>
                  <a:lnTo>
                    <a:pt x="233887" y="636"/>
                  </a:lnTo>
                  <a:lnTo>
                    <a:pt x="233569" y="159"/>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grpSp>
        <p:nvGrpSpPr>
          <p:cNvPr id="19" name="Group 18">
            <a:extLst>
              <a:ext uri="{FF2B5EF4-FFF2-40B4-BE49-F238E27FC236}">
                <a16:creationId xmlns:a16="http://schemas.microsoft.com/office/drawing/2014/main" id="{8C918729-9CEA-1798-789C-B141A5408A9B}"/>
              </a:ext>
            </a:extLst>
          </p:cNvPr>
          <p:cNvGrpSpPr/>
          <p:nvPr/>
        </p:nvGrpSpPr>
        <p:grpSpPr>
          <a:xfrm>
            <a:off x="217281" y="5297391"/>
            <a:ext cx="3918806" cy="1359347"/>
            <a:chOff x="1315655" y="4048766"/>
            <a:chExt cx="4292659" cy="1098761"/>
          </a:xfrm>
        </p:grpSpPr>
        <p:sp>
          <p:nvSpPr>
            <p:cNvPr id="20" name="Inhaltsplatzhalter 4">
              <a:extLst>
                <a:ext uri="{FF2B5EF4-FFF2-40B4-BE49-F238E27FC236}">
                  <a16:creationId xmlns:a16="http://schemas.microsoft.com/office/drawing/2014/main" id="{F2FB8588-54B6-B84F-0709-D644D99FDAAC}"/>
                </a:ext>
              </a:extLst>
            </p:cNvPr>
            <p:cNvSpPr txBox="1">
              <a:spLocks/>
            </p:cNvSpPr>
            <p:nvPr/>
          </p:nvSpPr>
          <p:spPr>
            <a:xfrm>
              <a:off x="2183862" y="4048766"/>
              <a:ext cx="3424452" cy="1098761"/>
            </a:xfrm>
            <a:prstGeom prst="rect">
              <a:avLst/>
            </a:prstGeom>
            <a:solidFill>
              <a:schemeClr val="accent5">
                <a:lumMod val="75000"/>
              </a:schemeClr>
            </a:solidFill>
          </p:spPr>
          <p:txBody>
            <a:bodyPr wrap="square" lIns="0" tIns="0" rIns="0" bIns="0" anchor="t"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b="1">
                  <a:solidFill>
                    <a:schemeClr val="tx1"/>
                  </a:solidFill>
                  <a:latin typeface="+mj-lt"/>
                </a:rPr>
                <a:t>Personal and Professional Growth</a:t>
              </a:r>
            </a:p>
            <a:p>
              <a:pPr>
                <a:lnSpc>
                  <a:spcPct val="100000"/>
                </a:lnSpc>
                <a:spcAft>
                  <a:spcPts val="0"/>
                </a:spcAft>
                <a:buFont typeface="Arial" panose="020B0604020202020204" pitchFamily="34" charset="0"/>
                <a:buChar char="•"/>
              </a:pPr>
              <a:r>
                <a:rPr lang="en-US" sz="1600">
                  <a:solidFill>
                    <a:schemeClr val="bg2"/>
                  </a:solidFill>
                  <a:latin typeface="+mn-lt"/>
                </a:rPr>
                <a:t>Career Development Board </a:t>
              </a:r>
            </a:p>
            <a:p>
              <a:pPr>
                <a:lnSpc>
                  <a:spcPct val="100000"/>
                </a:lnSpc>
                <a:spcAft>
                  <a:spcPts val="0"/>
                </a:spcAft>
                <a:buFont typeface="Arial" panose="020B0604020202020204" pitchFamily="34" charset="0"/>
                <a:buChar char="•"/>
              </a:pPr>
              <a:r>
                <a:rPr lang="en-US" sz="1600">
                  <a:solidFill>
                    <a:schemeClr val="bg2"/>
                  </a:solidFill>
                  <a:latin typeface="+mn-lt"/>
                </a:rPr>
                <a:t>Qualifications and Certifications (Navy COOL &amp; USMAP)</a:t>
              </a:r>
            </a:p>
          </p:txBody>
        </p:sp>
        <p:cxnSp>
          <p:nvCxnSpPr>
            <p:cNvPr id="21" name="Straight Connector 20">
              <a:extLst>
                <a:ext uri="{FF2B5EF4-FFF2-40B4-BE49-F238E27FC236}">
                  <a16:creationId xmlns:a16="http://schemas.microsoft.com/office/drawing/2014/main" id="{0FA59EAE-A1CB-957C-51BF-F45120A0D11B}"/>
                </a:ext>
              </a:extLst>
            </p:cNvPr>
            <p:cNvCxnSpPr/>
            <p:nvPr/>
          </p:nvCxnSpPr>
          <p:spPr>
            <a:xfrm>
              <a:off x="1945895" y="4092810"/>
              <a:ext cx="0" cy="53259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8C45D85-0765-8A98-F952-EC9031FBDB17}"/>
                </a:ext>
              </a:extLst>
            </p:cNvPr>
            <p:cNvGrpSpPr/>
            <p:nvPr/>
          </p:nvGrpSpPr>
          <p:grpSpPr>
            <a:xfrm>
              <a:off x="1315655" y="4068174"/>
              <a:ext cx="441966" cy="525494"/>
              <a:chOff x="930275" y="2906713"/>
              <a:chExt cx="865188" cy="1028700"/>
            </a:xfrm>
            <a:solidFill>
              <a:schemeClr val="accent1"/>
            </a:solidFill>
          </p:grpSpPr>
          <p:sp>
            <p:nvSpPr>
              <p:cNvPr id="23" name="Freeform 6">
                <a:extLst>
                  <a:ext uri="{FF2B5EF4-FFF2-40B4-BE49-F238E27FC236}">
                    <a16:creationId xmlns:a16="http://schemas.microsoft.com/office/drawing/2014/main" id="{ABE188C4-3445-5268-86BC-B18A641F877E}"/>
                  </a:ext>
                </a:extLst>
              </p:cNvPr>
              <p:cNvSpPr>
                <a:spLocks noEditPoints="1"/>
              </p:cNvSpPr>
              <p:nvPr/>
            </p:nvSpPr>
            <p:spPr bwMode="auto">
              <a:xfrm>
                <a:off x="930275" y="2906713"/>
                <a:ext cx="865188" cy="1028700"/>
              </a:xfrm>
              <a:custGeom>
                <a:avLst/>
                <a:gdLst>
                  <a:gd name="T0" fmla="*/ 1631 w 3273"/>
                  <a:gd name="T1" fmla="*/ 245 h 3888"/>
                  <a:gd name="T2" fmla="*/ 1365 w 3273"/>
                  <a:gd name="T3" fmla="*/ 318 h 3888"/>
                  <a:gd name="T4" fmla="*/ 1128 w 3273"/>
                  <a:gd name="T5" fmla="*/ 447 h 3888"/>
                  <a:gd name="T6" fmla="*/ 925 w 3273"/>
                  <a:gd name="T7" fmla="*/ 621 h 3888"/>
                  <a:gd name="T8" fmla="*/ 764 w 3273"/>
                  <a:gd name="T9" fmla="*/ 837 h 3888"/>
                  <a:gd name="T10" fmla="*/ 653 w 3273"/>
                  <a:gd name="T11" fmla="*/ 1084 h 3888"/>
                  <a:gd name="T12" fmla="*/ 600 w 3273"/>
                  <a:gd name="T13" fmla="*/ 1356 h 3888"/>
                  <a:gd name="T14" fmla="*/ 325 w 3273"/>
                  <a:gd name="T15" fmla="*/ 2253 h 3888"/>
                  <a:gd name="T16" fmla="*/ 1307 w 3273"/>
                  <a:gd name="T17" fmla="*/ 3036 h 3888"/>
                  <a:gd name="T18" fmla="*/ 2514 w 3273"/>
                  <a:gd name="T19" fmla="*/ 2459 h 3888"/>
                  <a:gd name="T20" fmla="*/ 2692 w 3273"/>
                  <a:gd name="T21" fmla="*/ 2308 h 3888"/>
                  <a:gd name="T22" fmla="*/ 2853 w 3273"/>
                  <a:gd name="T23" fmla="*/ 2107 h 3888"/>
                  <a:gd name="T24" fmla="*/ 2967 w 3273"/>
                  <a:gd name="T25" fmla="*/ 1877 h 3888"/>
                  <a:gd name="T26" fmla="*/ 3029 w 3273"/>
                  <a:gd name="T27" fmla="*/ 1627 h 3888"/>
                  <a:gd name="T28" fmla="*/ 3039 w 3273"/>
                  <a:gd name="T29" fmla="*/ 1356 h 3888"/>
                  <a:gd name="T30" fmla="*/ 2986 w 3273"/>
                  <a:gd name="T31" fmla="*/ 1084 h 3888"/>
                  <a:gd name="T32" fmla="*/ 2875 w 3273"/>
                  <a:gd name="T33" fmla="*/ 837 h 3888"/>
                  <a:gd name="T34" fmla="*/ 2714 w 3273"/>
                  <a:gd name="T35" fmla="*/ 621 h 3888"/>
                  <a:gd name="T36" fmla="*/ 2511 w 3273"/>
                  <a:gd name="T37" fmla="*/ 447 h 3888"/>
                  <a:gd name="T38" fmla="*/ 2274 w 3273"/>
                  <a:gd name="T39" fmla="*/ 318 h 3888"/>
                  <a:gd name="T40" fmla="*/ 2009 w 3273"/>
                  <a:gd name="T41" fmla="*/ 245 h 3888"/>
                  <a:gd name="T42" fmla="*/ 1820 w 3273"/>
                  <a:gd name="T43" fmla="*/ 0 h 3888"/>
                  <a:gd name="T44" fmla="*/ 2124 w 3273"/>
                  <a:gd name="T45" fmla="*/ 32 h 3888"/>
                  <a:gd name="T46" fmla="*/ 2408 w 3273"/>
                  <a:gd name="T47" fmla="*/ 124 h 3888"/>
                  <a:gd name="T48" fmla="*/ 2662 w 3273"/>
                  <a:gd name="T49" fmla="*/ 269 h 3888"/>
                  <a:gd name="T50" fmla="*/ 2881 w 3273"/>
                  <a:gd name="T51" fmla="*/ 461 h 3888"/>
                  <a:gd name="T52" fmla="*/ 3058 w 3273"/>
                  <a:gd name="T53" fmla="*/ 692 h 3888"/>
                  <a:gd name="T54" fmla="*/ 3186 w 3273"/>
                  <a:gd name="T55" fmla="*/ 957 h 3888"/>
                  <a:gd name="T56" fmla="*/ 3259 w 3273"/>
                  <a:gd name="T57" fmla="*/ 1247 h 3888"/>
                  <a:gd name="T58" fmla="*/ 3270 w 3273"/>
                  <a:gd name="T59" fmla="*/ 1550 h 3888"/>
                  <a:gd name="T60" fmla="*/ 3223 w 3273"/>
                  <a:gd name="T61" fmla="*/ 1836 h 3888"/>
                  <a:gd name="T62" fmla="*/ 3118 w 3273"/>
                  <a:gd name="T63" fmla="*/ 2107 h 3888"/>
                  <a:gd name="T64" fmla="*/ 2982 w 3273"/>
                  <a:gd name="T65" fmla="*/ 2325 h 3888"/>
                  <a:gd name="T66" fmla="*/ 2810 w 3273"/>
                  <a:gd name="T67" fmla="*/ 2514 h 3888"/>
                  <a:gd name="T68" fmla="*/ 1076 w 3273"/>
                  <a:gd name="T69" fmla="*/ 3888 h 3888"/>
                  <a:gd name="T70" fmla="*/ 366 w 3273"/>
                  <a:gd name="T71" fmla="*/ 2484 h 3888"/>
                  <a:gd name="T72" fmla="*/ 371 w 3273"/>
                  <a:gd name="T73" fmla="*/ 1330 h 3888"/>
                  <a:gd name="T74" fmla="*/ 427 w 3273"/>
                  <a:gd name="T75" fmla="*/ 1036 h 3888"/>
                  <a:gd name="T76" fmla="*/ 539 w 3273"/>
                  <a:gd name="T77" fmla="*/ 765 h 3888"/>
                  <a:gd name="T78" fmla="*/ 701 w 3273"/>
                  <a:gd name="T79" fmla="*/ 525 h 3888"/>
                  <a:gd name="T80" fmla="*/ 906 w 3273"/>
                  <a:gd name="T81" fmla="*/ 323 h 3888"/>
                  <a:gd name="T82" fmla="*/ 1149 w 3273"/>
                  <a:gd name="T83" fmla="*/ 164 h 3888"/>
                  <a:gd name="T84" fmla="*/ 1421 w 3273"/>
                  <a:gd name="T85" fmla="*/ 55 h 3888"/>
                  <a:gd name="T86" fmla="*/ 1716 w 3273"/>
                  <a:gd name="T87" fmla="*/ 4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3" h="3888">
                    <a:moveTo>
                      <a:pt x="1820" y="231"/>
                    </a:moveTo>
                    <a:lnTo>
                      <a:pt x="1725" y="234"/>
                    </a:lnTo>
                    <a:lnTo>
                      <a:pt x="1631" y="245"/>
                    </a:lnTo>
                    <a:lnTo>
                      <a:pt x="1539" y="263"/>
                    </a:lnTo>
                    <a:lnTo>
                      <a:pt x="1451" y="287"/>
                    </a:lnTo>
                    <a:lnTo>
                      <a:pt x="1365" y="318"/>
                    </a:lnTo>
                    <a:lnTo>
                      <a:pt x="1282" y="356"/>
                    </a:lnTo>
                    <a:lnTo>
                      <a:pt x="1203" y="398"/>
                    </a:lnTo>
                    <a:lnTo>
                      <a:pt x="1128" y="447"/>
                    </a:lnTo>
                    <a:lnTo>
                      <a:pt x="1056" y="500"/>
                    </a:lnTo>
                    <a:lnTo>
                      <a:pt x="988" y="558"/>
                    </a:lnTo>
                    <a:lnTo>
                      <a:pt x="925" y="621"/>
                    </a:lnTo>
                    <a:lnTo>
                      <a:pt x="866" y="689"/>
                    </a:lnTo>
                    <a:lnTo>
                      <a:pt x="813" y="760"/>
                    </a:lnTo>
                    <a:lnTo>
                      <a:pt x="764" y="837"/>
                    </a:lnTo>
                    <a:lnTo>
                      <a:pt x="722" y="915"/>
                    </a:lnTo>
                    <a:lnTo>
                      <a:pt x="685" y="998"/>
                    </a:lnTo>
                    <a:lnTo>
                      <a:pt x="653" y="1084"/>
                    </a:lnTo>
                    <a:lnTo>
                      <a:pt x="630" y="1172"/>
                    </a:lnTo>
                    <a:lnTo>
                      <a:pt x="612" y="1263"/>
                    </a:lnTo>
                    <a:lnTo>
                      <a:pt x="600" y="1356"/>
                    </a:lnTo>
                    <a:lnTo>
                      <a:pt x="597" y="1452"/>
                    </a:lnTo>
                    <a:lnTo>
                      <a:pt x="597" y="1472"/>
                    </a:lnTo>
                    <a:lnTo>
                      <a:pt x="325" y="2253"/>
                    </a:lnTo>
                    <a:lnTo>
                      <a:pt x="597" y="2253"/>
                    </a:lnTo>
                    <a:lnTo>
                      <a:pt x="597" y="3036"/>
                    </a:lnTo>
                    <a:lnTo>
                      <a:pt x="1307" y="3036"/>
                    </a:lnTo>
                    <a:lnTo>
                      <a:pt x="1307" y="3657"/>
                    </a:lnTo>
                    <a:lnTo>
                      <a:pt x="2514" y="3657"/>
                    </a:lnTo>
                    <a:lnTo>
                      <a:pt x="2514" y="2459"/>
                    </a:lnTo>
                    <a:lnTo>
                      <a:pt x="2560" y="2424"/>
                    </a:lnTo>
                    <a:lnTo>
                      <a:pt x="2628" y="2368"/>
                    </a:lnTo>
                    <a:lnTo>
                      <a:pt x="2692" y="2308"/>
                    </a:lnTo>
                    <a:lnTo>
                      <a:pt x="2751" y="2244"/>
                    </a:lnTo>
                    <a:lnTo>
                      <a:pt x="2804" y="2176"/>
                    </a:lnTo>
                    <a:lnTo>
                      <a:pt x="2853" y="2107"/>
                    </a:lnTo>
                    <a:lnTo>
                      <a:pt x="2896" y="2032"/>
                    </a:lnTo>
                    <a:lnTo>
                      <a:pt x="2934" y="1956"/>
                    </a:lnTo>
                    <a:lnTo>
                      <a:pt x="2967" y="1877"/>
                    </a:lnTo>
                    <a:lnTo>
                      <a:pt x="2994" y="1796"/>
                    </a:lnTo>
                    <a:lnTo>
                      <a:pt x="3015" y="1712"/>
                    </a:lnTo>
                    <a:lnTo>
                      <a:pt x="3029" y="1627"/>
                    </a:lnTo>
                    <a:lnTo>
                      <a:pt x="3039" y="1540"/>
                    </a:lnTo>
                    <a:lnTo>
                      <a:pt x="3042" y="1452"/>
                    </a:lnTo>
                    <a:lnTo>
                      <a:pt x="3039" y="1356"/>
                    </a:lnTo>
                    <a:lnTo>
                      <a:pt x="3028" y="1263"/>
                    </a:lnTo>
                    <a:lnTo>
                      <a:pt x="3010" y="1172"/>
                    </a:lnTo>
                    <a:lnTo>
                      <a:pt x="2986" y="1084"/>
                    </a:lnTo>
                    <a:lnTo>
                      <a:pt x="2955" y="998"/>
                    </a:lnTo>
                    <a:lnTo>
                      <a:pt x="2917" y="915"/>
                    </a:lnTo>
                    <a:lnTo>
                      <a:pt x="2875" y="837"/>
                    </a:lnTo>
                    <a:lnTo>
                      <a:pt x="2826" y="760"/>
                    </a:lnTo>
                    <a:lnTo>
                      <a:pt x="2773" y="689"/>
                    </a:lnTo>
                    <a:lnTo>
                      <a:pt x="2714" y="621"/>
                    </a:lnTo>
                    <a:lnTo>
                      <a:pt x="2652" y="558"/>
                    </a:lnTo>
                    <a:lnTo>
                      <a:pt x="2583" y="500"/>
                    </a:lnTo>
                    <a:lnTo>
                      <a:pt x="2511" y="447"/>
                    </a:lnTo>
                    <a:lnTo>
                      <a:pt x="2436" y="398"/>
                    </a:lnTo>
                    <a:lnTo>
                      <a:pt x="2357" y="356"/>
                    </a:lnTo>
                    <a:lnTo>
                      <a:pt x="2274" y="318"/>
                    </a:lnTo>
                    <a:lnTo>
                      <a:pt x="2188" y="287"/>
                    </a:lnTo>
                    <a:lnTo>
                      <a:pt x="2100" y="263"/>
                    </a:lnTo>
                    <a:lnTo>
                      <a:pt x="2009" y="245"/>
                    </a:lnTo>
                    <a:lnTo>
                      <a:pt x="1916" y="234"/>
                    </a:lnTo>
                    <a:lnTo>
                      <a:pt x="1820" y="231"/>
                    </a:lnTo>
                    <a:close/>
                    <a:moveTo>
                      <a:pt x="1820" y="0"/>
                    </a:moveTo>
                    <a:lnTo>
                      <a:pt x="1924" y="4"/>
                    </a:lnTo>
                    <a:lnTo>
                      <a:pt x="2025" y="14"/>
                    </a:lnTo>
                    <a:lnTo>
                      <a:pt x="2124" y="32"/>
                    </a:lnTo>
                    <a:lnTo>
                      <a:pt x="2221" y="57"/>
                    </a:lnTo>
                    <a:lnTo>
                      <a:pt x="2316" y="87"/>
                    </a:lnTo>
                    <a:lnTo>
                      <a:pt x="2408" y="124"/>
                    </a:lnTo>
                    <a:lnTo>
                      <a:pt x="2496" y="167"/>
                    </a:lnTo>
                    <a:lnTo>
                      <a:pt x="2581" y="216"/>
                    </a:lnTo>
                    <a:lnTo>
                      <a:pt x="2662" y="269"/>
                    </a:lnTo>
                    <a:lnTo>
                      <a:pt x="2739" y="328"/>
                    </a:lnTo>
                    <a:lnTo>
                      <a:pt x="2812" y="392"/>
                    </a:lnTo>
                    <a:lnTo>
                      <a:pt x="2881" y="461"/>
                    </a:lnTo>
                    <a:lnTo>
                      <a:pt x="2944" y="534"/>
                    </a:lnTo>
                    <a:lnTo>
                      <a:pt x="3004" y="610"/>
                    </a:lnTo>
                    <a:lnTo>
                      <a:pt x="3058" y="692"/>
                    </a:lnTo>
                    <a:lnTo>
                      <a:pt x="3106" y="776"/>
                    </a:lnTo>
                    <a:lnTo>
                      <a:pt x="3150" y="865"/>
                    </a:lnTo>
                    <a:lnTo>
                      <a:pt x="3186" y="957"/>
                    </a:lnTo>
                    <a:lnTo>
                      <a:pt x="3217" y="1051"/>
                    </a:lnTo>
                    <a:lnTo>
                      <a:pt x="3242" y="1148"/>
                    </a:lnTo>
                    <a:lnTo>
                      <a:pt x="3259" y="1247"/>
                    </a:lnTo>
                    <a:lnTo>
                      <a:pt x="3270" y="1348"/>
                    </a:lnTo>
                    <a:lnTo>
                      <a:pt x="3273" y="1452"/>
                    </a:lnTo>
                    <a:lnTo>
                      <a:pt x="3270" y="1550"/>
                    </a:lnTo>
                    <a:lnTo>
                      <a:pt x="3260" y="1647"/>
                    </a:lnTo>
                    <a:lnTo>
                      <a:pt x="3245" y="1743"/>
                    </a:lnTo>
                    <a:lnTo>
                      <a:pt x="3223" y="1836"/>
                    </a:lnTo>
                    <a:lnTo>
                      <a:pt x="3193" y="1929"/>
                    </a:lnTo>
                    <a:lnTo>
                      <a:pt x="3159" y="2018"/>
                    </a:lnTo>
                    <a:lnTo>
                      <a:pt x="3118" y="2107"/>
                    </a:lnTo>
                    <a:lnTo>
                      <a:pt x="3076" y="2182"/>
                    </a:lnTo>
                    <a:lnTo>
                      <a:pt x="3032" y="2255"/>
                    </a:lnTo>
                    <a:lnTo>
                      <a:pt x="2982" y="2325"/>
                    </a:lnTo>
                    <a:lnTo>
                      <a:pt x="2928" y="2391"/>
                    </a:lnTo>
                    <a:lnTo>
                      <a:pt x="2871" y="2454"/>
                    </a:lnTo>
                    <a:lnTo>
                      <a:pt x="2810" y="2514"/>
                    </a:lnTo>
                    <a:lnTo>
                      <a:pt x="2745" y="2571"/>
                    </a:lnTo>
                    <a:lnTo>
                      <a:pt x="2745" y="3888"/>
                    </a:lnTo>
                    <a:lnTo>
                      <a:pt x="1076" y="3888"/>
                    </a:lnTo>
                    <a:lnTo>
                      <a:pt x="1076" y="3267"/>
                    </a:lnTo>
                    <a:lnTo>
                      <a:pt x="366" y="3267"/>
                    </a:lnTo>
                    <a:lnTo>
                      <a:pt x="366" y="2484"/>
                    </a:lnTo>
                    <a:lnTo>
                      <a:pt x="0" y="2484"/>
                    </a:lnTo>
                    <a:lnTo>
                      <a:pt x="366" y="1431"/>
                    </a:lnTo>
                    <a:lnTo>
                      <a:pt x="371" y="1330"/>
                    </a:lnTo>
                    <a:lnTo>
                      <a:pt x="383" y="1229"/>
                    </a:lnTo>
                    <a:lnTo>
                      <a:pt x="402" y="1131"/>
                    </a:lnTo>
                    <a:lnTo>
                      <a:pt x="427" y="1036"/>
                    </a:lnTo>
                    <a:lnTo>
                      <a:pt x="459" y="943"/>
                    </a:lnTo>
                    <a:lnTo>
                      <a:pt x="495" y="852"/>
                    </a:lnTo>
                    <a:lnTo>
                      <a:pt x="539" y="765"/>
                    </a:lnTo>
                    <a:lnTo>
                      <a:pt x="587" y="681"/>
                    </a:lnTo>
                    <a:lnTo>
                      <a:pt x="642" y="602"/>
                    </a:lnTo>
                    <a:lnTo>
                      <a:pt x="701" y="525"/>
                    </a:lnTo>
                    <a:lnTo>
                      <a:pt x="765" y="454"/>
                    </a:lnTo>
                    <a:lnTo>
                      <a:pt x="834" y="386"/>
                    </a:lnTo>
                    <a:lnTo>
                      <a:pt x="906" y="323"/>
                    </a:lnTo>
                    <a:lnTo>
                      <a:pt x="984" y="265"/>
                    </a:lnTo>
                    <a:lnTo>
                      <a:pt x="1064" y="212"/>
                    </a:lnTo>
                    <a:lnTo>
                      <a:pt x="1149" y="164"/>
                    </a:lnTo>
                    <a:lnTo>
                      <a:pt x="1236" y="123"/>
                    </a:lnTo>
                    <a:lnTo>
                      <a:pt x="1327" y="86"/>
                    </a:lnTo>
                    <a:lnTo>
                      <a:pt x="1421" y="55"/>
                    </a:lnTo>
                    <a:lnTo>
                      <a:pt x="1517" y="32"/>
                    </a:lnTo>
                    <a:lnTo>
                      <a:pt x="1616" y="14"/>
                    </a:lnTo>
                    <a:lnTo>
                      <a:pt x="1716" y="4"/>
                    </a:lnTo>
                    <a:lnTo>
                      <a:pt x="182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AE35AE2E-251C-6E49-5A19-153671EBD1C7}"/>
                  </a:ext>
                </a:extLst>
              </p:cNvPr>
              <p:cNvSpPr>
                <a:spLocks noEditPoints="1"/>
              </p:cNvSpPr>
              <p:nvPr/>
            </p:nvSpPr>
            <p:spPr bwMode="auto">
              <a:xfrm>
                <a:off x="1204913" y="3071813"/>
                <a:ext cx="414338" cy="560388"/>
              </a:xfrm>
              <a:custGeom>
                <a:avLst/>
                <a:gdLst>
                  <a:gd name="T0" fmla="*/ 598 w 1566"/>
                  <a:gd name="T1" fmla="*/ 1813 h 2114"/>
                  <a:gd name="T2" fmla="*/ 682 w 1566"/>
                  <a:gd name="T3" fmla="*/ 1880 h 2114"/>
                  <a:gd name="T4" fmla="*/ 910 w 1566"/>
                  <a:gd name="T5" fmla="*/ 1871 h 2114"/>
                  <a:gd name="T6" fmla="*/ 977 w 1566"/>
                  <a:gd name="T7" fmla="*/ 1787 h 2114"/>
                  <a:gd name="T8" fmla="*/ 585 w 1566"/>
                  <a:gd name="T9" fmla="*/ 1666 h 2114"/>
                  <a:gd name="T10" fmla="*/ 728 w 1566"/>
                  <a:gd name="T11" fmla="*/ 728 h 2114"/>
                  <a:gd name="T12" fmla="*/ 708 w 1566"/>
                  <a:gd name="T13" fmla="*/ 802 h 2114"/>
                  <a:gd name="T14" fmla="*/ 762 w 1566"/>
                  <a:gd name="T15" fmla="*/ 856 h 2114"/>
                  <a:gd name="T16" fmla="*/ 837 w 1566"/>
                  <a:gd name="T17" fmla="*/ 836 h 2114"/>
                  <a:gd name="T18" fmla="*/ 857 w 1566"/>
                  <a:gd name="T19" fmla="*/ 762 h 2114"/>
                  <a:gd name="T20" fmla="*/ 803 w 1566"/>
                  <a:gd name="T21" fmla="*/ 708 h 2114"/>
                  <a:gd name="T22" fmla="*/ 656 w 1566"/>
                  <a:gd name="T23" fmla="*/ 245 h 2114"/>
                  <a:gd name="T24" fmla="*/ 437 w 1566"/>
                  <a:gd name="T25" fmla="*/ 352 h 2114"/>
                  <a:gd name="T26" fmla="*/ 286 w 1566"/>
                  <a:gd name="T27" fmla="*/ 539 h 2114"/>
                  <a:gd name="T28" fmla="*/ 231 w 1566"/>
                  <a:gd name="T29" fmla="*/ 782 h 2114"/>
                  <a:gd name="T30" fmla="*/ 271 w 1566"/>
                  <a:gd name="T31" fmla="*/ 989 h 2114"/>
                  <a:gd name="T32" fmla="*/ 386 w 1566"/>
                  <a:gd name="T33" fmla="*/ 1165 h 2114"/>
                  <a:gd name="T34" fmla="*/ 505 w 1566"/>
                  <a:gd name="T35" fmla="*/ 1319 h 2114"/>
                  <a:gd name="T36" fmla="*/ 667 w 1566"/>
                  <a:gd name="T37" fmla="*/ 1068 h 2114"/>
                  <a:gd name="T38" fmla="*/ 528 w 1566"/>
                  <a:gd name="T39" fmla="*/ 956 h 2114"/>
                  <a:gd name="T40" fmla="*/ 474 w 1566"/>
                  <a:gd name="T41" fmla="*/ 782 h 2114"/>
                  <a:gd name="T42" fmla="*/ 524 w 1566"/>
                  <a:gd name="T43" fmla="*/ 615 h 2114"/>
                  <a:gd name="T44" fmla="*/ 652 w 1566"/>
                  <a:gd name="T45" fmla="*/ 503 h 2114"/>
                  <a:gd name="T46" fmla="*/ 828 w 1566"/>
                  <a:gd name="T47" fmla="*/ 477 h 2114"/>
                  <a:gd name="T48" fmla="*/ 985 w 1566"/>
                  <a:gd name="T49" fmla="*/ 550 h 2114"/>
                  <a:gd name="T50" fmla="*/ 1078 w 1566"/>
                  <a:gd name="T51" fmla="*/ 692 h 2114"/>
                  <a:gd name="T52" fmla="*/ 1077 w 1566"/>
                  <a:gd name="T53" fmla="*/ 875 h 2114"/>
                  <a:gd name="T54" fmla="*/ 977 w 1566"/>
                  <a:gd name="T55" fmla="*/ 1022 h 2114"/>
                  <a:gd name="T56" fmla="*/ 1008 w 1566"/>
                  <a:gd name="T57" fmla="*/ 1435 h 2114"/>
                  <a:gd name="T58" fmla="*/ 1133 w 1566"/>
                  <a:gd name="T59" fmla="*/ 1215 h 2114"/>
                  <a:gd name="T60" fmla="*/ 1246 w 1566"/>
                  <a:gd name="T61" fmla="*/ 1082 h 2114"/>
                  <a:gd name="T62" fmla="*/ 1325 w 1566"/>
                  <a:gd name="T63" fmla="*/ 888 h 2114"/>
                  <a:gd name="T64" fmla="*/ 1320 w 1566"/>
                  <a:gd name="T65" fmla="*/ 656 h 2114"/>
                  <a:gd name="T66" fmla="*/ 1214 w 1566"/>
                  <a:gd name="T67" fmla="*/ 438 h 2114"/>
                  <a:gd name="T68" fmla="*/ 1025 w 1566"/>
                  <a:gd name="T69" fmla="*/ 287 h 2114"/>
                  <a:gd name="T70" fmla="*/ 783 w 1566"/>
                  <a:gd name="T71" fmla="*/ 231 h 2114"/>
                  <a:gd name="T72" fmla="*/ 1003 w 1566"/>
                  <a:gd name="T73" fmla="*/ 31 h 2114"/>
                  <a:gd name="T74" fmla="*/ 1256 w 1566"/>
                  <a:gd name="T75" fmla="*/ 160 h 2114"/>
                  <a:gd name="T76" fmla="*/ 1446 w 1566"/>
                  <a:gd name="T77" fmla="*/ 367 h 2114"/>
                  <a:gd name="T78" fmla="*/ 1552 w 1566"/>
                  <a:gd name="T79" fmla="*/ 633 h 2114"/>
                  <a:gd name="T80" fmla="*/ 1555 w 1566"/>
                  <a:gd name="T81" fmla="*/ 917 h 2114"/>
                  <a:gd name="T82" fmla="*/ 1464 w 1566"/>
                  <a:gd name="T83" fmla="*/ 1168 h 2114"/>
                  <a:gd name="T84" fmla="*/ 1330 w 1566"/>
                  <a:gd name="T85" fmla="*/ 1342 h 2114"/>
                  <a:gd name="T86" fmla="*/ 1225 w 1566"/>
                  <a:gd name="T87" fmla="*/ 1514 h 2114"/>
                  <a:gd name="T88" fmla="*/ 1198 w 1566"/>
                  <a:gd name="T89" fmla="*/ 1853 h 2114"/>
                  <a:gd name="T90" fmla="*/ 1106 w 1566"/>
                  <a:gd name="T91" fmla="*/ 2010 h 2114"/>
                  <a:gd name="T92" fmla="*/ 949 w 1566"/>
                  <a:gd name="T93" fmla="*/ 2101 h 2114"/>
                  <a:gd name="T94" fmla="*/ 662 w 1566"/>
                  <a:gd name="T95" fmla="*/ 2111 h 2114"/>
                  <a:gd name="T96" fmla="*/ 493 w 1566"/>
                  <a:gd name="T97" fmla="*/ 2040 h 2114"/>
                  <a:gd name="T98" fmla="*/ 382 w 1566"/>
                  <a:gd name="T99" fmla="*/ 1896 h 2114"/>
                  <a:gd name="T100" fmla="*/ 354 w 1566"/>
                  <a:gd name="T101" fmla="*/ 1563 h 2114"/>
                  <a:gd name="T102" fmla="*/ 268 w 1566"/>
                  <a:gd name="T103" fmla="*/ 1380 h 2114"/>
                  <a:gd name="T104" fmla="*/ 138 w 1566"/>
                  <a:gd name="T105" fmla="*/ 1226 h 2114"/>
                  <a:gd name="T106" fmla="*/ 26 w 1566"/>
                  <a:gd name="T107" fmla="*/ 983 h 2114"/>
                  <a:gd name="T108" fmla="*/ 3 w 1566"/>
                  <a:gd name="T109" fmla="*/ 707 h 2114"/>
                  <a:gd name="T110" fmla="*/ 84 w 1566"/>
                  <a:gd name="T111" fmla="*/ 430 h 2114"/>
                  <a:gd name="T112" fmla="*/ 255 w 1566"/>
                  <a:gd name="T113" fmla="*/ 205 h 2114"/>
                  <a:gd name="T114" fmla="*/ 495 w 1566"/>
                  <a:gd name="T115" fmla="*/ 55 h 2114"/>
                  <a:gd name="T116" fmla="*/ 783 w 1566"/>
                  <a:gd name="T117" fmla="*/ 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6" h="2114">
                    <a:moveTo>
                      <a:pt x="585" y="1666"/>
                    </a:moveTo>
                    <a:lnTo>
                      <a:pt x="585" y="1759"/>
                    </a:lnTo>
                    <a:lnTo>
                      <a:pt x="588" y="1787"/>
                    </a:lnTo>
                    <a:lnTo>
                      <a:pt x="598" y="1813"/>
                    </a:lnTo>
                    <a:lnTo>
                      <a:pt x="613" y="1836"/>
                    </a:lnTo>
                    <a:lnTo>
                      <a:pt x="632" y="1855"/>
                    </a:lnTo>
                    <a:lnTo>
                      <a:pt x="656" y="1871"/>
                    </a:lnTo>
                    <a:lnTo>
                      <a:pt x="682" y="1880"/>
                    </a:lnTo>
                    <a:lnTo>
                      <a:pt x="710" y="1884"/>
                    </a:lnTo>
                    <a:lnTo>
                      <a:pt x="855" y="1884"/>
                    </a:lnTo>
                    <a:lnTo>
                      <a:pt x="883" y="1880"/>
                    </a:lnTo>
                    <a:lnTo>
                      <a:pt x="910" y="1871"/>
                    </a:lnTo>
                    <a:lnTo>
                      <a:pt x="933" y="1855"/>
                    </a:lnTo>
                    <a:lnTo>
                      <a:pt x="953" y="1836"/>
                    </a:lnTo>
                    <a:lnTo>
                      <a:pt x="967" y="1813"/>
                    </a:lnTo>
                    <a:lnTo>
                      <a:pt x="977" y="1787"/>
                    </a:lnTo>
                    <a:lnTo>
                      <a:pt x="980" y="1759"/>
                    </a:lnTo>
                    <a:lnTo>
                      <a:pt x="980" y="1759"/>
                    </a:lnTo>
                    <a:lnTo>
                      <a:pt x="980" y="1666"/>
                    </a:lnTo>
                    <a:lnTo>
                      <a:pt x="585" y="1666"/>
                    </a:lnTo>
                    <a:close/>
                    <a:moveTo>
                      <a:pt x="783" y="704"/>
                    </a:moveTo>
                    <a:lnTo>
                      <a:pt x="762" y="708"/>
                    </a:lnTo>
                    <a:lnTo>
                      <a:pt x="743" y="715"/>
                    </a:lnTo>
                    <a:lnTo>
                      <a:pt x="728" y="728"/>
                    </a:lnTo>
                    <a:lnTo>
                      <a:pt x="716" y="743"/>
                    </a:lnTo>
                    <a:lnTo>
                      <a:pt x="708" y="762"/>
                    </a:lnTo>
                    <a:lnTo>
                      <a:pt x="705" y="782"/>
                    </a:lnTo>
                    <a:lnTo>
                      <a:pt x="708" y="802"/>
                    </a:lnTo>
                    <a:lnTo>
                      <a:pt x="716" y="821"/>
                    </a:lnTo>
                    <a:lnTo>
                      <a:pt x="728" y="836"/>
                    </a:lnTo>
                    <a:lnTo>
                      <a:pt x="743" y="849"/>
                    </a:lnTo>
                    <a:lnTo>
                      <a:pt x="762" y="856"/>
                    </a:lnTo>
                    <a:lnTo>
                      <a:pt x="783" y="860"/>
                    </a:lnTo>
                    <a:lnTo>
                      <a:pt x="803" y="856"/>
                    </a:lnTo>
                    <a:lnTo>
                      <a:pt x="822" y="849"/>
                    </a:lnTo>
                    <a:lnTo>
                      <a:pt x="837" y="836"/>
                    </a:lnTo>
                    <a:lnTo>
                      <a:pt x="849" y="821"/>
                    </a:lnTo>
                    <a:lnTo>
                      <a:pt x="857" y="802"/>
                    </a:lnTo>
                    <a:lnTo>
                      <a:pt x="860" y="782"/>
                    </a:lnTo>
                    <a:lnTo>
                      <a:pt x="857" y="762"/>
                    </a:lnTo>
                    <a:lnTo>
                      <a:pt x="849" y="743"/>
                    </a:lnTo>
                    <a:lnTo>
                      <a:pt x="837" y="728"/>
                    </a:lnTo>
                    <a:lnTo>
                      <a:pt x="822" y="715"/>
                    </a:lnTo>
                    <a:lnTo>
                      <a:pt x="803" y="708"/>
                    </a:lnTo>
                    <a:lnTo>
                      <a:pt x="783" y="704"/>
                    </a:lnTo>
                    <a:close/>
                    <a:moveTo>
                      <a:pt x="783" y="231"/>
                    </a:moveTo>
                    <a:lnTo>
                      <a:pt x="718" y="234"/>
                    </a:lnTo>
                    <a:lnTo>
                      <a:pt x="656" y="245"/>
                    </a:lnTo>
                    <a:lnTo>
                      <a:pt x="597" y="262"/>
                    </a:lnTo>
                    <a:lnTo>
                      <a:pt x="540" y="287"/>
                    </a:lnTo>
                    <a:lnTo>
                      <a:pt x="487" y="317"/>
                    </a:lnTo>
                    <a:lnTo>
                      <a:pt x="437" y="352"/>
                    </a:lnTo>
                    <a:lnTo>
                      <a:pt x="393" y="392"/>
                    </a:lnTo>
                    <a:lnTo>
                      <a:pt x="352" y="438"/>
                    </a:lnTo>
                    <a:lnTo>
                      <a:pt x="317" y="486"/>
                    </a:lnTo>
                    <a:lnTo>
                      <a:pt x="286" y="539"/>
                    </a:lnTo>
                    <a:lnTo>
                      <a:pt x="263" y="596"/>
                    </a:lnTo>
                    <a:lnTo>
                      <a:pt x="245" y="656"/>
                    </a:lnTo>
                    <a:lnTo>
                      <a:pt x="235" y="718"/>
                    </a:lnTo>
                    <a:lnTo>
                      <a:pt x="231" y="782"/>
                    </a:lnTo>
                    <a:lnTo>
                      <a:pt x="233" y="835"/>
                    </a:lnTo>
                    <a:lnTo>
                      <a:pt x="240" y="888"/>
                    </a:lnTo>
                    <a:lnTo>
                      <a:pt x="253" y="940"/>
                    </a:lnTo>
                    <a:lnTo>
                      <a:pt x="271" y="989"/>
                    </a:lnTo>
                    <a:lnTo>
                      <a:pt x="292" y="1036"/>
                    </a:lnTo>
                    <a:lnTo>
                      <a:pt x="319" y="1082"/>
                    </a:lnTo>
                    <a:lnTo>
                      <a:pt x="350" y="1125"/>
                    </a:lnTo>
                    <a:lnTo>
                      <a:pt x="386" y="1165"/>
                    </a:lnTo>
                    <a:lnTo>
                      <a:pt x="388" y="1167"/>
                    </a:lnTo>
                    <a:lnTo>
                      <a:pt x="432" y="1215"/>
                    </a:lnTo>
                    <a:lnTo>
                      <a:pt x="470" y="1266"/>
                    </a:lnTo>
                    <a:lnTo>
                      <a:pt x="505" y="1319"/>
                    </a:lnTo>
                    <a:lnTo>
                      <a:pt x="534" y="1376"/>
                    </a:lnTo>
                    <a:lnTo>
                      <a:pt x="558" y="1435"/>
                    </a:lnTo>
                    <a:lnTo>
                      <a:pt x="667" y="1435"/>
                    </a:lnTo>
                    <a:lnTo>
                      <a:pt x="667" y="1068"/>
                    </a:lnTo>
                    <a:lnTo>
                      <a:pt x="626" y="1048"/>
                    </a:lnTo>
                    <a:lnTo>
                      <a:pt x="590" y="1022"/>
                    </a:lnTo>
                    <a:lnTo>
                      <a:pt x="557" y="992"/>
                    </a:lnTo>
                    <a:lnTo>
                      <a:pt x="528" y="956"/>
                    </a:lnTo>
                    <a:lnTo>
                      <a:pt x="505" y="917"/>
                    </a:lnTo>
                    <a:lnTo>
                      <a:pt x="488" y="875"/>
                    </a:lnTo>
                    <a:lnTo>
                      <a:pt x="478" y="829"/>
                    </a:lnTo>
                    <a:lnTo>
                      <a:pt x="474" y="782"/>
                    </a:lnTo>
                    <a:lnTo>
                      <a:pt x="478" y="736"/>
                    </a:lnTo>
                    <a:lnTo>
                      <a:pt x="487" y="692"/>
                    </a:lnTo>
                    <a:lnTo>
                      <a:pt x="502" y="652"/>
                    </a:lnTo>
                    <a:lnTo>
                      <a:pt x="524" y="615"/>
                    </a:lnTo>
                    <a:lnTo>
                      <a:pt x="550" y="579"/>
                    </a:lnTo>
                    <a:lnTo>
                      <a:pt x="580" y="550"/>
                    </a:lnTo>
                    <a:lnTo>
                      <a:pt x="614" y="523"/>
                    </a:lnTo>
                    <a:lnTo>
                      <a:pt x="652" y="503"/>
                    </a:lnTo>
                    <a:lnTo>
                      <a:pt x="693" y="486"/>
                    </a:lnTo>
                    <a:lnTo>
                      <a:pt x="737" y="477"/>
                    </a:lnTo>
                    <a:lnTo>
                      <a:pt x="783" y="473"/>
                    </a:lnTo>
                    <a:lnTo>
                      <a:pt x="828" y="477"/>
                    </a:lnTo>
                    <a:lnTo>
                      <a:pt x="872" y="486"/>
                    </a:lnTo>
                    <a:lnTo>
                      <a:pt x="913" y="503"/>
                    </a:lnTo>
                    <a:lnTo>
                      <a:pt x="951" y="523"/>
                    </a:lnTo>
                    <a:lnTo>
                      <a:pt x="985" y="550"/>
                    </a:lnTo>
                    <a:lnTo>
                      <a:pt x="1015" y="579"/>
                    </a:lnTo>
                    <a:lnTo>
                      <a:pt x="1041" y="615"/>
                    </a:lnTo>
                    <a:lnTo>
                      <a:pt x="1063" y="652"/>
                    </a:lnTo>
                    <a:lnTo>
                      <a:pt x="1078" y="692"/>
                    </a:lnTo>
                    <a:lnTo>
                      <a:pt x="1089" y="736"/>
                    </a:lnTo>
                    <a:lnTo>
                      <a:pt x="1091" y="782"/>
                    </a:lnTo>
                    <a:lnTo>
                      <a:pt x="1087" y="829"/>
                    </a:lnTo>
                    <a:lnTo>
                      <a:pt x="1077" y="875"/>
                    </a:lnTo>
                    <a:lnTo>
                      <a:pt x="1060" y="917"/>
                    </a:lnTo>
                    <a:lnTo>
                      <a:pt x="1037" y="956"/>
                    </a:lnTo>
                    <a:lnTo>
                      <a:pt x="1010" y="992"/>
                    </a:lnTo>
                    <a:lnTo>
                      <a:pt x="977" y="1022"/>
                    </a:lnTo>
                    <a:lnTo>
                      <a:pt x="939" y="1048"/>
                    </a:lnTo>
                    <a:lnTo>
                      <a:pt x="899" y="1068"/>
                    </a:lnTo>
                    <a:lnTo>
                      <a:pt x="899" y="1435"/>
                    </a:lnTo>
                    <a:lnTo>
                      <a:pt x="1008" y="1435"/>
                    </a:lnTo>
                    <a:lnTo>
                      <a:pt x="1032" y="1376"/>
                    </a:lnTo>
                    <a:lnTo>
                      <a:pt x="1060" y="1319"/>
                    </a:lnTo>
                    <a:lnTo>
                      <a:pt x="1095" y="1266"/>
                    </a:lnTo>
                    <a:lnTo>
                      <a:pt x="1133" y="1215"/>
                    </a:lnTo>
                    <a:lnTo>
                      <a:pt x="1177" y="1167"/>
                    </a:lnTo>
                    <a:lnTo>
                      <a:pt x="1179" y="1165"/>
                    </a:lnTo>
                    <a:lnTo>
                      <a:pt x="1215" y="1125"/>
                    </a:lnTo>
                    <a:lnTo>
                      <a:pt x="1246" y="1082"/>
                    </a:lnTo>
                    <a:lnTo>
                      <a:pt x="1273" y="1036"/>
                    </a:lnTo>
                    <a:lnTo>
                      <a:pt x="1295" y="989"/>
                    </a:lnTo>
                    <a:lnTo>
                      <a:pt x="1312" y="939"/>
                    </a:lnTo>
                    <a:lnTo>
                      <a:pt x="1325" y="888"/>
                    </a:lnTo>
                    <a:lnTo>
                      <a:pt x="1332" y="835"/>
                    </a:lnTo>
                    <a:lnTo>
                      <a:pt x="1335" y="782"/>
                    </a:lnTo>
                    <a:lnTo>
                      <a:pt x="1330" y="718"/>
                    </a:lnTo>
                    <a:lnTo>
                      <a:pt x="1320" y="656"/>
                    </a:lnTo>
                    <a:lnTo>
                      <a:pt x="1302" y="596"/>
                    </a:lnTo>
                    <a:lnTo>
                      <a:pt x="1279" y="539"/>
                    </a:lnTo>
                    <a:lnTo>
                      <a:pt x="1249" y="486"/>
                    </a:lnTo>
                    <a:lnTo>
                      <a:pt x="1214" y="438"/>
                    </a:lnTo>
                    <a:lnTo>
                      <a:pt x="1172" y="392"/>
                    </a:lnTo>
                    <a:lnTo>
                      <a:pt x="1128" y="352"/>
                    </a:lnTo>
                    <a:lnTo>
                      <a:pt x="1078" y="317"/>
                    </a:lnTo>
                    <a:lnTo>
                      <a:pt x="1025" y="287"/>
                    </a:lnTo>
                    <a:lnTo>
                      <a:pt x="968" y="262"/>
                    </a:lnTo>
                    <a:lnTo>
                      <a:pt x="909" y="245"/>
                    </a:lnTo>
                    <a:lnTo>
                      <a:pt x="847" y="234"/>
                    </a:lnTo>
                    <a:lnTo>
                      <a:pt x="783" y="231"/>
                    </a:lnTo>
                    <a:close/>
                    <a:moveTo>
                      <a:pt x="783" y="0"/>
                    </a:moveTo>
                    <a:lnTo>
                      <a:pt x="857" y="3"/>
                    </a:lnTo>
                    <a:lnTo>
                      <a:pt x="932" y="14"/>
                    </a:lnTo>
                    <a:lnTo>
                      <a:pt x="1003" y="31"/>
                    </a:lnTo>
                    <a:lnTo>
                      <a:pt x="1071" y="55"/>
                    </a:lnTo>
                    <a:lnTo>
                      <a:pt x="1136" y="83"/>
                    </a:lnTo>
                    <a:lnTo>
                      <a:pt x="1198" y="119"/>
                    </a:lnTo>
                    <a:lnTo>
                      <a:pt x="1256" y="160"/>
                    </a:lnTo>
                    <a:lnTo>
                      <a:pt x="1310" y="205"/>
                    </a:lnTo>
                    <a:lnTo>
                      <a:pt x="1361" y="254"/>
                    </a:lnTo>
                    <a:lnTo>
                      <a:pt x="1406" y="308"/>
                    </a:lnTo>
                    <a:lnTo>
                      <a:pt x="1446" y="367"/>
                    </a:lnTo>
                    <a:lnTo>
                      <a:pt x="1481" y="430"/>
                    </a:lnTo>
                    <a:lnTo>
                      <a:pt x="1511" y="494"/>
                    </a:lnTo>
                    <a:lnTo>
                      <a:pt x="1535" y="563"/>
                    </a:lnTo>
                    <a:lnTo>
                      <a:pt x="1552" y="633"/>
                    </a:lnTo>
                    <a:lnTo>
                      <a:pt x="1563" y="707"/>
                    </a:lnTo>
                    <a:lnTo>
                      <a:pt x="1566" y="782"/>
                    </a:lnTo>
                    <a:lnTo>
                      <a:pt x="1563" y="850"/>
                    </a:lnTo>
                    <a:lnTo>
                      <a:pt x="1555" y="917"/>
                    </a:lnTo>
                    <a:lnTo>
                      <a:pt x="1539" y="983"/>
                    </a:lnTo>
                    <a:lnTo>
                      <a:pt x="1520" y="1047"/>
                    </a:lnTo>
                    <a:lnTo>
                      <a:pt x="1494" y="1109"/>
                    </a:lnTo>
                    <a:lnTo>
                      <a:pt x="1464" y="1168"/>
                    </a:lnTo>
                    <a:lnTo>
                      <a:pt x="1428" y="1226"/>
                    </a:lnTo>
                    <a:lnTo>
                      <a:pt x="1387" y="1280"/>
                    </a:lnTo>
                    <a:lnTo>
                      <a:pt x="1341" y="1331"/>
                    </a:lnTo>
                    <a:lnTo>
                      <a:pt x="1330" y="1342"/>
                    </a:lnTo>
                    <a:lnTo>
                      <a:pt x="1297" y="1380"/>
                    </a:lnTo>
                    <a:lnTo>
                      <a:pt x="1268" y="1423"/>
                    </a:lnTo>
                    <a:lnTo>
                      <a:pt x="1244" y="1468"/>
                    </a:lnTo>
                    <a:lnTo>
                      <a:pt x="1225" y="1514"/>
                    </a:lnTo>
                    <a:lnTo>
                      <a:pt x="1211" y="1563"/>
                    </a:lnTo>
                    <a:lnTo>
                      <a:pt x="1211" y="1759"/>
                    </a:lnTo>
                    <a:lnTo>
                      <a:pt x="1208" y="1807"/>
                    </a:lnTo>
                    <a:lnTo>
                      <a:pt x="1198" y="1853"/>
                    </a:lnTo>
                    <a:lnTo>
                      <a:pt x="1183" y="1896"/>
                    </a:lnTo>
                    <a:lnTo>
                      <a:pt x="1163" y="1938"/>
                    </a:lnTo>
                    <a:lnTo>
                      <a:pt x="1137" y="1975"/>
                    </a:lnTo>
                    <a:lnTo>
                      <a:pt x="1106" y="2010"/>
                    </a:lnTo>
                    <a:lnTo>
                      <a:pt x="1072" y="2040"/>
                    </a:lnTo>
                    <a:lnTo>
                      <a:pt x="1034" y="2066"/>
                    </a:lnTo>
                    <a:lnTo>
                      <a:pt x="994" y="2086"/>
                    </a:lnTo>
                    <a:lnTo>
                      <a:pt x="949" y="2101"/>
                    </a:lnTo>
                    <a:lnTo>
                      <a:pt x="903" y="2111"/>
                    </a:lnTo>
                    <a:lnTo>
                      <a:pt x="855" y="2114"/>
                    </a:lnTo>
                    <a:lnTo>
                      <a:pt x="710" y="2114"/>
                    </a:lnTo>
                    <a:lnTo>
                      <a:pt x="662" y="2111"/>
                    </a:lnTo>
                    <a:lnTo>
                      <a:pt x="616" y="2101"/>
                    </a:lnTo>
                    <a:lnTo>
                      <a:pt x="572" y="2086"/>
                    </a:lnTo>
                    <a:lnTo>
                      <a:pt x="531" y="2066"/>
                    </a:lnTo>
                    <a:lnTo>
                      <a:pt x="493" y="2040"/>
                    </a:lnTo>
                    <a:lnTo>
                      <a:pt x="459" y="2010"/>
                    </a:lnTo>
                    <a:lnTo>
                      <a:pt x="428" y="1975"/>
                    </a:lnTo>
                    <a:lnTo>
                      <a:pt x="403" y="1938"/>
                    </a:lnTo>
                    <a:lnTo>
                      <a:pt x="382" y="1896"/>
                    </a:lnTo>
                    <a:lnTo>
                      <a:pt x="367" y="1853"/>
                    </a:lnTo>
                    <a:lnTo>
                      <a:pt x="357" y="1807"/>
                    </a:lnTo>
                    <a:lnTo>
                      <a:pt x="354" y="1759"/>
                    </a:lnTo>
                    <a:lnTo>
                      <a:pt x="354" y="1563"/>
                    </a:lnTo>
                    <a:lnTo>
                      <a:pt x="340" y="1514"/>
                    </a:lnTo>
                    <a:lnTo>
                      <a:pt x="321" y="1466"/>
                    </a:lnTo>
                    <a:lnTo>
                      <a:pt x="297" y="1422"/>
                    </a:lnTo>
                    <a:lnTo>
                      <a:pt x="268" y="1380"/>
                    </a:lnTo>
                    <a:lnTo>
                      <a:pt x="235" y="1342"/>
                    </a:lnTo>
                    <a:lnTo>
                      <a:pt x="224" y="1331"/>
                    </a:lnTo>
                    <a:lnTo>
                      <a:pt x="178" y="1280"/>
                    </a:lnTo>
                    <a:lnTo>
                      <a:pt x="138" y="1226"/>
                    </a:lnTo>
                    <a:lnTo>
                      <a:pt x="101" y="1168"/>
                    </a:lnTo>
                    <a:lnTo>
                      <a:pt x="71" y="1109"/>
                    </a:lnTo>
                    <a:lnTo>
                      <a:pt x="46" y="1047"/>
                    </a:lnTo>
                    <a:lnTo>
                      <a:pt x="26" y="983"/>
                    </a:lnTo>
                    <a:lnTo>
                      <a:pt x="12" y="917"/>
                    </a:lnTo>
                    <a:lnTo>
                      <a:pt x="2" y="850"/>
                    </a:lnTo>
                    <a:lnTo>
                      <a:pt x="0" y="782"/>
                    </a:lnTo>
                    <a:lnTo>
                      <a:pt x="3" y="707"/>
                    </a:lnTo>
                    <a:lnTo>
                      <a:pt x="14" y="633"/>
                    </a:lnTo>
                    <a:lnTo>
                      <a:pt x="30" y="563"/>
                    </a:lnTo>
                    <a:lnTo>
                      <a:pt x="54" y="494"/>
                    </a:lnTo>
                    <a:lnTo>
                      <a:pt x="84" y="430"/>
                    </a:lnTo>
                    <a:lnTo>
                      <a:pt x="119" y="367"/>
                    </a:lnTo>
                    <a:lnTo>
                      <a:pt x="159" y="308"/>
                    </a:lnTo>
                    <a:lnTo>
                      <a:pt x="205" y="254"/>
                    </a:lnTo>
                    <a:lnTo>
                      <a:pt x="255" y="205"/>
                    </a:lnTo>
                    <a:lnTo>
                      <a:pt x="309" y="160"/>
                    </a:lnTo>
                    <a:lnTo>
                      <a:pt x="368" y="119"/>
                    </a:lnTo>
                    <a:lnTo>
                      <a:pt x="429" y="83"/>
                    </a:lnTo>
                    <a:lnTo>
                      <a:pt x="495" y="55"/>
                    </a:lnTo>
                    <a:lnTo>
                      <a:pt x="562" y="31"/>
                    </a:lnTo>
                    <a:lnTo>
                      <a:pt x="634" y="14"/>
                    </a:lnTo>
                    <a:lnTo>
                      <a:pt x="708" y="3"/>
                    </a:lnTo>
                    <a:lnTo>
                      <a:pt x="783"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6" name="Group 25">
            <a:extLst>
              <a:ext uri="{FF2B5EF4-FFF2-40B4-BE49-F238E27FC236}">
                <a16:creationId xmlns:a16="http://schemas.microsoft.com/office/drawing/2014/main" id="{0CBDFB6F-F474-49AA-CC3E-622BD281B1E3}"/>
              </a:ext>
            </a:extLst>
          </p:cNvPr>
          <p:cNvGrpSpPr/>
          <p:nvPr/>
        </p:nvGrpSpPr>
        <p:grpSpPr>
          <a:xfrm>
            <a:off x="4468735" y="1654412"/>
            <a:ext cx="4780230" cy="1851789"/>
            <a:chOff x="6503002" y="1312510"/>
            <a:chExt cx="4374825" cy="1527972"/>
          </a:xfrm>
        </p:grpSpPr>
        <p:grpSp>
          <p:nvGrpSpPr>
            <p:cNvPr id="27" name="Group 26">
              <a:extLst>
                <a:ext uri="{FF2B5EF4-FFF2-40B4-BE49-F238E27FC236}">
                  <a16:creationId xmlns:a16="http://schemas.microsoft.com/office/drawing/2014/main" id="{B280760C-D805-1AE5-D374-321F68676635}"/>
                </a:ext>
              </a:extLst>
            </p:cNvPr>
            <p:cNvGrpSpPr/>
            <p:nvPr/>
          </p:nvGrpSpPr>
          <p:grpSpPr>
            <a:xfrm>
              <a:off x="7179273" y="1312510"/>
              <a:ext cx="3698554" cy="1527972"/>
              <a:chOff x="2115437" y="1487733"/>
              <a:chExt cx="3698554" cy="1527972"/>
            </a:xfrm>
          </p:grpSpPr>
          <p:sp>
            <p:nvSpPr>
              <p:cNvPr id="31" name="Inhaltsplatzhalter 4">
                <a:extLst>
                  <a:ext uri="{FF2B5EF4-FFF2-40B4-BE49-F238E27FC236}">
                    <a16:creationId xmlns:a16="http://schemas.microsoft.com/office/drawing/2014/main" id="{EC15BA30-DAD4-26D1-2072-A00AF64D28B0}"/>
                  </a:ext>
                </a:extLst>
              </p:cNvPr>
              <p:cNvSpPr txBox="1">
                <a:spLocks/>
              </p:cNvSpPr>
              <p:nvPr/>
            </p:nvSpPr>
            <p:spPr>
              <a:xfrm>
                <a:off x="2353406" y="1487733"/>
                <a:ext cx="3460585" cy="1527972"/>
              </a:xfrm>
              <a:prstGeom prst="rect">
                <a:avLst/>
              </a:prstGeom>
            </p:spPr>
            <p:txBody>
              <a:bodyPr wrap="square" lIns="0" tIns="0" rIns="0" bIns="0" anchor="t"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b="1">
                    <a:solidFill>
                      <a:schemeClr val="tx1"/>
                    </a:solidFill>
                    <a:latin typeface="+mj-lt"/>
                  </a:rPr>
                  <a:t>Professional Military Education </a:t>
                </a:r>
              </a:p>
              <a:p>
                <a:pPr>
                  <a:lnSpc>
                    <a:spcPct val="100000"/>
                  </a:lnSpc>
                  <a:spcAft>
                    <a:spcPts val="0"/>
                  </a:spcAft>
                  <a:buFont typeface="Arial" panose="020B0604020202020204" pitchFamily="34" charset="0"/>
                  <a:buChar char="•"/>
                </a:pPr>
                <a:r>
                  <a:rPr lang="en-US" sz="1600">
                    <a:solidFill>
                      <a:schemeClr val="bg2"/>
                    </a:solidFill>
                    <a:latin typeface="+mn-lt"/>
                  </a:rPr>
                  <a:t>Required Navy PME</a:t>
                </a:r>
              </a:p>
              <a:p>
                <a:pPr>
                  <a:lnSpc>
                    <a:spcPct val="100000"/>
                  </a:lnSpc>
                  <a:spcAft>
                    <a:spcPts val="0"/>
                  </a:spcAft>
                  <a:buFont typeface="Arial" panose="020B0604020202020204" pitchFamily="34" charset="0"/>
                  <a:buChar char="•"/>
                </a:pPr>
                <a:r>
                  <a:rPr lang="en-US" sz="1600">
                    <a:solidFill>
                      <a:schemeClr val="bg2"/>
                    </a:solidFill>
                    <a:latin typeface="+mn-lt"/>
                  </a:rPr>
                  <a:t>Required Community PME</a:t>
                </a:r>
              </a:p>
              <a:p>
                <a:pPr>
                  <a:lnSpc>
                    <a:spcPct val="100000"/>
                  </a:lnSpc>
                  <a:spcAft>
                    <a:spcPts val="0"/>
                  </a:spcAft>
                  <a:buFont typeface="Arial" panose="020B0604020202020204" pitchFamily="34" charset="0"/>
                  <a:buChar char="•"/>
                </a:pPr>
                <a:r>
                  <a:rPr lang="en-US" sz="1600">
                    <a:solidFill>
                      <a:schemeClr val="bg2"/>
                    </a:solidFill>
                    <a:latin typeface="+mn-lt"/>
                  </a:rPr>
                  <a:t>Recommended Navy PME</a:t>
                </a:r>
              </a:p>
              <a:p>
                <a:pPr>
                  <a:lnSpc>
                    <a:spcPct val="100000"/>
                  </a:lnSpc>
                  <a:spcAft>
                    <a:spcPts val="0"/>
                  </a:spcAft>
                  <a:buFont typeface="Arial" panose="020B0604020202020204" pitchFamily="34" charset="0"/>
                  <a:buChar char="•"/>
                </a:pPr>
                <a:r>
                  <a:rPr lang="en-US" sz="1600">
                    <a:solidFill>
                      <a:schemeClr val="bg2"/>
                    </a:solidFill>
                    <a:latin typeface="+mn-lt"/>
                  </a:rPr>
                  <a:t>Recommended Community PME</a:t>
                </a:r>
              </a:p>
              <a:p>
                <a:pPr>
                  <a:lnSpc>
                    <a:spcPct val="100000"/>
                  </a:lnSpc>
                  <a:spcAft>
                    <a:spcPts val="0"/>
                  </a:spcAft>
                  <a:buFont typeface="Arial" panose="020B0604020202020204" pitchFamily="34" charset="0"/>
                  <a:buChar char="•"/>
                </a:pPr>
                <a:r>
                  <a:rPr lang="en-US" sz="1600">
                    <a:solidFill>
                      <a:schemeClr val="bg2"/>
                    </a:solidFill>
                    <a:latin typeface="+mn-lt"/>
                  </a:rPr>
                  <a:t>Reserve PME (courses with reserve points)</a:t>
                </a:r>
              </a:p>
            </p:txBody>
          </p:sp>
          <p:cxnSp>
            <p:nvCxnSpPr>
              <p:cNvPr id="32" name="Straight Connector 31">
                <a:extLst>
                  <a:ext uri="{FF2B5EF4-FFF2-40B4-BE49-F238E27FC236}">
                    <a16:creationId xmlns:a16="http://schemas.microsoft.com/office/drawing/2014/main" id="{BCCFDA73-F991-13BC-28EE-374D8B0C2A94}"/>
                  </a:ext>
                </a:extLst>
              </p:cNvPr>
              <p:cNvCxnSpPr/>
              <p:nvPr/>
            </p:nvCxnSpPr>
            <p:spPr>
              <a:xfrm>
                <a:off x="2115437" y="1531777"/>
                <a:ext cx="0" cy="53259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79DBE236-E40F-BBA4-9429-0F50E25E0DE4}"/>
                </a:ext>
              </a:extLst>
            </p:cNvPr>
            <p:cNvGrpSpPr/>
            <p:nvPr/>
          </p:nvGrpSpPr>
          <p:grpSpPr>
            <a:xfrm>
              <a:off x="6503002" y="1384206"/>
              <a:ext cx="484188" cy="441325"/>
              <a:chOff x="10112375" y="2740025"/>
              <a:chExt cx="484188" cy="441325"/>
            </a:xfrm>
            <a:solidFill>
              <a:srgbClr val="4F81BD"/>
            </a:solidFill>
          </p:grpSpPr>
          <p:sp>
            <p:nvSpPr>
              <p:cNvPr id="29" name="Freeform 159">
                <a:extLst>
                  <a:ext uri="{FF2B5EF4-FFF2-40B4-BE49-F238E27FC236}">
                    <a16:creationId xmlns:a16="http://schemas.microsoft.com/office/drawing/2014/main" id="{0D2C11E4-FFE9-1B9A-5AFD-112A0113E881}"/>
                  </a:ext>
                </a:extLst>
              </p:cNvPr>
              <p:cNvSpPr>
                <a:spLocks noEditPoints="1"/>
              </p:cNvSpPr>
              <p:nvPr/>
            </p:nvSpPr>
            <p:spPr bwMode="auto">
              <a:xfrm>
                <a:off x="10188575" y="2740025"/>
                <a:ext cx="322263" cy="223837"/>
              </a:xfrm>
              <a:custGeom>
                <a:avLst/>
                <a:gdLst>
                  <a:gd name="T0" fmla="*/ 1362 w 2238"/>
                  <a:gd name="T1" fmla="*/ 1382 h 1546"/>
                  <a:gd name="T2" fmla="*/ 2076 w 2238"/>
                  <a:gd name="T3" fmla="*/ 1001 h 1546"/>
                  <a:gd name="T4" fmla="*/ 161 w 2238"/>
                  <a:gd name="T5" fmla="*/ 1001 h 1546"/>
                  <a:gd name="T6" fmla="*/ 875 w 2238"/>
                  <a:gd name="T7" fmla="*/ 1382 h 1546"/>
                  <a:gd name="T8" fmla="*/ 161 w 2238"/>
                  <a:gd name="T9" fmla="*/ 1001 h 1546"/>
                  <a:gd name="T10" fmla="*/ 1772 w 2238"/>
                  <a:gd name="T11" fmla="*/ 1 h 1546"/>
                  <a:gd name="T12" fmla="*/ 1787 w 2238"/>
                  <a:gd name="T13" fmla="*/ 13 h 1546"/>
                  <a:gd name="T14" fmla="*/ 2237 w 2238"/>
                  <a:gd name="T15" fmla="*/ 810 h 1546"/>
                  <a:gd name="T16" fmla="*/ 2238 w 2238"/>
                  <a:gd name="T17" fmla="*/ 831 h 1546"/>
                  <a:gd name="T18" fmla="*/ 2238 w 2238"/>
                  <a:gd name="T19" fmla="*/ 855 h 1546"/>
                  <a:gd name="T20" fmla="*/ 2238 w 2238"/>
                  <a:gd name="T21" fmla="*/ 1520 h 1546"/>
                  <a:gd name="T22" fmla="*/ 2230 w 2238"/>
                  <a:gd name="T23" fmla="*/ 1538 h 1546"/>
                  <a:gd name="T24" fmla="*/ 2213 w 2238"/>
                  <a:gd name="T25" fmla="*/ 1546 h 1546"/>
                  <a:gd name="T26" fmla="*/ 1217 w 2238"/>
                  <a:gd name="T27" fmla="*/ 1544 h 1546"/>
                  <a:gd name="T28" fmla="*/ 1203 w 2238"/>
                  <a:gd name="T29" fmla="*/ 1530 h 1546"/>
                  <a:gd name="T30" fmla="*/ 1201 w 2238"/>
                  <a:gd name="T31" fmla="*/ 1077 h 1546"/>
                  <a:gd name="T32" fmla="*/ 1037 w 2238"/>
                  <a:gd name="T33" fmla="*/ 1520 h 1546"/>
                  <a:gd name="T34" fmla="*/ 1029 w 2238"/>
                  <a:gd name="T35" fmla="*/ 1538 h 1546"/>
                  <a:gd name="T36" fmla="*/ 1012 w 2238"/>
                  <a:gd name="T37" fmla="*/ 1546 h 1546"/>
                  <a:gd name="T38" fmla="*/ 16 w 2238"/>
                  <a:gd name="T39" fmla="*/ 1544 h 1546"/>
                  <a:gd name="T40" fmla="*/ 2 w 2238"/>
                  <a:gd name="T41" fmla="*/ 1530 h 1546"/>
                  <a:gd name="T42" fmla="*/ 0 w 2238"/>
                  <a:gd name="T43" fmla="*/ 863 h 1546"/>
                  <a:gd name="T44" fmla="*/ 8 w 2238"/>
                  <a:gd name="T45" fmla="*/ 843 h 1546"/>
                  <a:gd name="T46" fmla="*/ 21 w 2238"/>
                  <a:gd name="T47" fmla="*/ 821 h 1546"/>
                  <a:gd name="T48" fmla="*/ 31 w 2238"/>
                  <a:gd name="T49" fmla="*/ 805 h 1546"/>
                  <a:gd name="T50" fmla="*/ 484 w 2238"/>
                  <a:gd name="T51" fmla="*/ 8 h 1546"/>
                  <a:gd name="T52" fmla="*/ 505 w 2238"/>
                  <a:gd name="T53" fmla="*/ 3 h 1546"/>
                  <a:gd name="T54" fmla="*/ 521 w 2238"/>
                  <a:gd name="T55" fmla="*/ 14 h 1546"/>
                  <a:gd name="T56" fmla="*/ 563 w 2238"/>
                  <a:gd name="T57" fmla="*/ 227 h 1546"/>
                  <a:gd name="T58" fmla="*/ 561 w 2238"/>
                  <a:gd name="T59" fmla="*/ 245 h 1546"/>
                  <a:gd name="T60" fmla="*/ 236 w 2238"/>
                  <a:gd name="T61" fmla="*/ 835 h 1546"/>
                  <a:gd name="T62" fmla="*/ 2036 w 2238"/>
                  <a:gd name="T63" fmla="*/ 837 h 1546"/>
                  <a:gd name="T64" fmla="*/ 2029 w 2238"/>
                  <a:gd name="T65" fmla="*/ 831 h 1546"/>
                  <a:gd name="T66" fmla="*/ 1705 w 2238"/>
                  <a:gd name="T67" fmla="*/ 242 h 1546"/>
                  <a:gd name="T68" fmla="*/ 1702 w 2238"/>
                  <a:gd name="T69" fmla="*/ 225 h 1546"/>
                  <a:gd name="T70" fmla="*/ 1744 w 2238"/>
                  <a:gd name="T71" fmla="*/ 12 h 1546"/>
                  <a:gd name="T72" fmla="*/ 1762 w 2238"/>
                  <a:gd name="T73" fmla="*/ 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38" h="1546">
                    <a:moveTo>
                      <a:pt x="1362" y="1001"/>
                    </a:moveTo>
                    <a:lnTo>
                      <a:pt x="1362" y="1382"/>
                    </a:lnTo>
                    <a:lnTo>
                      <a:pt x="2076" y="1382"/>
                    </a:lnTo>
                    <a:lnTo>
                      <a:pt x="2076" y="1001"/>
                    </a:lnTo>
                    <a:lnTo>
                      <a:pt x="1362" y="1001"/>
                    </a:lnTo>
                    <a:close/>
                    <a:moveTo>
                      <a:pt x="161" y="1001"/>
                    </a:moveTo>
                    <a:lnTo>
                      <a:pt x="161" y="1382"/>
                    </a:lnTo>
                    <a:lnTo>
                      <a:pt x="875" y="1382"/>
                    </a:lnTo>
                    <a:lnTo>
                      <a:pt x="875" y="1001"/>
                    </a:lnTo>
                    <a:lnTo>
                      <a:pt x="161" y="1001"/>
                    </a:lnTo>
                    <a:close/>
                    <a:moveTo>
                      <a:pt x="1762" y="0"/>
                    </a:moveTo>
                    <a:lnTo>
                      <a:pt x="1772" y="1"/>
                    </a:lnTo>
                    <a:lnTo>
                      <a:pt x="1781" y="6"/>
                    </a:lnTo>
                    <a:lnTo>
                      <a:pt x="1787" y="13"/>
                    </a:lnTo>
                    <a:lnTo>
                      <a:pt x="2234" y="803"/>
                    </a:lnTo>
                    <a:lnTo>
                      <a:pt x="2237" y="810"/>
                    </a:lnTo>
                    <a:lnTo>
                      <a:pt x="2238" y="820"/>
                    </a:lnTo>
                    <a:lnTo>
                      <a:pt x="2238" y="831"/>
                    </a:lnTo>
                    <a:lnTo>
                      <a:pt x="2238" y="844"/>
                    </a:lnTo>
                    <a:lnTo>
                      <a:pt x="2238" y="855"/>
                    </a:lnTo>
                    <a:lnTo>
                      <a:pt x="2238" y="863"/>
                    </a:lnTo>
                    <a:lnTo>
                      <a:pt x="2238" y="1520"/>
                    </a:lnTo>
                    <a:lnTo>
                      <a:pt x="2235" y="1530"/>
                    </a:lnTo>
                    <a:lnTo>
                      <a:pt x="2230" y="1538"/>
                    </a:lnTo>
                    <a:lnTo>
                      <a:pt x="2222" y="1544"/>
                    </a:lnTo>
                    <a:lnTo>
                      <a:pt x="2213" y="1546"/>
                    </a:lnTo>
                    <a:lnTo>
                      <a:pt x="1226" y="1546"/>
                    </a:lnTo>
                    <a:lnTo>
                      <a:pt x="1217" y="1544"/>
                    </a:lnTo>
                    <a:lnTo>
                      <a:pt x="1209" y="1538"/>
                    </a:lnTo>
                    <a:lnTo>
                      <a:pt x="1203" y="1530"/>
                    </a:lnTo>
                    <a:lnTo>
                      <a:pt x="1201" y="1520"/>
                    </a:lnTo>
                    <a:lnTo>
                      <a:pt x="1201" y="1077"/>
                    </a:lnTo>
                    <a:lnTo>
                      <a:pt x="1037" y="1077"/>
                    </a:lnTo>
                    <a:lnTo>
                      <a:pt x="1037" y="1520"/>
                    </a:lnTo>
                    <a:lnTo>
                      <a:pt x="1035" y="1530"/>
                    </a:lnTo>
                    <a:lnTo>
                      <a:pt x="1029" y="1538"/>
                    </a:lnTo>
                    <a:lnTo>
                      <a:pt x="1021" y="1544"/>
                    </a:lnTo>
                    <a:lnTo>
                      <a:pt x="1012" y="1546"/>
                    </a:lnTo>
                    <a:lnTo>
                      <a:pt x="25" y="1546"/>
                    </a:lnTo>
                    <a:lnTo>
                      <a:pt x="16" y="1544"/>
                    </a:lnTo>
                    <a:lnTo>
                      <a:pt x="8" y="1538"/>
                    </a:lnTo>
                    <a:lnTo>
                      <a:pt x="2" y="1530"/>
                    </a:lnTo>
                    <a:lnTo>
                      <a:pt x="0" y="1520"/>
                    </a:lnTo>
                    <a:lnTo>
                      <a:pt x="0" y="863"/>
                    </a:lnTo>
                    <a:lnTo>
                      <a:pt x="2" y="854"/>
                    </a:lnTo>
                    <a:lnTo>
                      <a:pt x="8" y="843"/>
                    </a:lnTo>
                    <a:lnTo>
                      <a:pt x="14" y="831"/>
                    </a:lnTo>
                    <a:lnTo>
                      <a:pt x="21" y="821"/>
                    </a:lnTo>
                    <a:lnTo>
                      <a:pt x="27" y="812"/>
                    </a:lnTo>
                    <a:lnTo>
                      <a:pt x="31" y="805"/>
                    </a:lnTo>
                    <a:lnTo>
                      <a:pt x="478" y="15"/>
                    </a:lnTo>
                    <a:lnTo>
                      <a:pt x="484" y="8"/>
                    </a:lnTo>
                    <a:lnTo>
                      <a:pt x="494" y="3"/>
                    </a:lnTo>
                    <a:lnTo>
                      <a:pt x="505" y="3"/>
                    </a:lnTo>
                    <a:lnTo>
                      <a:pt x="514" y="7"/>
                    </a:lnTo>
                    <a:lnTo>
                      <a:pt x="521" y="14"/>
                    </a:lnTo>
                    <a:lnTo>
                      <a:pt x="525" y="23"/>
                    </a:lnTo>
                    <a:lnTo>
                      <a:pt x="563" y="227"/>
                    </a:lnTo>
                    <a:lnTo>
                      <a:pt x="563" y="236"/>
                    </a:lnTo>
                    <a:lnTo>
                      <a:pt x="561" y="245"/>
                    </a:lnTo>
                    <a:lnTo>
                      <a:pt x="239" y="831"/>
                    </a:lnTo>
                    <a:lnTo>
                      <a:pt x="236" y="835"/>
                    </a:lnTo>
                    <a:lnTo>
                      <a:pt x="232" y="837"/>
                    </a:lnTo>
                    <a:lnTo>
                      <a:pt x="2036" y="837"/>
                    </a:lnTo>
                    <a:lnTo>
                      <a:pt x="2033" y="835"/>
                    </a:lnTo>
                    <a:lnTo>
                      <a:pt x="2029" y="831"/>
                    </a:lnTo>
                    <a:lnTo>
                      <a:pt x="2026" y="828"/>
                    </a:lnTo>
                    <a:lnTo>
                      <a:pt x="1705" y="242"/>
                    </a:lnTo>
                    <a:lnTo>
                      <a:pt x="1702" y="233"/>
                    </a:lnTo>
                    <a:lnTo>
                      <a:pt x="1702" y="225"/>
                    </a:lnTo>
                    <a:lnTo>
                      <a:pt x="1741" y="21"/>
                    </a:lnTo>
                    <a:lnTo>
                      <a:pt x="1744" y="12"/>
                    </a:lnTo>
                    <a:lnTo>
                      <a:pt x="1751" y="4"/>
                    </a:lnTo>
                    <a:lnTo>
                      <a:pt x="176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60">
                <a:extLst>
                  <a:ext uri="{FF2B5EF4-FFF2-40B4-BE49-F238E27FC236}">
                    <a16:creationId xmlns:a16="http://schemas.microsoft.com/office/drawing/2014/main" id="{0FF0A27E-C771-88DE-EEB1-AA8284D08CD9}"/>
                  </a:ext>
                </a:extLst>
              </p:cNvPr>
              <p:cNvSpPr>
                <a:spLocks noEditPoints="1"/>
              </p:cNvSpPr>
              <p:nvPr/>
            </p:nvSpPr>
            <p:spPr bwMode="auto">
              <a:xfrm>
                <a:off x="10112375" y="2997200"/>
                <a:ext cx="484188" cy="184150"/>
              </a:xfrm>
              <a:custGeom>
                <a:avLst/>
                <a:gdLst>
                  <a:gd name="T0" fmla="*/ 142 w 3358"/>
                  <a:gd name="T1" fmla="*/ 1086 h 1276"/>
                  <a:gd name="T2" fmla="*/ 3121 w 3358"/>
                  <a:gd name="T3" fmla="*/ 1035 h 1276"/>
                  <a:gd name="T4" fmla="*/ 3078 w 3358"/>
                  <a:gd name="T5" fmla="*/ 917 h 1276"/>
                  <a:gd name="T6" fmla="*/ 3043 w 3358"/>
                  <a:gd name="T7" fmla="*/ 784 h 1276"/>
                  <a:gd name="T8" fmla="*/ 778 w 3358"/>
                  <a:gd name="T9" fmla="*/ 713 h 1276"/>
                  <a:gd name="T10" fmla="*/ 741 w 3358"/>
                  <a:gd name="T11" fmla="*/ 702 h 1276"/>
                  <a:gd name="T12" fmla="*/ 715 w 3358"/>
                  <a:gd name="T13" fmla="*/ 676 h 1276"/>
                  <a:gd name="T14" fmla="*/ 705 w 3358"/>
                  <a:gd name="T15" fmla="*/ 638 h 1276"/>
                  <a:gd name="T16" fmla="*/ 715 w 3358"/>
                  <a:gd name="T17" fmla="*/ 601 h 1276"/>
                  <a:gd name="T18" fmla="*/ 741 w 3358"/>
                  <a:gd name="T19" fmla="*/ 574 h 1276"/>
                  <a:gd name="T20" fmla="*/ 778 w 3358"/>
                  <a:gd name="T21" fmla="*/ 563 h 1276"/>
                  <a:gd name="T22" fmla="*/ 3021 w 3358"/>
                  <a:gd name="T23" fmla="*/ 502 h 1276"/>
                  <a:gd name="T24" fmla="*/ 3040 w 3358"/>
                  <a:gd name="T25" fmla="*/ 376 h 1276"/>
                  <a:gd name="T26" fmla="*/ 3079 w 3358"/>
                  <a:gd name="T27" fmla="*/ 252 h 1276"/>
                  <a:gd name="T28" fmla="*/ 142 w 3358"/>
                  <a:gd name="T29" fmla="*/ 190 h 1276"/>
                  <a:gd name="T30" fmla="*/ 3254 w 3358"/>
                  <a:gd name="T31" fmla="*/ 0 h 1276"/>
                  <a:gd name="T32" fmla="*/ 3301 w 3358"/>
                  <a:gd name="T33" fmla="*/ 12 h 1276"/>
                  <a:gd name="T34" fmla="*/ 3337 w 3358"/>
                  <a:gd name="T35" fmla="*/ 43 h 1276"/>
                  <a:gd name="T36" fmla="*/ 3355 w 3358"/>
                  <a:gd name="T37" fmla="*/ 84 h 1276"/>
                  <a:gd name="T38" fmla="*/ 3355 w 3358"/>
                  <a:gd name="T39" fmla="*/ 125 h 1276"/>
                  <a:gd name="T40" fmla="*/ 3340 w 3358"/>
                  <a:gd name="T41" fmla="*/ 162 h 1276"/>
                  <a:gd name="T42" fmla="*/ 3290 w 3358"/>
                  <a:gd name="T43" fmla="*/ 219 h 1276"/>
                  <a:gd name="T44" fmla="*/ 3234 w 3358"/>
                  <a:gd name="T45" fmla="*/ 304 h 1276"/>
                  <a:gd name="T46" fmla="*/ 3197 w 3358"/>
                  <a:gd name="T47" fmla="*/ 395 h 1276"/>
                  <a:gd name="T48" fmla="*/ 3178 w 3358"/>
                  <a:gd name="T49" fmla="*/ 487 h 1276"/>
                  <a:gd name="T50" fmla="*/ 3173 w 3358"/>
                  <a:gd name="T51" fmla="*/ 580 h 1276"/>
                  <a:gd name="T52" fmla="*/ 3180 w 3358"/>
                  <a:gd name="T53" fmla="*/ 672 h 1276"/>
                  <a:gd name="T54" fmla="*/ 3196 w 3358"/>
                  <a:gd name="T55" fmla="*/ 760 h 1276"/>
                  <a:gd name="T56" fmla="*/ 3218 w 3358"/>
                  <a:gd name="T57" fmla="*/ 842 h 1276"/>
                  <a:gd name="T58" fmla="*/ 3245 w 3358"/>
                  <a:gd name="T59" fmla="*/ 917 h 1276"/>
                  <a:gd name="T60" fmla="*/ 3271 w 3358"/>
                  <a:gd name="T61" fmla="*/ 984 h 1276"/>
                  <a:gd name="T62" fmla="*/ 3298 w 3358"/>
                  <a:gd name="T63" fmla="*/ 1038 h 1276"/>
                  <a:gd name="T64" fmla="*/ 3320 w 3358"/>
                  <a:gd name="T65" fmla="*/ 1080 h 1276"/>
                  <a:gd name="T66" fmla="*/ 3334 w 3358"/>
                  <a:gd name="T67" fmla="*/ 1106 h 1276"/>
                  <a:gd name="T68" fmla="*/ 3355 w 3358"/>
                  <a:gd name="T69" fmla="*/ 1148 h 1276"/>
                  <a:gd name="T70" fmla="*/ 3355 w 3358"/>
                  <a:gd name="T71" fmla="*/ 1196 h 1276"/>
                  <a:gd name="T72" fmla="*/ 3335 w 3358"/>
                  <a:gd name="T73" fmla="*/ 1238 h 1276"/>
                  <a:gd name="T74" fmla="*/ 3300 w 3358"/>
                  <a:gd name="T75" fmla="*/ 1266 h 1276"/>
                  <a:gd name="T76" fmla="*/ 3254 w 3358"/>
                  <a:gd name="T77" fmla="*/ 1276 h 1276"/>
                  <a:gd name="T78" fmla="*/ 79 w 3358"/>
                  <a:gd name="T79" fmla="*/ 1273 h 1276"/>
                  <a:gd name="T80" fmla="*/ 38 w 3358"/>
                  <a:gd name="T81" fmla="*/ 1253 h 1276"/>
                  <a:gd name="T82" fmla="*/ 10 w 3358"/>
                  <a:gd name="T83" fmla="*/ 1218 h 1276"/>
                  <a:gd name="T84" fmla="*/ 0 w 3358"/>
                  <a:gd name="T85" fmla="*/ 1172 h 1276"/>
                  <a:gd name="T86" fmla="*/ 3 w 3358"/>
                  <a:gd name="T87" fmla="*/ 80 h 1276"/>
                  <a:gd name="T88" fmla="*/ 23 w 3358"/>
                  <a:gd name="T89" fmla="*/ 39 h 1276"/>
                  <a:gd name="T90" fmla="*/ 58 w 3358"/>
                  <a:gd name="T91" fmla="*/ 11 h 1276"/>
                  <a:gd name="T92" fmla="*/ 103 w 3358"/>
                  <a:gd name="T93" fmla="*/ 0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58" h="1276">
                    <a:moveTo>
                      <a:pt x="142" y="190"/>
                    </a:moveTo>
                    <a:lnTo>
                      <a:pt x="142" y="1086"/>
                    </a:lnTo>
                    <a:lnTo>
                      <a:pt x="3143" y="1086"/>
                    </a:lnTo>
                    <a:lnTo>
                      <a:pt x="3121" y="1035"/>
                    </a:lnTo>
                    <a:lnTo>
                      <a:pt x="3099" y="979"/>
                    </a:lnTo>
                    <a:lnTo>
                      <a:pt x="3078" y="917"/>
                    </a:lnTo>
                    <a:lnTo>
                      <a:pt x="3059" y="852"/>
                    </a:lnTo>
                    <a:lnTo>
                      <a:pt x="3043" y="784"/>
                    </a:lnTo>
                    <a:lnTo>
                      <a:pt x="3030" y="713"/>
                    </a:lnTo>
                    <a:lnTo>
                      <a:pt x="778" y="713"/>
                    </a:lnTo>
                    <a:lnTo>
                      <a:pt x="758" y="710"/>
                    </a:lnTo>
                    <a:lnTo>
                      <a:pt x="741" y="702"/>
                    </a:lnTo>
                    <a:lnTo>
                      <a:pt x="726" y="691"/>
                    </a:lnTo>
                    <a:lnTo>
                      <a:pt x="715" y="676"/>
                    </a:lnTo>
                    <a:lnTo>
                      <a:pt x="707" y="658"/>
                    </a:lnTo>
                    <a:lnTo>
                      <a:pt x="705" y="638"/>
                    </a:lnTo>
                    <a:lnTo>
                      <a:pt x="707" y="619"/>
                    </a:lnTo>
                    <a:lnTo>
                      <a:pt x="715" y="601"/>
                    </a:lnTo>
                    <a:lnTo>
                      <a:pt x="726" y="585"/>
                    </a:lnTo>
                    <a:lnTo>
                      <a:pt x="741" y="574"/>
                    </a:lnTo>
                    <a:lnTo>
                      <a:pt x="758" y="566"/>
                    </a:lnTo>
                    <a:lnTo>
                      <a:pt x="778" y="563"/>
                    </a:lnTo>
                    <a:lnTo>
                      <a:pt x="3019" y="563"/>
                    </a:lnTo>
                    <a:lnTo>
                      <a:pt x="3021" y="502"/>
                    </a:lnTo>
                    <a:lnTo>
                      <a:pt x="3027" y="439"/>
                    </a:lnTo>
                    <a:lnTo>
                      <a:pt x="3040" y="376"/>
                    </a:lnTo>
                    <a:lnTo>
                      <a:pt x="3056" y="314"/>
                    </a:lnTo>
                    <a:lnTo>
                      <a:pt x="3079" y="252"/>
                    </a:lnTo>
                    <a:lnTo>
                      <a:pt x="3109" y="190"/>
                    </a:lnTo>
                    <a:lnTo>
                      <a:pt x="142" y="190"/>
                    </a:lnTo>
                    <a:close/>
                    <a:moveTo>
                      <a:pt x="103" y="0"/>
                    </a:moveTo>
                    <a:lnTo>
                      <a:pt x="3254" y="0"/>
                    </a:lnTo>
                    <a:lnTo>
                      <a:pt x="3278" y="3"/>
                    </a:lnTo>
                    <a:lnTo>
                      <a:pt x="3301" y="12"/>
                    </a:lnTo>
                    <a:lnTo>
                      <a:pt x="3321" y="24"/>
                    </a:lnTo>
                    <a:lnTo>
                      <a:pt x="3337" y="43"/>
                    </a:lnTo>
                    <a:lnTo>
                      <a:pt x="3350" y="64"/>
                    </a:lnTo>
                    <a:lnTo>
                      <a:pt x="3355" y="84"/>
                    </a:lnTo>
                    <a:lnTo>
                      <a:pt x="3357" y="105"/>
                    </a:lnTo>
                    <a:lnTo>
                      <a:pt x="3355" y="125"/>
                    </a:lnTo>
                    <a:lnTo>
                      <a:pt x="3350" y="145"/>
                    </a:lnTo>
                    <a:lnTo>
                      <a:pt x="3340" y="162"/>
                    </a:lnTo>
                    <a:lnTo>
                      <a:pt x="3327" y="178"/>
                    </a:lnTo>
                    <a:lnTo>
                      <a:pt x="3290" y="219"/>
                    </a:lnTo>
                    <a:lnTo>
                      <a:pt x="3260" y="260"/>
                    </a:lnTo>
                    <a:lnTo>
                      <a:pt x="3234" y="304"/>
                    </a:lnTo>
                    <a:lnTo>
                      <a:pt x="3214" y="349"/>
                    </a:lnTo>
                    <a:lnTo>
                      <a:pt x="3197" y="395"/>
                    </a:lnTo>
                    <a:lnTo>
                      <a:pt x="3186" y="441"/>
                    </a:lnTo>
                    <a:lnTo>
                      <a:pt x="3178" y="487"/>
                    </a:lnTo>
                    <a:lnTo>
                      <a:pt x="3173" y="534"/>
                    </a:lnTo>
                    <a:lnTo>
                      <a:pt x="3173" y="580"/>
                    </a:lnTo>
                    <a:lnTo>
                      <a:pt x="3175" y="626"/>
                    </a:lnTo>
                    <a:lnTo>
                      <a:pt x="3180" y="672"/>
                    </a:lnTo>
                    <a:lnTo>
                      <a:pt x="3187" y="717"/>
                    </a:lnTo>
                    <a:lnTo>
                      <a:pt x="3196" y="760"/>
                    </a:lnTo>
                    <a:lnTo>
                      <a:pt x="3206" y="802"/>
                    </a:lnTo>
                    <a:lnTo>
                      <a:pt x="3218" y="842"/>
                    </a:lnTo>
                    <a:lnTo>
                      <a:pt x="3231" y="881"/>
                    </a:lnTo>
                    <a:lnTo>
                      <a:pt x="3245" y="917"/>
                    </a:lnTo>
                    <a:lnTo>
                      <a:pt x="3258" y="952"/>
                    </a:lnTo>
                    <a:lnTo>
                      <a:pt x="3271" y="984"/>
                    </a:lnTo>
                    <a:lnTo>
                      <a:pt x="3285" y="1012"/>
                    </a:lnTo>
                    <a:lnTo>
                      <a:pt x="3298" y="1038"/>
                    </a:lnTo>
                    <a:lnTo>
                      <a:pt x="3309" y="1061"/>
                    </a:lnTo>
                    <a:lnTo>
                      <a:pt x="3320" y="1080"/>
                    </a:lnTo>
                    <a:lnTo>
                      <a:pt x="3328" y="1095"/>
                    </a:lnTo>
                    <a:lnTo>
                      <a:pt x="3334" y="1106"/>
                    </a:lnTo>
                    <a:lnTo>
                      <a:pt x="3346" y="1126"/>
                    </a:lnTo>
                    <a:lnTo>
                      <a:pt x="3355" y="1148"/>
                    </a:lnTo>
                    <a:lnTo>
                      <a:pt x="3358" y="1172"/>
                    </a:lnTo>
                    <a:lnTo>
                      <a:pt x="3355" y="1196"/>
                    </a:lnTo>
                    <a:lnTo>
                      <a:pt x="3348" y="1218"/>
                    </a:lnTo>
                    <a:lnTo>
                      <a:pt x="3335" y="1238"/>
                    </a:lnTo>
                    <a:lnTo>
                      <a:pt x="3319" y="1253"/>
                    </a:lnTo>
                    <a:lnTo>
                      <a:pt x="3300" y="1266"/>
                    </a:lnTo>
                    <a:lnTo>
                      <a:pt x="3277" y="1273"/>
                    </a:lnTo>
                    <a:lnTo>
                      <a:pt x="3254" y="1276"/>
                    </a:lnTo>
                    <a:lnTo>
                      <a:pt x="103" y="1276"/>
                    </a:lnTo>
                    <a:lnTo>
                      <a:pt x="79" y="1273"/>
                    </a:lnTo>
                    <a:lnTo>
                      <a:pt x="58" y="1266"/>
                    </a:lnTo>
                    <a:lnTo>
                      <a:pt x="38" y="1253"/>
                    </a:lnTo>
                    <a:lnTo>
                      <a:pt x="23" y="1238"/>
                    </a:lnTo>
                    <a:lnTo>
                      <a:pt x="10" y="1218"/>
                    </a:lnTo>
                    <a:lnTo>
                      <a:pt x="3" y="1196"/>
                    </a:lnTo>
                    <a:lnTo>
                      <a:pt x="0" y="1172"/>
                    </a:lnTo>
                    <a:lnTo>
                      <a:pt x="0" y="104"/>
                    </a:lnTo>
                    <a:lnTo>
                      <a:pt x="3" y="80"/>
                    </a:lnTo>
                    <a:lnTo>
                      <a:pt x="10" y="59"/>
                    </a:lnTo>
                    <a:lnTo>
                      <a:pt x="23" y="39"/>
                    </a:lnTo>
                    <a:lnTo>
                      <a:pt x="38" y="23"/>
                    </a:lnTo>
                    <a:lnTo>
                      <a:pt x="58" y="11"/>
                    </a:lnTo>
                    <a:lnTo>
                      <a:pt x="79" y="3"/>
                    </a:lnTo>
                    <a:lnTo>
                      <a:pt x="103"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3" name="Group 32">
            <a:extLst>
              <a:ext uri="{FF2B5EF4-FFF2-40B4-BE49-F238E27FC236}">
                <a16:creationId xmlns:a16="http://schemas.microsoft.com/office/drawing/2014/main" id="{2DB570F7-C43D-A525-9A46-20A59C8F7048}"/>
              </a:ext>
            </a:extLst>
          </p:cNvPr>
          <p:cNvGrpSpPr/>
          <p:nvPr/>
        </p:nvGrpSpPr>
        <p:grpSpPr>
          <a:xfrm>
            <a:off x="4347410" y="4047694"/>
            <a:ext cx="4504663" cy="1113124"/>
            <a:chOff x="6401685" y="3926846"/>
            <a:chExt cx="3616072" cy="623588"/>
          </a:xfrm>
        </p:grpSpPr>
        <p:grpSp>
          <p:nvGrpSpPr>
            <p:cNvPr id="34" name="Group 33">
              <a:extLst>
                <a:ext uri="{FF2B5EF4-FFF2-40B4-BE49-F238E27FC236}">
                  <a16:creationId xmlns:a16="http://schemas.microsoft.com/office/drawing/2014/main" id="{BA8ADEBC-6AE5-8149-6572-179F5A9645D8}"/>
                </a:ext>
              </a:extLst>
            </p:cNvPr>
            <p:cNvGrpSpPr/>
            <p:nvPr/>
          </p:nvGrpSpPr>
          <p:grpSpPr>
            <a:xfrm>
              <a:off x="7097993" y="3926846"/>
              <a:ext cx="2919764" cy="623588"/>
              <a:chOff x="2115437" y="1487733"/>
              <a:chExt cx="2919764" cy="623588"/>
            </a:xfrm>
          </p:grpSpPr>
          <p:sp>
            <p:nvSpPr>
              <p:cNvPr id="36" name="Inhaltsplatzhalter 4">
                <a:extLst>
                  <a:ext uri="{FF2B5EF4-FFF2-40B4-BE49-F238E27FC236}">
                    <a16:creationId xmlns:a16="http://schemas.microsoft.com/office/drawing/2014/main" id="{A06A5CBB-2684-B10F-7FBC-F1390DFAE91A}"/>
                  </a:ext>
                </a:extLst>
              </p:cNvPr>
              <p:cNvSpPr txBox="1">
                <a:spLocks/>
              </p:cNvSpPr>
              <p:nvPr/>
            </p:nvSpPr>
            <p:spPr>
              <a:xfrm>
                <a:off x="2353405" y="1487733"/>
                <a:ext cx="2681796" cy="623588"/>
              </a:xfrm>
              <a:prstGeom prst="rect">
                <a:avLst/>
              </a:prstGeom>
            </p:spPr>
            <p:txBody>
              <a:bodyPr wrap="square" lIns="0" tIns="0" rIns="0" bIns="0" anchor="t"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b="1">
                    <a:solidFill>
                      <a:schemeClr val="tx1"/>
                    </a:solidFill>
                    <a:latin typeface="+mj-lt"/>
                  </a:rPr>
                  <a:t>Education</a:t>
                </a:r>
              </a:p>
              <a:p>
                <a:pPr>
                  <a:lnSpc>
                    <a:spcPct val="100000"/>
                  </a:lnSpc>
                  <a:spcAft>
                    <a:spcPts val="0"/>
                  </a:spcAft>
                  <a:buFont typeface="Arial" panose="020B0604020202020204" pitchFamily="34" charset="0"/>
                  <a:buChar char="•"/>
                </a:pPr>
                <a:r>
                  <a:rPr lang="en-US" sz="1600">
                    <a:solidFill>
                      <a:schemeClr val="bg2"/>
                    </a:solidFill>
                    <a:latin typeface="+mn-lt"/>
                  </a:rPr>
                  <a:t>Rating Relevant Options</a:t>
                </a:r>
              </a:p>
              <a:p>
                <a:pPr>
                  <a:lnSpc>
                    <a:spcPct val="100000"/>
                  </a:lnSpc>
                  <a:spcAft>
                    <a:spcPts val="0"/>
                  </a:spcAft>
                  <a:buFont typeface="Arial" panose="020B0604020202020204" pitchFamily="34" charset="0"/>
                  <a:buChar char="•"/>
                </a:pPr>
                <a:r>
                  <a:rPr lang="en-US" sz="1600">
                    <a:solidFill>
                      <a:schemeClr val="bg2"/>
                    </a:solidFill>
                    <a:latin typeface="+mn-lt"/>
                  </a:rPr>
                  <a:t>General Information</a:t>
                </a:r>
              </a:p>
              <a:p>
                <a:pPr>
                  <a:lnSpc>
                    <a:spcPct val="100000"/>
                  </a:lnSpc>
                  <a:spcAft>
                    <a:spcPts val="0"/>
                  </a:spcAft>
                  <a:buFont typeface="Arial" panose="020B0604020202020204" pitchFamily="34" charset="0"/>
                  <a:buChar char="•"/>
                </a:pPr>
                <a:r>
                  <a:rPr lang="en-US" sz="1600">
                    <a:solidFill>
                      <a:schemeClr val="bg2"/>
                    </a:solidFill>
                    <a:latin typeface="+mn-lt"/>
                  </a:rPr>
                  <a:t>Degree Plans</a:t>
                </a:r>
              </a:p>
            </p:txBody>
          </p:sp>
          <p:cxnSp>
            <p:nvCxnSpPr>
              <p:cNvPr id="37" name="Straight Connector 36">
                <a:extLst>
                  <a:ext uri="{FF2B5EF4-FFF2-40B4-BE49-F238E27FC236}">
                    <a16:creationId xmlns:a16="http://schemas.microsoft.com/office/drawing/2014/main" id="{ADE4198A-36BA-BA0D-35E7-DA3E9A02163F}"/>
                  </a:ext>
                </a:extLst>
              </p:cNvPr>
              <p:cNvCxnSpPr/>
              <p:nvPr/>
            </p:nvCxnSpPr>
            <p:spPr>
              <a:xfrm>
                <a:off x="2115437" y="1531777"/>
                <a:ext cx="0" cy="53259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Freeform 298">
              <a:extLst>
                <a:ext uri="{FF2B5EF4-FFF2-40B4-BE49-F238E27FC236}">
                  <a16:creationId xmlns:a16="http://schemas.microsoft.com/office/drawing/2014/main" id="{84DF3654-4D7A-B110-E55B-858A48419BC6}"/>
                </a:ext>
              </a:extLst>
            </p:cNvPr>
            <p:cNvSpPr>
              <a:spLocks noEditPoints="1"/>
            </p:cNvSpPr>
            <p:nvPr/>
          </p:nvSpPr>
          <p:spPr bwMode="auto">
            <a:xfrm>
              <a:off x="6401685" y="4063578"/>
              <a:ext cx="599368" cy="439903"/>
            </a:xfrm>
            <a:custGeom>
              <a:avLst/>
              <a:gdLst>
                <a:gd name="T0" fmla="*/ 112 w 3597"/>
                <a:gd name="T1" fmla="*/ 1719 h 2395"/>
                <a:gd name="T2" fmla="*/ 212 w 3597"/>
                <a:gd name="T3" fmla="*/ 2025 h 2395"/>
                <a:gd name="T4" fmla="*/ 412 w 3597"/>
                <a:gd name="T5" fmla="*/ 2259 h 2395"/>
                <a:gd name="T6" fmla="*/ 435 w 3597"/>
                <a:gd name="T7" fmla="*/ 2228 h 2395"/>
                <a:gd name="T8" fmla="*/ 361 w 3597"/>
                <a:gd name="T9" fmla="*/ 1962 h 2395"/>
                <a:gd name="T10" fmla="*/ 178 w 3597"/>
                <a:gd name="T11" fmla="*/ 1714 h 2395"/>
                <a:gd name="T12" fmla="*/ 1398 w 3597"/>
                <a:gd name="T13" fmla="*/ 1241 h 2395"/>
                <a:gd name="T14" fmla="*/ 661 w 3597"/>
                <a:gd name="T15" fmla="*/ 1549 h 2395"/>
                <a:gd name="T16" fmla="*/ 360 w 3597"/>
                <a:gd name="T17" fmla="*/ 1701 h 2395"/>
                <a:gd name="T18" fmla="*/ 538 w 3597"/>
                <a:gd name="T19" fmla="*/ 1966 h 2395"/>
                <a:gd name="T20" fmla="*/ 708 w 3597"/>
                <a:gd name="T21" fmla="*/ 2056 h 2395"/>
                <a:gd name="T22" fmla="*/ 1153 w 3597"/>
                <a:gd name="T23" fmla="*/ 1784 h 2395"/>
                <a:gd name="T24" fmla="*/ 1385 w 3597"/>
                <a:gd name="T25" fmla="*/ 1648 h 2395"/>
                <a:gd name="T26" fmla="*/ 1666 w 3597"/>
                <a:gd name="T27" fmla="*/ 1482 h 2395"/>
                <a:gd name="T28" fmla="*/ 1823 w 3597"/>
                <a:gd name="T29" fmla="*/ 1387 h 2395"/>
                <a:gd name="T30" fmla="*/ 1723 w 3597"/>
                <a:gd name="T31" fmla="*/ 1174 h 2395"/>
                <a:gd name="T32" fmla="*/ 2995 w 3597"/>
                <a:gd name="T33" fmla="*/ 272 h 2395"/>
                <a:gd name="T34" fmla="*/ 2613 w 3597"/>
                <a:gd name="T35" fmla="*/ 549 h 2395"/>
                <a:gd name="T36" fmla="*/ 2141 w 3597"/>
                <a:gd name="T37" fmla="*/ 843 h 2395"/>
                <a:gd name="T38" fmla="*/ 2257 w 3597"/>
                <a:gd name="T39" fmla="*/ 1109 h 2395"/>
                <a:gd name="T40" fmla="*/ 2820 w 3597"/>
                <a:gd name="T41" fmla="*/ 869 h 2395"/>
                <a:gd name="T42" fmla="*/ 3236 w 3597"/>
                <a:gd name="T43" fmla="*/ 714 h 2395"/>
                <a:gd name="T44" fmla="*/ 3442 w 3597"/>
                <a:gd name="T45" fmla="*/ 648 h 2395"/>
                <a:gd name="T46" fmla="*/ 3358 w 3597"/>
                <a:gd name="T47" fmla="*/ 492 h 2395"/>
                <a:gd name="T48" fmla="*/ 3083 w 3597"/>
                <a:gd name="T49" fmla="*/ 204 h 2395"/>
                <a:gd name="T50" fmla="*/ 3310 w 3597"/>
                <a:gd name="T51" fmla="*/ 210 h 2395"/>
                <a:gd name="T52" fmla="*/ 3541 w 3597"/>
                <a:gd name="T53" fmla="*/ 490 h 2395"/>
                <a:gd name="T54" fmla="*/ 3575 w 3597"/>
                <a:gd name="T55" fmla="*/ 718 h 2395"/>
                <a:gd name="T56" fmla="*/ 3395 w 3597"/>
                <a:gd name="T57" fmla="*/ 816 h 2395"/>
                <a:gd name="T58" fmla="*/ 3059 w 3597"/>
                <a:gd name="T59" fmla="*/ 930 h 2395"/>
                <a:gd name="T60" fmla="*/ 2532 w 3597"/>
                <a:gd name="T61" fmla="*/ 1163 h 2395"/>
                <a:gd name="T62" fmla="*/ 2562 w 3597"/>
                <a:gd name="T63" fmla="*/ 1325 h 2395"/>
                <a:gd name="T64" fmla="*/ 2770 w 3597"/>
                <a:gd name="T65" fmla="*/ 1380 h 2395"/>
                <a:gd name="T66" fmla="*/ 2677 w 3597"/>
                <a:gd name="T67" fmla="*/ 1627 h 2395"/>
                <a:gd name="T68" fmla="*/ 2268 w 3597"/>
                <a:gd name="T69" fmla="*/ 1480 h 2395"/>
                <a:gd name="T70" fmla="*/ 2114 w 3597"/>
                <a:gd name="T71" fmla="*/ 1665 h 2395"/>
                <a:gd name="T72" fmla="*/ 2027 w 3597"/>
                <a:gd name="T73" fmla="*/ 1991 h 2395"/>
                <a:gd name="T74" fmla="*/ 1735 w 3597"/>
                <a:gd name="T75" fmla="*/ 1970 h 2395"/>
                <a:gd name="T76" fmla="*/ 1782 w 3597"/>
                <a:gd name="T77" fmla="*/ 1835 h 2395"/>
                <a:gd name="T78" fmla="*/ 1847 w 3597"/>
                <a:gd name="T79" fmla="*/ 1577 h 2395"/>
                <a:gd name="T80" fmla="*/ 1449 w 3597"/>
                <a:gd name="T81" fmla="*/ 1778 h 2395"/>
                <a:gd name="T82" fmla="*/ 1041 w 3597"/>
                <a:gd name="T83" fmla="*/ 2005 h 2395"/>
                <a:gd name="T84" fmla="*/ 697 w 3597"/>
                <a:gd name="T85" fmla="*/ 2219 h 2395"/>
                <a:gd name="T86" fmla="*/ 546 w 3597"/>
                <a:gd name="T87" fmla="*/ 2350 h 2395"/>
                <a:gd name="T88" fmla="*/ 417 w 3597"/>
                <a:gd name="T89" fmla="*/ 2384 h 2395"/>
                <a:gd name="T90" fmla="*/ 184 w 3597"/>
                <a:gd name="T91" fmla="*/ 2180 h 2395"/>
                <a:gd name="T92" fmla="*/ 16 w 3597"/>
                <a:gd name="T93" fmla="*/ 1842 h 2395"/>
                <a:gd name="T94" fmla="*/ 22 w 3597"/>
                <a:gd name="T95" fmla="*/ 1630 h 2395"/>
                <a:gd name="T96" fmla="*/ 126 w 3597"/>
                <a:gd name="T97" fmla="*/ 1558 h 2395"/>
                <a:gd name="T98" fmla="*/ 223 w 3597"/>
                <a:gd name="T99" fmla="*/ 1547 h 2395"/>
                <a:gd name="T100" fmla="*/ 355 w 3597"/>
                <a:gd name="T101" fmla="*/ 1524 h 2395"/>
                <a:gd name="T102" fmla="*/ 669 w 3597"/>
                <a:gd name="T103" fmla="*/ 1420 h 2395"/>
                <a:gd name="T104" fmla="*/ 1213 w 3597"/>
                <a:gd name="T105" fmla="*/ 1174 h 2395"/>
                <a:gd name="T106" fmla="*/ 2010 w 3597"/>
                <a:gd name="T107" fmla="*/ 741 h 2395"/>
                <a:gd name="T108" fmla="*/ 2605 w 3597"/>
                <a:gd name="T109" fmla="*/ 373 h 2395"/>
                <a:gd name="T110" fmla="*/ 2919 w 3597"/>
                <a:gd name="T111" fmla="*/ 145 h 2395"/>
                <a:gd name="T112" fmla="*/ 3022 w 3597"/>
                <a:gd name="T113" fmla="*/ 58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97" h="2395">
                  <a:moveTo>
                    <a:pt x="128" y="1683"/>
                  </a:moveTo>
                  <a:lnTo>
                    <a:pt x="125" y="1684"/>
                  </a:lnTo>
                  <a:lnTo>
                    <a:pt x="121" y="1685"/>
                  </a:lnTo>
                  <a:lnTo>
                    <a:pt x="117" y="1687"/>
                  </a:lnTo>
                  <a:lnTo>
                    <a:pt x="115" y="1690"/>
                  </a:lnTo>
                  <a:lnTo>
                    <a:pt x="113" y="1694"/>
                  </a:lnTo>
                  <a:lnTo>
                    <a:pt x="112" y="1697"/>
                  </a:lnTo>
                  <a:lnTo>
                    <a:pt x="112" y="1719"/>
                  </a:lnTo>
                  <a:lnTo>
                    <a:pt x="113" y="1746"/>
                  </a:lnTo>
                  <a:lnTo>
                    <a:pt x="116" y="1776"/>
                  </a:lnTo>
                  <a:lnTo>
                    <a:pt x="123" y="1811"/>
                  </a:lnTo>
                  <a:lnTo>
                    <a:pt x="133" y="1848"/>
                  </a:lnTo>
                  <a:lnTo>
                    <a:pt x="147" y="1888"/>
                  </a:lnTo>
                  <a:lnTo>
                    <a:pt x="165" y="1933"/>
                  </a:lnTo>
                  <a:lnTo>
                    <a:pt x="186" y="1979"/>
                  </a:lnTo>
                  <a:lnTo>
                    <a:pt x="212" y="2025"/>
                  </a:lnTo>
                  <a:lnTo>
                    <a:pt x="239" y="2069"/>
                  </a:lnTo>
                  <a:lnTo>
                    <a:pt x="269" y="2109"/>
                  </a:lnTo>
                  <a:lnTo>
                    <a:pt x="297" y="2146"/>
                  </a:lnTo>
                  <a:lnTo>
                    <a:pt x="327" y="2179"/>
                  </a:lnTo>
                  <a:lnTo>
                    <a:pt x="355" y="2210"/>
                  </a:lnTo>
                  <a:lnTo>
                    <a:pt x="383" y="2235"/>
                  </a:lnTo>
                  <a:lnTo>
                    <a:pt x="409" y="2256"/>
                  </a:lnTo>
                  <a:lnTo>
                    <a:pt x="412" y="2259"/>
                  </a:lnTo>
                  <a:lnTo>
                    <a:pt x="417" y="2260"/>
                  </a:lnTo>
                  <a:lnTo>
                    <a:pt x="421" y="2260"/>
                  </a:lnTo>
                  <a:lnTo>
                    <a:pt x="426" y="2259"/>
                  </a:lnTo>
                  <a:lnTo>
                    <a:pt x="430" y="2256"/>
                  </a:lnTo>
                  <a:lnTo>
                    <a:pt x="433" y="2253"/>
                  </a:lnTo>
                  <a:lnTo>
                    <a:pt x="434" y="2250"/>
                  </a:lnTo>
                  <a:lnTo>
                    <a:pt x="435" y="2245"/>
                  </a:lnTo>
                  <a:lnTo>
                    <a:pt x="435" y="2228"/>
                  </a:lnTo>
                  <a:lnTo>
                    <a:pt x="434" y="2207"/>
                  </a:lnTo>
                  <a:lnTo>
                    <a:pt x="431" y="2182"/>
                  </a:lnTo>
                  <a:lnTo>
                    <a:pt x="427" y="2153"/>
                  </a:lnTo>
                  <a:lnTo>
                    <a:pt x="420" y="2122"/>
                  </a:lnTo>
                  <a:lnTo>
                    <a:pt x="410" y="2087"/>
                  </a:lnTo>
                  <a:lnTo>
                    <a:pt x="397" y="2048"/>
                  </a:lnTo>
                  <a:lnTo>
                    <a:pt x="381" y="2007"/>
                  </a:lnTo>
                  <a:lnTo>
                    <a:pt x="361" y="1962"/>
                  </a:lnTo>
                  <a:lnTo>
                    <a:pt x="336" y="1914"/>
                  </a:lnTo>
                  <a:lnTo>
                    <a:pt x="308" y="1871"/>
                  </a:lnTo>
                  <a:lnTo>
                    <a:pt x="283" y="1833"/>
                  </a:lnTo>
                  <a:lnTo>
                    <a:pt x="259" y="1800"/>
                  </a:lnTo>
                  <a:lnTo>
                    <a:pt x="236" y="1772"/>
                  </a:lnTo>
                  <a:lnTo>
                    <a:pt x="215" y="1749"/>
                  </a:lnTo>
                  <a:lnTo>
                    <a:pt x="195" y="1730"/>
                  </a:lnTo>
                  <a:lnTo>
                    <a:pt x="178" y="1714"/>
                  </a:lnTo>
                  <a:lnTo>
                    <a:pt x="162" y="1702"/>
                  </a:lnTo>
                  <a:lnTo>
                    <a:pt x="148" y="1693"/>
                  </a:lnTo>
                  <a:lnTo>
                    <a:pt x="137" y="1686"/>
                  </a:lnTo>
                  <a:lnTo>
                    <a:pt x="133" y="1684"/>
                  </a:lnTo>
                  <a:lnTo>
                    <a:pt x="128" y="1683"/>
                  </a:lnTo>
                  <a:close/>
                  <a:moveTo>
                    <a:pt x="1622" y="1126"/>
                  </a:moveTo>
                  <a:lnTo>
                    <a:pt x="1509" y="1186"/>
                  </a:lnTo>
                  <a:lnTo>
                    <a:pt x="1398" y="1241"/>
                  </a:lnTo>
                  <a:lnTo>
                    <a:pt x="1292" y="1292"/>
                  </a:lnTo>
                  <a:lnTo>
                    <a:pt x="1189" y="1340"/>
                  </a:lnTo>
                  <a:lnTo>
                    <a:pt x="1090" y="1383"/>
                  </a:lnTo>
                  <a:lnTo>
                    <a:pt x="996" y="1424"/>
                  </a:lnTo>
                  <a:lnTo>
                    <a:pt x="905" y="1460"/>
                  </a:lnTo>
                  <a:lnTo>
                    <a:pt x="819" y="1493"/>
                  </a:lnTo>
                  <a:lnTo>
                    <a:pt x="738" y="1523"/>
                  </a:lnTo>
                  <a:lnTo>
                    <a:pt x="661" y="1549"/>
                  </a:lnTo>
                  <a:lnTo>
                    <a:pt x="590" y="1574"/>
                  </a:lnTo>
                  <a:lnTo>
                    <a:pt x="524" y="1595"/>
                  </a:lnTo>
                  <a:lnTo>
                    <a:pt x="464" y="1613"/>
                  </a:lnTo>
                  <a:lnTo>
                    <a:pt x="409" y="1629"/>
                  </a:lnTo>
                  <a:lnTo>
                    <a:pt x="360" y="1643"/>
                  </a:lnTo>
                  <a:lnTo>
                    <a:pt x="316" y="1655"/>
                  </a:lnTo>
                  <a:lnTo>
                    <a:pt x="337" y="1676"/>
                  </a:lnTo>
                  <a:lnTo>
                    <a:pt x="360" y="1701"/>
                  </a:lnTo>
                  <a:lnTo>
                    <a:pt x="384" y="1729"/>
                  </a:lnTo>
                  <a:lnTo>
                    <a:pt x="408" y="1760"/>
                  </a:lnTo>
                  <a:lnTo>
                    <a:pt x="433" y="1792"/>
                  </a:lnTo>
                  <a:lnTo>
                    <a:pt x="458" y="1827"/>
                  </a:lnTo>
                  <a:lnTo>
                    <a:pt x="481" y="1862"/>
                  </a:lnTo>
                  <a:lnTo>
                    <a:pt x="503" y="1897"/>
                  </a:lnTo>
                  <a:lnTo>
                    <a:pt x="522" y="1931"/>
                  </a:lnTo>
                  <a:lnTo>
                    <a:pt x="538" y="1966"/>
                  </a:lnTo>
                  <a:lnTo>
                    <a:pt x="553" y="2002"/>
                  </a:lnTo>
                  <a:lnTo>
                    <a:pt x="565" y="2039"/>
                  </a:lnTo>
                  <a:lnTo>
                    <a:pt x="576" y="2075"/>
                  </a:lnTo>
                  <a:lnTo>
                    <a:pt x="585" y="2107"/>
                  </a:lnTo>
                  <a:lnTo>
                    <a:pt x="591" y="2136"/>
                  </a:lnTo>
                  <a:lnTo>
                    <a:pt x="626" y="2112"/>
                  </a:lnTo>
                  <a:lnTo>
                    <a:pt x="666" y="2086"/>
                  </a:lnTo>
                  <a:lnTo>
                    <a:pt x="708" y="2056"/>
                  </a:lnTo>
                  <a:lnTo>
                    <a:pt x="756" y="2026"/>
                  </a:lnTo>
                  <a:lnTo>
                    <a:pt x="805" y="1994"/>
                  </a:lnTo>
                  <a:lnTo>
                    <a:pt x="858" y="1960"/>
                  </a:lnTo>
                  <a:lnTo>
                    <a:pt x="914" y="1925"/>
                  </a:lnTo>
                  <a:lnTo>
                    <a:pt x="971" y="1890"/>
                  </a:lnTo>
                  <a:lnTo>
                    <a:pt x="1030" y="1855"/>
                  </a:lnTo>
                  <a:lnTo>
                    <a:pt x="1090" y="1820"/>
                  </a:lnTo>
                  <a:lnTo>
                    <a:pt x="1153" y="1784"/>
                  </a:lnTo>
                  <a:lnTo>
                    <a:pt x="1172" y="1772"/>
                  </a:lnTo>
                  <a:lnTo>
                    <a:pt x="1196" y="1759"/>
                  </a:lnTo>
                  <a:lnTo>
                    <a:pt x="1223" y="1744"/>
                  </a:lnTo>
                  <a:lnTo>
                    <a:pt x="1251" y="1727"/>
                  </a:lnTo>
                  <a:lnTo>
                    <a:pt x="1282" y="1709"/>
                  </a:lnTo>
                  <a:lnTo>
                    <a:pt x="1315" y="1690"/>
                  </a:lnTo>
                  <a:lnTo>
                    <a:pt x="1349" y="1669"/>
                  </a:lnTo>
                  <a:lnTo>
                    <a:pt x="1385" y="1648"/>
                  </a:lnTo>
                  <a:lnTo>
                    <a:pt x="1420" y="1627"/>
                  </a:lnTo>
                  <a:lnTo>
                    <a:pt x="1457" y="1606"/>
                  </a:lnTo>
                  <a:lnTo>
                    <a:pt x="1494" y="1584"/>
                  </a:lnTo>
                  <a:lnTo>
                    <a:pt x="1530" y="1563"/>
                  </a:lnTo>
                  <a:lnTo>
                    <a:pt x="1565" y="1541"/>
                  </a:lnTo>
                  <a:lnTo>
                    <a:pt x="1600" y="1520"/>
                  </a:lnTo>
                  <a:lnTo>
                    <a:pt x="1634" y="1501"/>
                  </a:lnTo>
                  <a:lnTo>
                    <a:pt x="1666" y="1482"/>
                  </a:lnTo>
                  <a:lnTo>
                    <a:pt x="1695" y="1464"/>
                  </a:lnTo>
                  <a:lnTo>
                    <a:pt x="1723" y="1447"/>
                  </a:lnTo>
                  <a:lnTo>
                    <a:pt x="1748" y="1433"/>
                  </a:lnTo>
                  <a:lnTo>
                    <a:pt x="1771" y="1418"/>
                  </a:lnTo>
                  <a:lnTo>
                    <a:pt x="1790" y="1407"/>
                  </a:lnTo>
                  <a:lnTo>
                    <a:pt x="1805" y="1398"/>
                  </a:lnTo>
                  <a:lnTo>
                    <a:pt x="1816" y="1391"/>
                  </a:lnTo>
                  <a:lnTo>
                    <a:pt x="1823" y="1387"/>
                  </a:lnTo>
                  <a:lnTo>
                    <a:pt x="1826" y="1386"/>
                  </a:lnTo>
                  <a:lnTo>
                    <a:pt x="1825" y="1350"/>
                  </a:lnTo>
                  <a:lnTo>
                    <a:pt x="1818" y="1316"/>
                  </a:lnTo>
                  <a:lnTo>
                    <a:pt x="1806" y="1282"/>
                  </a:lnTo>
                  <a:lnTo>
                    <a:pt x="1791" y="1251"/>
                  </a:lnTo>
                  <a:lnTo>
                    <a:pt x="1770" y="1222"/>
                  </a:lnTo>
                  <a:lnTo>
                    <a:pt x="1747" y="1197"/>
                  </a:lnTo>
                  <a:lnTo>
                    <a:pt x="1723" y="1174"/>
                  </a:lnTo>
                  <a:lnTo>
                    <a:pt x="1697" y="1155"/>
                  </a:lnTo>
                  <a:lnTo>
                    <a:pt x="1671" y="1140"/>
                  </a:lnTo>
                  <a:lnTo>
                    <a:pt x="1646" y="1131"/>
                  </a:lnTo>
                  <a:lnTo>
                    <a:pt x="1622" y="1126"/>
                  </a:lnTo>
                  <a:close/>
                  <a:moveTo>
                    <a:pt x="3083" y="204"/>
                  </a:moveTo>
                  <a:lnTo>
                    <a:pt x="3058" y="224"/>
                  </a:lnTo>
                  <a:lnTo>
                    <a:pt x="3029" y="246"/>
                  </a:lnTo>
                  <a:lnTo>
                    <a:pt x="2995" y="272"/>
                  </a:lnTo>
                  <a:lnTo>
                    <a:pt x="2958" y="301"/>
                  </a:lnTo>
                  <a:lnTo>
                    <a:pt x="2917" y="332"/>
                  </a:lnTo>
                  <a:lnTo>
                    <a:pt x="2873" y="365"/>
                  </a:lnTo>
                  <a:lnTo>
                    <a:pt x="2826" y="399"/>
                  </a:lnTo>
                  <a:lnTo>
                    <a:pt x="2776" y="435"/>
                  </a:lnTo>
                  <a:lnTo>
                    <a:pt x="2724" y="472"/>
                  </a:lnTo>
                  <a:lnTo>
                    <a:pt x="2669" y="510"/>
                  </a:lnTo>
                  <a:lnTo>
                    <a:pt x="2613" y="549"/>
                  </a:lnTo>
                  <a:lnTo>
                    <a:pt x="2556" y="587"/>
                  </a:lnTo>
                  <a:lnTo>
                    <a:pt x="2498" y="626"/>
                  </a:lnTo>
                  <a:lnTo>
                    <a:pt x="2439" y="665"/>
                  </a:lnTo>
                  <a:lnTo>
                    <a:pt x="2379" y="703"/>
                  </a:lnTo>
                  <a:lnTo>
                    <a:pt x="2318" y="740"/>
                  </a:lnTo>
                  <a:lnTo>
                    <a:pt x="2259" y="775"/>
                  </a:lnTo>
                  <a:lnTo>
                    <a:pt x="2200" y="811"/>
                  </a:lnTo>
                  <a:lnTo>
                    <a:pt x="2141" y="843"/>
                  </a:lnTo>
                  <a:lnTo>
                    <a:pt x="2083" y="874"/>
                  </a:lnTo>
                  <a:lnTo>
                    <a:pt x="2117" y="909"/>
                  </a:lnTo>
                  <a:lnTo>
                    <a:pt x="2147" y="946"/>
                  </a:lnTo>
                  <a:lnTo>
                    <a:pt x="2175" y="982"/>
                  </a:lnTo>
                  <a:lnTo>
                    <a:pt x="2200" y="1016"/>
                  </a:lnTo>
                  <a:lnTo>
                    <a:pt x="2222" y="1050"/>
                  </a:lnTo>
                  <a:lnTo>
                    <a:pt x="2240" y="1081"/>
                  </a:lnTo>
                  <a:lnTo>
                    <a:pt x="2257" y="1109"/>
                  </a:lnTo>
                  <a:lnTo>
                    <a:pt x="2271" y="1135"/>
                  </a:lnTo>
                  <a:lnTo>
                    <a:pt x="2361" y="1087"/>
                  </a:lnTo>
                  <a:lnTo>
                    <a:pt x="2447" y="1044"/>
                  </a:lnTo>
                  <a:lnTo>
                    <a:pt x="2529" y="1002"/>
                  </a:lnTo>
                  <a:lnTo>
                    <a:pt x="2607" y="965"/>
                  </a:lnTo>
                  <a:lnTo>
                    <a:pt x="2681" y="931"/>
                  </a:lnTo>
                  <a:lnTo>
                    <a:pt x="2753" y="898"/>
                  </a:lnTo>
                  <a:lnTo>
                    <a:pt x="2820" y="869"/>
                  </a:lnTo>
                  <a:lnTo>
                    <a:pt x="2882" y="843"/>
                  </a:lnTo>
                  <a:lnTo>
                    <a:pt x="2942" y="819"/>
                  </a:lnTo>
                  <a:lnTo>
                    <a:pt x="2999" y="797"/>
                  </a:lnTo>
                  <a:lnTo>
                    <a:pt x="3052" y="776"/>
                  </a:lnTo>
                  <a:lnTo>
                    <a:pt x="3102" y="758"/>
                  </a:lnTo>
                  <a:lnTo>
                    <a:pt x="3150" y="742"/>
                  </a:lnTo>
                  <a:lnTo>
                    <a:pt x="3195" y="727"/>
                  </a:lnTo>
                  <a:lnTo>
                    <a:pt x="3236" y="714"/>
                  </a:lnTo>
                  <a:lnTo>
                    <a:pt x="3276" y="702"/>
                  </a:lnTo>
                  <a:lnTo>
                    <a:pt x="3312" y="690"/>
                  </a:lnTo>
                  <a:lnTo>
                    <a:pt x="3346" y="680"/>
                  </a:lnTo>
                  <a:lnTo>
                    <a:pt x="3392" y="666"/>
                  </a:lnTo>
                  <a:lnTo>
                    <a:pt x="3435" y="651"/>
                  </a:lnTo>
                  <a:lnTo>
                    <a:pt x="3438" y="650"/>
                  </a:lnTo>
                  <a:lnTo>
                    <a:pt x="3440" y="649"/>
                  </a:lnTo>
                  <a:lnTo>
                    <a:pt x="3442" y="648"/>
                  </a:lnTo>
                  <a:lnTo>
                    <a:pt x="3442" y="648"/>
                  </a:lnTo>
                  <a:lnTo>
                    <a:pt x="3442" y="635"/>
                  </a:lnTo>
                  <a:lnTo>
                    <a:pt x="3438" y="619"/>
                  </a:lnTo>
                  <a:lnTo>
                    <a:pt x="3429" y="599"/>
                  </a:lnTo>
                  <a:lnTo>
                    <a:pt x="3417" y="576"/>
                  </a:lnTo>
                  <a:lnTo>
                    <a:pt x="3401" y="551"/>
                  </a:lnTo>
                  <a:lnTo>
                    <a:pt x="3381" y="522"/>
                  </a:lnTo>
                  <a:lnTo>
                    <a:pt x="3358" y="492"/>
                  </a:lnTo>
                  <a:lnTo>
                    <a:pt x="3332" y="460"/>
                  </a:lnTo>
                  <a:lnTo>
                    <a:pt x="3303" y="427"/>
                  </a:lnTo>
                  <a:lnTo>
                    <a:pt x="3271" y="391"/>
                  </a:lnTo>
                  <a:lnTo>
                    <a:pt x="3238" y="354"/>
                  </a:lnTo>
                  <a:lnTo>
                    <a:pt x="3202" y="318"/>
                  </a:lnTo>
                  <a:lnTo>
                    <a:pt x="3164" y="280"/>
                  </a:lnTo>
                  <a:lnTo>
                    <a:pt x="3124" y="241"/>
                  </a:lnTo>
                  <a:lnTo>
                    <a:pt x="3083" y="204"/>
                  </a:lnTo>
                  <a:close/>
                  <a:moveTo>
                    <a:pt x="3076" y="0"/>
                  </a:moveTo>
                  <a:lnTo>
                    <a:pt x="3136" y="51"/>
                  </a:lnTo>
                  <a:lnTo>
                    <a:pt x="3161" y="72"/>
                  </a:lnTo>
                  <a:lnTo>
                    <a:pt x="3187" y="95"/>
                  </a:lnTo>
                  <a:lnTo>
                    <a:pt x="3215" y="121"/>
                  </a:lnTo>
                  <a:lnTo>
                    <a:pt x="3246" y="149"/>
                  </a:lnTo>
                  <a:lnTo>
                    <a:pt x="3277" y="179"/>
                  </a:lnTo>
                  <a:lnTo>
                    <a:pt x="3310" y="210"/>
                  </a:lnTo>
                  <a:lnTo>
                    <a:pt x="3342" y="243"/>
                  </a:lnTo>
                  <a:lnTo>
                    <a:pt x="3374" y="277"/>
                  </a:lnTo>
                  <a:lnTo>
                    <a:pt x="3406" y="312"/>
                  </a:lnTo>
                  <a:lnTo>
                    <a:pt x="3437" y="347"/>
                  </a:lnTo>
                  <a:lnTo>
                    <a:pt x="3467" y="382"/>
                  </a:lnTo>
                  <a:lnTo>
                    <a:pt x="3494" y="419"/>
                  </a:lnTo>
                  <a:lnTo>
                    <a:pt x="3519" y="455"/>
                  </a:lnTo>
                  <a:lnTo>
                    <a:pt x="3541" y="490"/>
                  </a:lnTo>
                  <a:lnTo>
                    <a:pt x="3561" y="524"/>
                  </a:lnTo>
                  <a:lnTo>
                    <a:pt x="3576" y="559"/>
                  </a:lnTo>
                  <a:lnTo>
                    <a:pt x="3588" y="591"/>
                  </a:lnTo>
                  <a:lnTo>
                    <a:pt x="3595" y="622"/>
                  </a:lnTo>
                  <a:lnTo>
                    <a:pt x="3597" y="652"/>
                  </a:lnTo>
                  <a:lnTo>
                    <a:pt x="3594" y="680"/>
                  </a:lnTo>
                  <a:lnTo>
                    <a:pt x="3585" y="701"/>
                  </a:lnTo>
                  <a:lnTo>
                    <a:pt x="3575" y="718"/>
                  </a:lnTo>
                  <a:lnTo>
                    <a:pt x="3564" y="732"/>
                  </a:lnTo>
                  <a:lnTo>
                    <a:pt x="3551" y="745"/>
                  </a:lnTo>
                  <a:lnTo>
                    <a:pt x="3535" y="757"/>
                  </a:lnTo>
                  <a:lnTo>
                    <a:pt x="3516" y="767"/>
                  </a:lnTo>
                  <a:lnTo>
                    <a:pt x="3493" y="778"/>
                  </a:lnTo>
                  <a:lnTo>
                    <a:pt x="3465" y="790"/>
                  </a:lnTo>
                  <a:lnTo>
                    <a:pt x="3433" y="802"/>
                  </a:lnTo>
                  <a:lnTo>
                    <a:pt x="3395" y="816"/>
                  </a:lnTo>
                  <a:lnTo>
                    <a:pt x="3361" y="826"/>
                  </a:lnTo>
                  <a:lnTo>
                    <a:pt x="3325" y="837"/>
                  </a:lnTo>
                  <a:lnTo>
                    <a:pt x="3287" y="849"/>
                  </a:lnTo>
                  <a:lnTo>
                    <a:pt x="3246" y="862"/>
                  </a:lnTo>
                  <a:lnTo>
                    <a:pt x="3203" y="877"/>
                  </a:lnTo>
                  <a:lnTo>
                    <a:pt x="3157" y="893"/>
                  </a:lnTo>
                  <a:lnTo>
                    <a:pt x="3109" y="910"/>
                  </a:lnTo>
                  <a:lnTo>
                    <a:pt x="3059" y="930"/>
                  </a:lnTo>
                  <a:lnTo>
                    <a:pt x="3004" y="951"/>
                  </a:lnTo>
                  <a:lnTo>
                    <a:pt x="2947" y="974"/>
                  </a:lnTo>
                  <a:lnTo>
                    <a:pt x="2886" y="999"/>
                  </a:lnTo>
                  <a:lnTo>
                    <a:pt x="2823" y="1026"/>
                  </a:lnTo>
                  <a:lnTo>
                    <a:pt x="2756" y="1057"/>
                  </a:lnTo>
                  <a:lnTo>
                    <a:pt x="2685" y="1090"/>
                  </a:lnTo>
                  <a:lnTo>
                    <a:pt x="2611" y="1125"/>
                  </a:lnTo>
                  <a:lnTo>
                    <a:pt x="2532" y="1163"/>
                  </a:lnTo>
                  <a:lnTo>
                    <a:pt x="2451" y="1206"/>
                  </a:lnTo>
                  <a:lnTo>
                    <a:pt x="2364" y="1251"/>
                  </a:lnTo>
                  <a:lnTo>
                    <a:pt x="2391" y="1265"/>
                  </a:lnTo>
                  <a:lnTo>
                    <a:pt x="2419" y="1278"/>
                  </a:lnTo>
                  <a:lnTo>
                    <a:pt x="2450" y="1290"/>
                  </a:lnTo>
                  <a:lnTo>
                    <a:pt x="2483" y="1302"/>
                  </a:lnTo>
                  <a:lnTo>
                    <a:pt x="2520" y="1313"/>
                  </a:lnTo>
                  <a:lnTo>
                    <a:pt x="2562" y="1325"/>
                  </a:lnTo>
                  <a:lnTo>
                    <a:pt x="2608" y="1338"/>
                  </a:lnTo>
                  <a:lnTo>
                    <a:pt x="2658" y="1354"/>
                  </a:lnTo>
                  <a:lnTo>
                    <a:pt x="2688" y="1362"/>
                  </a:lnTo>
                  <a:lnTo>
                    <a:pt x="2713" y="1368"/>
                  </a:lnTo>
                  <a:lnTo>
                    <a:pt x="2733" y="1373"/>
                  </a:lnTo>
                  <a:lnTo>
                    <a:pt x="2749" y="1376"/>
                  </a:lnTo>
                  <a:lnTo>
                    <a:pt x="2761" y="1378"/>
                  </a:lnTo>
                  <a:lnTo>
                    <a:pt x="2770" y="1380"/>
                  </a:lnTo>
                  <a:lnTo>
                    <a:pt x="2775" y="1380"/>
                  </a:lnTo>
                  <a:lnTo>
                    <a:pt x="2777" y="1381"/>
                  </a:lnTo>
                  <a:lnTo>
                    <a:pt x="2510" y="1453"/>
                  </a:lnTo>
                  <a:lnTo>
                    <a:pt x="2713" y="1634"/>
                  </a:lnTo>
                  <a:lnTo>
                    <a:pt x="2711" y="1633"/>
                  </a:lnTo>
                  <a:lnTo>
                    <a:pt x="2702" y="1632"/>
                  </a:lnTo>
                  <a:lnTo>
                    <a:pt x="2691" y="1630"/>
                  </a:lnTo>
                  <a:lnTo>
                    <a:pt x="2677" y="1627"/>
                  </a:lnTo>
                  <a:lnTo>
                    <a:pt x="2662" y="1625"/>
                  </a:lnTo>
                  <a:lnTo>
                    <a:pt x="2646" y="1621"/>
                  </a:lnTo>
                  <a:lnTo>
                    <a:pt x="2631" y="1618"/>
                  </a:lnTo>
                  <a:lnTo>
                    <a:pt x="2555" y="1598"/>
                  </a:lnTo>
                  <a:lnTo>
                    <a:pt x="2480" y="1573"/>
                  </a:lnTo>
                  <a:lnTo>
                    <a:pt x="2406" y="1543"/>
                  </a:lnTo>
                  <a:lnTo>
                    <a:pt x="2335" y="1513"/>
                  </a:lnTo>
                  <a:lnTo>
                    <a:pt x="2268" y="1480"/>
                  </a:lnTo>
                  <a:lnTo>
                    <a:pt x="2205" y="1448"/>
                  </a:lnTo>
                  <a:lnTo>
                    <a:pt x="2148" y="1415"/>
                  </a:lnTo>
                  <a:lnTo>
                    <a:pt x="2147" y="1449"/>
                  </a:lnTo>
                  <a:lnTo>
                    <a:pt x="2144" y="1487"/>
                  </a:lnTo>
                  <a:lnTo>
                    <a:pt x="2139" y="1527"/>
                  </a:lnTo>
                  <a:lnTo>
                    <a:pt x="2132" y="1572"/>
                  </a:lnTo>
                  <a:lnTo>
                    <a:pt x="2124" y="1618"/>
                  </a:lnTo>
                  <a:lnTo>
                    <a:pt x="2114" y="1665"/>
                  </a:lnTo>
                  <a:lnTo>
                    <a:pt x="2103" y="1714"/>
                  </a:lnTo>
                  <a:lnTo>
                    <a:pt x="2092" y="1762"/>
                  </a:lnTo>
                  <a:lnTo>
                    <a:pt x="2080" y="1810"/>
                  </a:lnTo>
                  <a:lnTo>
                    <a:pt x="2068" y="1856"/>
                  </a:lnTo>
                  <a:lnTo>
                    <a:pt x="2055" y="1900"/>
                  </a:lnTo>
                  <a:lnTo>
                    <a:pt x="2043" y="1941"/>
                  </a:lnTo>
                  <a:lnTo>
                    <a:pt x="2031" y="1978"/>
                  </a:lnTo>
                  <a:lnTo>
                    <a:pt x="2027" y="1991"/>
                  </a:lnTo>
                  <a:lnTo>
                    <a:pt x="2022" y="2005"/>
                  </a:lnTo>
                  <a:lnTo>
                    <a:pt x="2017" y="2019"/>
                  </a:lnTo>
                  <a:lnTo>
                    <a:pt x="2011" y="2031"/>
                  </a:lnTo>
                  <a:lnTo>
                    <a:pt x="2008" y="2041"/>
                  </a:lnTo>
                  <a:lnTo>
                    <a:pt x="2005" y="2048"/>
                  </a:lnTo>
                  <a:lnTo>
                    <a:pt x="2004" y="2050"/>
                  </a:lnTo>
                  <a:lnTo>
                    <a:pt x="1940" y="1797"/>
                  </a:lnTo>
                  <a:lnTo>
                    <a:pt x="1735" y="1970"/>
                  </a:lnTo>
                  <a:lnTo>
                    <a:pt x="1736" y="1968"/>
                  </a:lnTo>
                  <a:lnTo>
                    <a:pt x="1738" y="1963"/>
                  </a:lnTo>
                  <a:lnTo>
                    <a:pt x="1743" y="1953"/>
                  </a:lnTo>
                  <a:lnTo>
                    <a:pt x="1748" y="1939"/>
                  </a:lnTo>
                  <a:lnTo>
                    <a:pt x="1755" y="1918"/>
                  </a:lnTo>
                  <a:lnTo>
                    <a:pt x="1762" y="1894"/>
                  </a:lnTo>
                  <a:lnTo>
                    <a:pt x="1771" y="1863"/>
                  </a:lnTo>
                  <a:lnTo>
                    <a:pt x="1782" y="1835"/>
                  </a:lnTo>
                  <a:lnTo>
                    <a:pt x="1793" y="1802"/>
                  </a:lnTo>
                  <a:lnTo>
                    <a:pt x="1804" y="1769"/>
                  </a:lnTo>
                  <a:lnTo>
                    <a:pt x="1814" y="1735"/>
                  </a:lnTo>
                  <a:lnTo>
                    <a:pt x="1824" y="1701"/>
                  </a:lnTo>
                  <a:lnTo>
                    <a:pt x="1831" y="1666"/>
                  </a:lnTo>
                  <a:lnTo>
                    <a:pt x="1838" y="1634"/>
                  </a:lnTo>
                  <a:lnTo>
                    <a:pt x="1843" y="1604"/>
                  </a:lnTo>
                  <a:lnTo>
                    <a:pt x="1847" y="1577"/>
                  </a:lnTo>
                  <a:lnTo>
                    <a:pt x="1849" y="1555"/>
                  </a:lnTo>
                  <a:lnTo>
                    <a:pt x="1782" y="1594"/>
                  </a:lnTo>
                  <a:lnTo>
                    <a:pt x="1718" y="1630"/>
                  </a:lnTo>
                  <a:lnTo>
                    <a:pt x="1659" y="1663"/>
                  </a:lnTo>
                  <a:lnTo>
                    <a:pt x="1602" y="1695"/>
                  </a:lnTo>
                  <a:lnTo>
                    <a:pt x="1548" y="1724"/>
                  </a:lnTo>
                  <a:lnTo>
                    <a:pt x="1498" y="1752"/>
                  </a:lnTo>
                  <a:lnTo>
                    <a:pt x="1449" y="1778"/>
                  </a:lnTo>
                  <a:lnTo>
                    <a:pt x="1402" y="1803"/>
                  </a:lnTo>
                  <a:lnTo>
                    <a:pt x="1357" y="1829"/>
                  </a:lnTo>
                  <a:lnTo>
                    <a:pt x="1312" y="1852"/>
                  </a:lnTo>
                  <a:lnTo>
                    <a:pt x="1269" y="1876"/>
                  </a:lnTo>
                  <a:lnTo>
                    <a:pt x="1226" y="1900"/>
                  </a:lnTo>
                  <a:lnTo>
                    <a:pt x="1159" y="1938"/>
                  </a:lnTo>
                  <a:lnTo>
                    <a:pt x="1098" y="1972"/>
                  </a:lnTo>
                  <a:lnTo>
                    <a:pt x="1041" y="2005"/>
                  </a:lnTo>
                  <a:lnTo>
                    <a:pt x="987" y="2035"/>
                  </a:lnTo>
                  <a:lnTo>
                    <a:pt x="938" y="2065"/>
                  </a:lnTo>
                  <a:lnTo>
                    <a:pt x="890" y="2092"/>
                  </a:lnTo>
                  <a:lnTo>
                    <a:pt x="848" y="2118"/>
                  </a:lnTo>
                  <a:lnTo>
                    <a:pt x="807" y="2144"/>
                  </a:lnTo>
                  <a:lnTo>
                    <a:pt x="769" y="2169"/>
                  </a:lnTo>
                  <a:lnTo>
                    <a:pt x="733" y="2194"/>
                  </a:lnTo>
                  <a:lnTo>
                    <a:pt x="697" y="2219"/>
                  </a:lnTo>
                  <a:lnTo>
                    <a:pt x="665" y="2244"/>
                  </a:lnTo>
                  <a:lnTo>
                    <a:pt x="632" y="2270"/>
                  </a:lnTo>
                  <a:lnTo>
                    <a:pt x="601" y="2297"/>
                  </a:lnTo>
                  <a:lnTo>
                    <a:pt x="569" y="2325"/>
                  </a:lnTo>
                  <a:lnTo>
                    <a:pt x="568" y="2327"/>
                  </a:lnTo>
                  <a:lnTo>
                    <a:pt x="563" y="2333"/>
                  </a:lnTo>
                  <a:lnTo>
                    <a:pt x="555" y="2340"/>
                  </a:lnTo>
                  <a:lnTo>
                    <a:pt x="546" y="2350"/>
                  </a:lnTo>
                  <a:lnTo>
                    <a:pt x="534" y="2360"/>
                  </a:lnTo>
                  <a:lnTo>
                    <a:pt x="522" y="2370"/>
                  </a:lnTo>
                  <a:lnTo>
                    <a:pt x="508" y="2380"/>
                  </a:lnTo>
                  <a:lnTo>
                    <a:pt x="495" y="2388"/>
                  </a:lnTo>
                  <a:lnTo>
                    <a:pt x="480" y="2393"/>
                  </a:lnTo>
                  <a:lnTo>
                    <a:pt x="466" y="2395"/>
                  </a:lnTo>
                  <a:lnTo>
                    <a:pt x="443" y="2392"/>
                  </a:lnTo>
                  <a:lnTo>
                    <a:pt x="417" y="2384"/>
                  </a:lnTo>
                  <a:lnTo>
                    <a:pt x="390" y="2372"/>
                  </a:lnTo>
                  <a:lnTo>
                    <a:pt x="362" y="2355"/>
                  </a:lnTo>
                  <a:lnTo>
                    <a:pt x="332" y="2334"/>
                  </a:lnTo>
                  <a:lnTo>
                    <a:pt x="303" y="2308"/>
                  </a:lnTo>
                  <a:lnTo>
                    <a:pt x="272" y="2280"/>
                  </a:lnTo>
                  <a:lnTo>
                    <a:pt x="242" y="2250"/>
                  </a:lnTo>
                  <a:lnTo>
                    <a:pt x="213" y="2216"/>
                  </a:lnTo>
                  <a:lnTo>
                    <a:pt x="184" y="2180"/>
                  </a:lnTo>
                  <a:lnTo>
                    <a:pt x="157" y="2143"/>
                  </a:lnTo>
                  <a:lnTo>
                    <a:pt x="131" y="2104"/>
                  </a:lnTo>
                  <a:lnTo>
                    <a:pt x="106" y="2065"/>
                  </a:lnTo>
                  <a:lnTo>
                    <a:pt x="83" y="2023"/>
                  </a:lnTo>
                  <a:lnTo>
                    <a:pt x="61" y="1973"/>
                  </a:lnTo>
                  <a:lnTo>
                    <a:pt x="43" y="1925"/>
                  </a:lnTo>
                  <a:lnTo>
                    <a:pt x="29" y="1882"/>
                  </a:lnTo>
                  <a:lnTo>
                    <a:pt x="16" y="1842"/>
                  </a:lnTo>
                  <a:lnTo>
                    <a:pt x="8" y="1806"/>
                  </a:lnTo>
                  <a:lnTo>
                    <a:pt x="3" y="1771"/>
                  </a:lnTo>
                  <a:lnTo>
                    <a:pt x="0" y="1741"/>
                  </a:lnTo>
                  <a:lnTo>
                    <a:pt x="0" y="1714"/>
                  </a:lnTo>
                  <a:lnTo>
                    <a:pt x="2" y="1689"/>
                  </a:lnTo>
                  <a:lnTo>
                    <a:pt x="8" y="1666"/>
                  </a:lnTo>
                  <a:lnTo>
                    <a:pt x="13" y="1647"/>
                  </a:lnTo>
                  <a:lnTo>
                    <a:pt x="22" y="1630"/>
                  </a:lnTo>
                  <a:lnTo>
                    <a:pt x="32" y="1615"/>
                  </a:lnTo>
                  <a:lnTo>
                    <a:pt x="43" y="1602"/>
                  </a:lnTo>
                  <a:lnTo>
                    <a:pt x="55" y="1591"/>
                  </a:lnTo>
                  <a:lnTo>
                    <a:pt x="68" y="1581"/>
                  </a:lnTo>
                  <a:lnTo>
                    <a:pt x="82" y="1573"/>
                  </a:lnTo>
                  <a:lnTo>
                    <a:pt x="97" y="1567"/>
                  </a:lnTo>
                  <a:lnTo>
                    <a:pt x="111" y="1562"/>
                  </a:lnTo>
                  <a:lnTo>
                    <a:pt x="126" y="1558"/>
                  </a:lnTo>
                  <a:lnTo>
                    <a:pt x="140" y="1555"/>
                  </a:lnTo>
                  <a:lnTo>
                    <a:pt x="155" y="1552"/>
                  </a:lnTo>
                  <a:lnTo>
                    <a:pt x="169" y="1551"/>
                  </a:lnTo>
                  <a:lnTo>
                    <a:pt x="182" y="1549"/>
                  </a:lnTo>
                  <a:lnTo>
                    <a:pt x="194" y="1548"/>
                  </a:lnTo>
                  <a:lnTo>
                    <a:pt x="205" y="1548"/>
                  </a:lnTo>
                  <a:lnTo>
                    <a:pt x="215" y="1548"/>
                  </a:lnTo>
                  <a:lnTo>
                    <a:pt x="223" y="1547"/>
                  </a:lnTo>
                  <a:lnTo>
                    <a:pt x="230" y="1547"/>
                  </a:lnTo>
                  <a:lnTo>
                    <a:pt x="241" y="1546"/>
                  </a:lnTo>
                  <a:lnTo>
                    <a:pt x="254" y="1544"/>
                  </a:lnTo>
                  <a:lnTo>
                    <a:pt x="269" y="1542"/>
                  </a:lnTo>
                  <a:lnTo>
                    <a:pt x="286" y="1539"/>
                  </a:lnTo>
                  <a:lnTo>
                    <a:pt x="307" y="1535"/>
                  </a:lnTo>
                  <a:lnTo>
                    <a:pt x="329" y="1530"/>
                  </a:lnTo>
                  <a:lnTo>
                    <a:pt x="355" y="1524"/>
                  </a:lnTo>
                  <a:lnTo>
                    <a:pt x="383" y="1517"/>
                  </a:lnTo>
                  <a:lnTo>
                    <a:pt x="415" y="1508"/>
                  </a:lnTo>
                  <a:lnTo>
                    <a:pt x="449" y="1498"/>
                  </a:lnTo>
                  <a:lnTo>
                    <a:pt x="486" y="1486"/>
                  </a:lnTo>
                  <a:lnTo>
                    <a:pt x="526" y="1473"/>
                  </a:lnTo>
                  <a:lnTo>
                    <a:pt x="570" y="1457"/>
                  </a:lnTo>
                  <a:lnTo>
                    <a:pt x="617" y="1440"/>
                  </a:lnTo>
                  <a:lnTo>
                    <a:pt x="669" y="1420"/>
                  </a:lnTo>
                  <a:lnTo>
                    <a:pt x="723" y="1398"/>
                  </a:lnTo>
                  <a:lnTo>
                    <a:pt x="781" y="1374"/>
                  </a:lnTo>
                  <a:lnTo>
                    <a:pt x="843" y="1348"/>
                  </a:lnTo>
                  <a:lnTo>
                    <a:pt x="909" y="1319"/>
                  </a:lnTo>
                  <a:lnTo>
                    <a:pt x="978" y="1286"/>
                  </a:lnTo>
                  <a:lnTo>
                    <a:pt x="1053" y="1252"/>
                  </a:lnTo>
                  <a:lnTo>
                    <a:pt x="1131" y="1214"/>
                  </a:lnTo>
                  <a:lnTo>
                    <a:pt x="1213" y="1174"/>
                  </a:lnTo>
                  <a:lnTo>
                    <a:pt x="1300" y="1130"/>
                  </a:lnTo>
                  <a:lnTo>
                    <a:pt x="1391" y="1083"/>
                  </a:lnTo>
                  <a:lnTo>
                    <a:pt x="1486" y="1032"/>
                  </a:lnTo>
                  <a:lnTo>
                    <a:pt x="1587" y="978"/>
                  </a:lnTo>
                  <a:lnTo>
                    <a:pt x="1701" y="916"/>
                  </a:lnTo>
                  <a:lnTo>
                    <a:pt x="1810" y="855"/>
                  </a:lnTo>
                  <a:lnTo>
                    <a:pt x="1913" y="798"/>
                  </a:lnTo>
                  <a:lnTo>
                    <a:pt x="2010" y="741"/>
                  </a:lnTo>
                  <a:lnTo>
                    <a:pt x="2102" y="688"/>
                  </a:lnTo>
                  <a:lnTo>
                    <a:pt x="2189" y="636"/>
                  </a:lnTo>
                  <a:lnTo>
                    <a:pt x="2270" y="587"/>
                  </a:lnTo>
                  <a:lnTo>
                    <a:pt x="2347" y="540"/>
                  </a:lnTo>
                  <a:lnTo>
                    <a:pt x="2418" y="495"/>
                  </a:lnTo>
                  <a:lnTo>
                    <a:pt x="2485" y="452"/>
                  </a:lnTo>
                  <a:lnTo>
                    <a:pt x="2546" y="412"/>
                  </a:lnTo>
                  <a:lnTo>
                    <a:pt x="2605" y="373"/>
                  </a:lnTo>
                  <a:lnTo>
                    <a:pt x="2657" y="337"/>
                  </a:lnTo>
                  <a:lnTo>
                    <a:pt x="2707" y="304"/>
                  </a:lnTo>
                  <a:lnTo>
                    <a:pt x="2752" y="271"/>
                  </a:lnTo>
                  <a:lnTo>
                    <a:pt x="2792" y="242"/>
                  </a:lnTo>
                  <a:lnTo>
                    <a:pt x="2829" y="215"/>
                  </a:lnTo>
                  <a:lnTo>
                    <a:pt x="2863" y="190"/>
                  </a:lnTo>
                  <a:lnTo>
                    <a:pt x="2893" y="167"/>
                  </a:lnTo>
                  <a:lnTo>
                    <a:pt x="2919" y="145"/>
                  </a:lnTo>
                  <a:lnTo>
                    <a:pt x="2942" y="127"/>
                  </a:lnTo>
                  <a:lnTo>
                    <a:pt x="2962" y="111"/>
                  </a:lnTo>
                  <a:lnTo>
                    <a:pt x="2980" y="96"/>
                  </a:lnTo>
                  <a:lnTo>
                    <a:pt x="2993" y="84"/>
                  </a:lnTo>
                  <a:lnTo>
                    <a:pt x="3004" y="74"/>
                  </a:lnTo>
                  <a:lnTo>
                    <a:pt x="3013" y="67"/>
                  </a:lnTo>
                  <a:lnTo>
                    <a:pt x="3019" y="61"/>
                  </a:lnTo>
                  <a:lnTo>
                    <a:pt x="3022" y="58"/>
                  </a:lnTo>
                  <a:lnTo>
                    <a:pt x="3024" y="56"/>
                  </a:lnTo>
                  <a:lnTo>
                    <a:pt x="307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3404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6;p1">
            <a:extLst>
              <a:ext uri="{FF2B5EF4-FFF2-40B4-BE49-F238E27FC236}">
                <a16:creationId xmlns:a16="http://schemas.microsoft.com/office/drawing/2014/main" id="{3652B60A-4748-3941-0E76-2B92A8E10475}"/>
              </a:ext>
            </a:extLst>
          </p:cNvPr>
          <p:cNvPicPr preferRelativeResize="0"/>
          <p:nvPr/>
        </p:nvPicPr>
        <p:blipFill>
          <a:blip r:embed="rId3"/>
          <a:srcRect/>
          <a:stretch/>
        </p:blipFill>
        <p:spPr>
          <a:xfrm>
            <a:off x="150223" y="223736"/>
            <a:ext cx="924598" cy="953311"/>
          </a:xfrm>
          <a:prstGeom prst="rect">
            <a:avLst/>
          </a:prstGeom>
          <a:noFill/>
          <a:ln>
            <a:noFill/>
          </a:ln>
        </p:spPr>
      </p:pic>
      <p:sp>
        <p:nvSpPr>
          <p:cNvPr id="6" name="Rectangle 5">
            <a:extLst>
              <a:ext uri="{FF2B5EF4-FFF2-40B4-BE49-F238E27FC236}">
                <a16:creationId xmlns:a16="http://schemas.microsoft.com/office/drawing/2014/main" id="{2B6126E7-D9C7-89FF-DC23-0DFBF6DF54A6}"/>
              </a:ext>
            </a:extLst>
          </p:cNvPr>
          <p:cNvSpPr/>
          <p:nvPr/>
        </p:nvSpPr>
        <p:spPr>
          <a:xfrm>
            <a:off x="0" y="347119"/>
            <a:ext cx="7695508" cy="492443"/>
          </a:xfrm>
          <a:prstGeom prst="rect">
            <a:avLst/>
          </a:prstGeom>
        </p:spPr>
        <p:txBody>
          <a:bodyPr wrap="square" lIns="1463040" tIns="0" rIns="0" bIns="0">
            <a:spAutoFit/>
          </a:bodyPr>
          <a:lstStyle/>
          <a:p>
            <a:pPr algn="ctr"/>
            <a:r>
              <a:rPr lang="en-US" sz="3200">
                <a:latin typeface="+mj-lt"/>
                <a:cs typeface="Arial" panose="020B0604020202020204" pitchFamily="34" charset="0"/>
              </a:rPr>
              <a:t>Enlisted Sailors’ Career Continuum</a:t>
            </a:r>
          </a:p>
        </p:txBody>
      </p:sp>
      <p:grpSp>
        <p:nvGrpSpPr>
          <p:cNvPr id="7" name="Group 6">
            <a:extLst>
              <a:ext uri="{FF2B5EF4-FFF2-40B4-BE49-F238E27FC236}">
                <a16:creationId xmlns:a16="http://schemas.microsoft.com/office/drawing/2014/main" id="{04ADBDDA-7B6A-0BBB-659D-DCE1ED39BE25}"/>
              </a:ext>
            </a:extLst>
          </p:cNvPr>
          <p:cNvGrpSpPr/>
          <p:nvPr/>
        </p:nvGrpSpPr>
        <p:grpSpPr>
          <a:xfrm>
            <a:off x="-288758" y="1085177"/>
            <a:ext cx="7892716" cy="4395484"/>
            <a:chOff x="623128" y="1085176"/>
            <a:chExt cx="8416318" cy="3850569"/>
          </a:xfrm>
        </p:grpSpPr>
        <p:sp>
          <p:nvSpPr>
            <p:cNvPr id="8" name="TextBox 7">
              <a:extLst>
                <a:ext uri="{FF2B5EF4-FFF2-40B4-BE49-F238E27FC236}">
                  <a16:creationId xmlns:a16="http://schemas.microsoft.com/office/drawing/2014/main" id="{B4273E93-2CAC-7A99-B14C-9E62733EFD5A}"/>
                </a:ext>
              </a:extLst>
            </p:cNvPr>
            <p:cNvSpPr txBox="1"/>
            <p:nvPr/>
          </p:nvSpPr>
          <p:spPr>
            <a:xfrm>
              <a:off x="623128" y="4773972"/>
              <a:ext cx="2284316" cy="161773"/>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Online Academic Skills Program-</a:t>
              </a:r>
              <a:endParaRPr lang="en-US" sz="1200">
                <a:solidFill>
                  <a:schemeClr val="bg2"/>
                </a:solidFill>
              </a:endParaRPr>
            </a:p>
          </p:txBody>
        </p:sp>
        <p:sp>
          <p:nvSpPr>
            <p:cNvPr id="9" name="TextBox 8">
              <a:extLst>
                <a:ext uri="{FF2B5EF4-FFF2-40B4-BE49-F238E27FC236}">
                  <a16:creationId xmlns:a16="http://schemas.microsoft.com/office/drawing/2014/main" id="{EA5F1CA9-4868-62D0-695B-21EDDA6D01D4}"/>
                </a:ext>
              </a:extLst>
            </p:cNvPr>
            <p:cNvSpPr txBox="1"/>
            <p:nvPr/>
          </p:nvSpPr>
          <p:spPr>
            <a:xfrm>
              <a:off x="1145883" y="4471545"/>
              <a:ext cx="2909157" cy="161773"/>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DANTES College Testing (CLEP &amp; DSST)</a:t>
              </a:r>
              <a:endParaRPr lang="en-US" sz="1200">
                <a:solidFill>
                  <a:schemeClr val="bg2"/>
                </a:solidFill>
              </a:endParaRPr>
            </a:p>
          </p:txBody>
        </p:sp>
        <p:sp>
          <p:nvSpPr>
            <p:cNvPr id="10" name="TextBox 9">
              <a:extLst>
                <a:ext uri="{FF2B5EF4-FFF2-40B4-BE49-F238E27FC236}">
                  <a16:creationId xmlns:a16="http://schemas.microsoft.com/office/drawing/2014/main" id="{DB64683A-63D7-C26A-F035-AE3BD4CB8727}"/>
                </a:ext>
              </a:extLst>
            </p:cNvPr>
            <p:cNvSpPr txBox="1"/>
            <p:nvPr/>
          </p:nvSpPr>
          <p:spPr>
            <a:xfrm>
              <a:off x="2248230" y="4097572"/>
              <a:ext cx="2016900" cy="166862"/>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Navy Credentialing “COOL”</a:t>
              </a:r>
              <a:endParaRPr lang="en-US" sz="1200">
                <a:solidFill>
                  <a:schemeClr val="bg2"/>
                </a:solidFill>
              </a:endParaRPr>
            </a:p>
          </p:txBody>
        </p:sp>
        <p:sp>
          <p:nvSpPr>
            <p:cNvPr id="11" name="TextBox 10">
              <a:extLst>
                <a:ext uri="{FF2B5EF4-FFF2-40B4-BE49-F238E27FC236}">
                  <a16:creationId xmlns:a16="http://schemas.microsoft.com/office/drawing/2014/main" id="{20438FA2-E17B-5F11-36E1-3DF0FF91DAA9}"/>
                </a:ext>
              </a:extLst>
            </p:cNvPr>
            <p:cNvSpPr txBox="1"/>
            <p:nvPr/>
          </p:nvSpPr>
          <p:spPr>
            <a:xfrm>
              <a:off x="3044190" y="3828342"/>
              <a:ext cx="1457546" cy="161773"/>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First Term CONSEP</a:t>
              </a:r>
              <a:endParaRPr lang="en-US" sz="1200">
                <a:solidFill>
                  <a:schemeClr val="bg2"/>
                </a:solidFill>
              </a:endParaRPr>
            </a:p>
          </p:txBody>
        </p:sp>
        <p:sp>
          <p:nvSpPr>
            <p:cNvPr id="12" name="TextBox 11">
              <a:extLst>
                <a:ext uri="{FF2B5EF4-FFF2-40B4-BE49-F238E27FC236}">
                  <a16:creationId xmlns:a16="http://schemas.microsoft.com/office/drawing/2014/main" id="{7854C09C-B46C-A73E-0AE6-7631126E51DA}"/>
                </a:ext>
              </a:extLst>
            </p:cNvPr>
            <p:cNvSpPr txBox="1"/>
            <p:nvPr/>
          </p:nvSpPr>
          <p:spPr>
            <a:xfrm>
              <a:off x="3108960" y="3553314"/>
              <a:ext cx="1880456" cy="161773"/>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Introductory Enlisted PME</a:t>
              </a:r>
              <a:endParaRPr lang="en-US" sz="1200">
                <a:solidFill>
                  <a:schemeClr val="bg2"/>
                </a:solidFill>
              </a:endParaRPr>
            </a:p>
          </p:txBody>
        </p:sp>
        <p:sp>
          <p:nvSpPr>
            <p:cNvPr id="13" name="TextBox 12">
              <a:extLst>
                <a:ext uri="{FF2B5EF4-FFF2-40B4-BE49-F238E27FC236}">
                  <a16:creationId xmlns:a16="http://schemas.microsoft.com/office/drawing/2014/main" id="{C05BA045-0AC0-C825-A0D0-F8EFE5593817}"/>
                </a:ext>
              </a:extLst>
            </p:cNvPr>
            <p:cNvSpPr txBox="1"/>
            <p:nvPr/>
          </p:nvSpPr>
          <p:spPr>
            <a:xfrm>
              <a:off x="2077167" y="3296531"/>
              <a:ext cx="3365639" cy="161773"/>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Department of Labor Apprenticeship (USMAP</a:t>
              </a:r>
              <a:r>
                <a:rPr lang="en-US" altLang="en-US" sz="1200">
                  <a:solidFill>
                    <a:srgbClr val="000066"/>
                  </a:solidFill>
                  <a:cs typeface="Arial" panose="020B0604020202020204" pitchFamily="34" charset="0"/>
                </a:rPr>
                <a:t>)</a:t>
              </a:r>
              <a:endParaRPr lang="en-US" sz="1200"/>
            </a:p>
          </p:txBody>
        </p:sp>
        <p:sp>
          <p:nvSpPr>
            <p:cNvPr id="14" name="TextBox 13">
              <a:extLst>
                <a:ext uri="{FF2B5EF4-FFF2-40B4-BE49-F238E27FC236}">
                  <a16:creationId xmlns:a16="http://schemas.microsoft.com/office/drawing/2014/main" id="{18B8C11F-1E9E-CF20-4CE7-8A25D06B681C}"/>
                </a:ext>
              </a:extLst>
            </p:cNvPr>
            <p:cNvSpPr txBox="1"/>
            <p:nvPr/>
          </p:nvSpPr>
          <p:spPr>
            <a:xfrm>
              <a:off x="4497926" y="3000864"/>
              <a:ext cx="1392776" cy="161773"/>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Basic Enlisted PME</a:t>
              </a:r>
              <a:endParaRPr lang="en-US" sz="1200">
                <a:solidFill>
                  <a:schemeClr val="bg2"/>
                </a:solidFill>
              </a:endParaRPr>
            </a:p>
          </p:txBody>
        </p:sp>
        <p:sp>
          <p:nvSpPr>
            <p:cNvPr id="15" name="TextBox 14">
              <a:extLst>
                <a:ext uri="{FF2B5EF4-FFF2-40B4-BE49-F238E27FC236}">
                  <a16:creationId xmlns:a16="http://schemas.microsoft.com/office/drawing/2014/main" id="{AD93B7CF-1AA4-C631-F8F8-9DAB6E0113FB}"/>
                </a:ext>
              </a:extLst>
            </p:cNvPr>
            <p:cNvSpPr txBox="1"/>
            <p:nvPr/>
          </p:nvSpPr>
          <p:spPr>
            <a:xfrm>
              <a:off x="4834890" y="2729646"/>
              <a:ext cx="1507076" cy="161773"/>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Mid-Career</a:t>
              </a:r>
              <a:r>
                <a:rPr lang="en-US" altLang="en-US" sz="1200">
                  <a:solidFill>
                    <a:srgbClr val="000066"/>
                  </a:solidFill>
                  <a:cs typeface="Arial" panose="020B0604020202020204" pitchFamily="34" charset="0"/>
                </a:rPr>
                <a:t> </a:t>
              </a:r>
              <a:r>
                <a:rPr lang="en-US" altLang="en-US" sz="1200">
                  <a:solidFill>
                    <a:schemeClr val="bg2"/>
                  </a:solidFill>
                  <a:cs typeface="Arial" panose="020B0604020202020204" pitchFamily="34" charset="0"/>
                </a:rPr>
                <a:t>CONSEP</a:t>
              </a:r>
              <a:endParaRPr lang="en-US" sz="1200">
                <a:solidFill>
                  <a:schemeClr val="bg2"/>
                </a:solidFill>
              </a:endParaRPr>
            </a:p>
          </p:txBody>
        </p:sp>
        <p:sp>
          <p:nvSpPr>
            <p:cNvPr id="16" name="TextBox 15">
              <a:extLst>
                <a:ext uri="{FF2B5EF4-FFF2-40B4-BE49-F238E27FC236}">
                  <a16:creationId xmlns:a16="http://schemas.microsoft.com/office/drawing/2014/main" id="{EE6C05F2-C852-5A70-EE18-5F267096F540}"/>
                </a:ext>
              </a:extLst>
            </p:cNvPr>
            <p:cNvSpPr txBox="1"/>
            <p:nvPr/>
          </p:nvSpPr>
          <p:spPr>
            <a:xfrm>
              <a:off x="5490210" y="2454618"/>
              <a:ext cx="1301336" cy="161773"/>
            </a:xfrm>
            <a:prstGeom prst="rect">
              <a:avLst/>
            </a:prstGeom>
            <a:noFill/>
          </p:spPr>
          <p:txBody>
            <a:bodyPr wrap="square" lIns="0" tIns="0" rIns="0" bIns="0" rtlCol="0" anchor="t">
              <a:spAutoFit/>
            </a:bodyPr>
            <a:lstStyle/>
            <a:p>
              <a:pPr algn="r"/>
              <a:r>
                <a:rPr lang="en-US" altLang="en-US" sz="1200">
                  <a:solidFill>
                    <a:schemeClr val="bg2"/>
                  </a:solidFill>
                </a:rPr>
                <a:t>TA/NCPACE </a:t>
              </a:r>
              <a:endParaRPr lang="en-US" sz="1200">
                <a:solidFill>
                  <a:schemeClr val="bg2"/>
                </a:solidFill>
              </a:endParaRPr>
            </a:p>
          </p:txBody>
        </p:sp>
        <p:sp>
          <p:nvSpPr>
            <p:cNvPr id="17" name="TextBox 16">
              <a:extLst>
                <a:ext uri="{FF2B5EF4-FFF2-40B4-BE49-F238E27FC236}">
                  <a16:creationId xmlns:a16="http://schemas.microsoft.com/office/drawing/2014/main" id="{BF6FBE77-DBD2-9611-03CB-3BA5980FF372}"/>
                </a:ext>
              </a:extLst>
            </p:cNvPr>
            <p:cNvSpPr txBox="1"/>
            <p:nvPr/>
          </p:nvSpPr>
          <p:spPr>
            <a:xfrm>
              <a:off x="6507480" y="2180568"/>
              <a:ext cx="733646" cy="161773"/>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Sailor 360</a:t>
              </a:r>
              <a:endParaRPr lang="en-US" sz="1200">
                <a:solidFill>
                  <a:schemeClr val="bg2"/>
                </a:solidFill>
              </a:endParaRPr>
            </a:p>
          </p:txBody>
        </p:sp>
        <p:sp>
          <p:nvSpPr>
            <p:cNvPr id="18" name="TextBox 17">
              <a:extLst>
                <a:ext uri="{FF2B5EF4-FFF2-40B4-BE49-F238E27FC236}">
                  <a16:creationId xmlns:a16="http://schemas.microsoft.com/office/drawing/2014/main" id="{43948267-8FC9-0527-6D3C-A936130409CC}"/>
                </a:ext>
              </a:extLst>
            </p:cNvPr>
            <p:cNvSpPr txBox="1"/>
            <p:nvPr/>
          </p:nvSpPr>
          <p:spPr>
            <a:xfrm>
              <a:off x="5162550" y="1905540"/>
              <a:ext cx="2528156" cy="161773"/>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Advanced Education Voucher (AEV)</a:t>
              </a:r>
              <a:endParaRPr lang="en-US" sz="1200">
                <a:solidFill>
                  <a:schemeClr val="bg2"/>
                </a:solidFill>
              </a:endParaRPr>
            </a:p>
          </p:txBody>
        </p:sp>
        <p:sp>
          <p:nvSpPr>
            <p:cNvPr id="19" name="TextBox 18">
              <a:extLst>
                <a:ext uri="{FF2B5EF4-FFF2-40B4-BE49-F238E27FC236}">
                  <a16:creationId xmlns:a16="http://schemas.microsoft.com/office/drawing/2014/main" id="{7207FFB8-E900-37F3-4EE1-C1E50E7D4ECB}"/>
                </a:ext>
              </a:extLst>
            </p:cNvPr>
            <p:cNvSpPr txBox="1"/>
            <p:nvPr/>
          </p:nvSpPr>
          <p:spPr>
            <a:xfrm>
              <a:off x="5859780" y="1630512"/>
              <a:ext cx="2280506" cy="161773"/>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Navy Senior Leadership Seminar</a:t>
              </a:r>
              <a:endParaRPr lang="en-US" sz="1200">
                <a:solidFill>
                  <a:schemeClr val="bg2"/>
                </a:solidFill>
              </a:endParaRPr>
            </a:p>
          </p:txBody>
        </p:sp>
        <p:sp>
          <p:nvSpPr>
            <p:cNvPr id="20" name="TextBox 19">
              <a:extLst>
                <a:ext uri="{FF2B5EF4-FFF2-40B4-BE49-F238E27FC236}">
                  <a16:creationId xmlns:a16="http://schemas.microsoft.com/office/drawing/2014/main" id="{2A999D6E-B3F4-6B5D-9FE6-25376AEE4968}"/>
                </a:ext>
              </a:extLst>
            </p:cNvPr>
            <p:cNvSpPr txBox="1"/>
            <p:nvPr/>
          </p:nvSpPr>
          <p:spPr>
            <a:xfrm>
              <a:off x="5071110" y="1355484"/>
              <a:ext cx="3518756" cy="161773"/>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Fleet Seminar Joint Professional Military Education</a:t>
              </a:r>
              <a:endParaRPr lang="en-US" sz="1200">
                <a:solidFill>
                  <a:schemeClr val="bg2"/>
                </a:solidFill>
              </a:endParaRPr>
            </a:p>
          </p:txBody>
        </p:sp>
        <p:sp>
          <p:nvSpPr>
            <p:cNvPr id="21" name="TextBox 20">
              <a:extLst>
                <a:ext uri="{FF2B5EF4-FFF2-40B4-BE49-F238E27FC236}">
                  <a16:creationId xmlns:a16="http://schemas.microsoft.com/office/drawing/2014/main" id="{6F4B6D34-5182-4BD3-6C8D-84BD6C3117CA}"/>
                </a:ext>
              </a:extLst>
            </p:cNvPr>
            <p:cNvSpPr txBox="1"/>
            <p:nvPr/>
          </p:nvSpPr>
          <p:spPr>
            <a:xfrm>
              <a:off x="8107680" y="1085176"/>
              <a:ext cx="931766" cy="161773"/>
            </a:xfrm>
            <a:prstGeom prst="rect">
              <a:avLst/>
            </a:prstGeom>
            <a:noFill/>
          </p:spPr>
          <p:txBody>
            <a:bodyPr wrap="square" lIns="0" tIns="0" rIns="0" bIns="0" rtlCol="0">
              <a:spAutoFit/>
            </a:bodyPr>
            <a:lstStyle/>
            <a:p>
              <a:pPr algn="r"/>
              <a:r>
                <a:rPr lang="en-US" altLang="en-US" sz="1200">
                  <a:solidFill>
                    <a:schemeClr val="bg2"/>
                  </a:solidFill>
                  <a:cs typeface="Arial" panose="020B0604020202020204" pitchFamily="34" charset="0"/>
                </a:rPr>
                <a:t>KEYSTONE</a:t>
              </a:r>
              <a:endParaRPr lang="en-US" sz="1200">
                <a:solidFill>
                  <a:schemeClr val="bg2"/>
                </a:solidFill>
              </a:endParaRPr>
            </a:p>
          </p:txBody>
        </p:sp>
      </p:grpSp>
      <p:grpSp>
        <p:nvGrpSpPr>
          <p:cNvPr id="22" name="Group 21">
            <a:extLst>
              <a:ext uri="{FF2B5EF4-FFF2-40B4-BE49-F238E27FC236}">
                <a16:creationId xmlns:a16="http://schemas.microsoft.com/office/drawing/2014/main" id="{82592320-312C-7B5D-EEF2-D3417ED0D418}"/>
              </a:ext>
            </a:extLst>
          </p:cNvPr>
          <p:cNvGrpSpPr/>
          <p:nvPr/>
        </p:nvGrpSpPr>
        <p:grpSpPr>
          <a:xfrm>
            <a:off x="2951748" y="1828800"/>
            <a:ext cx="6063916" cy="4825568"/>
            <a:chOff x="4687379" y="2463773"/>
            <a:chExt cx="6193566" cy="3412344"/>
          </a:xfrm>
        </p:grpSpPr>
        <p:sp>
          <p:nvSpPr>
            <p:cNvPr id="23" name="TextBox 22">
              <a:extLst>
                <a:ext uri="{FF2B5EF4-FFF2-40B4-BE49-F238E27FC236}">
                  <a16:creationId xmlns:a16="http://schemas.microsoft.com/office/drawing/2014/main" id="{0C38903F-27F5-54F9-DC88-60624B50F007}"/>
                </a:ext>
              </a:extLst>
            </p:cNvPr>
            <p:cNvSpPr txBox="1"/>
            <p:nvPr/>
          </p:nvSpPr>
          <p:spPr>
            <a:xfrm>
              <a:off x="4687379" y="5745008"/>
              <a:ext cx="384810" cy="13110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RTC</a:t>
              </a:r>
              <a:endParaRPr lang="en-US" sz="1200">
                <a:solidFill>
                  <a:schemeClr val="bg2"/>
                </a:solidFill>
              </a:endParaRPr>
            </a:p>
          </p:txBody>
        </p:sp>
        <p:sp>
          <p:nvSpPr>
            <p:cNvPr id="24" name="TextBox 23">
              <a:extLst>
                <a:ext uri="{FF2B5EF4-FFF2-40B4-BE49-F238E27FC236}">
                  <a16:creationId xmlns:a16="http://schemas.microsoft.com/office/drawing/2014/main" id="{95FEE0A7-645E-EAF3-80C4-5FDD40E844C5}"/>
                </a:ext>
              </a:extLst>
            </p:cNvPr>
            <p:cNvSpPr txBox="1"/>
            <p:nvPr/>
          </p:nvSpPr>
          <p:spPr>
            <a:xfrm>
              <a:off x="4770120" y="5481832"/>
              <a:ext cx="2034540" cy="13110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Technical Training “A School” </a:t>
              </a:r>
              <a:endParaRPr lang="en-US" sz="1200">
                <a:solidFill>
                  <a:schemeClr val="bg2"/>
                </a:solidFill>
              </a:endParaRPr>
            </a:p>
          </p:txBody>
        </p:sp>
        <p:sp>
          <p:nvSpPr>
            <p:cNvPr id="25" name="TextBox 24">
              <a:extLst>
                <a:ext uri="{FF2B5EF4-FFF2-40B4-BE49-F238E27FC236}">
                  <a16:creationId xmlns:a16="http://schemas.microsoft.com/office/drawing/2014/main" id="{B4767D79-2954-697A-A640-E4AD502D4797}"/>
                </a:ext>
              </a:extLst>
            </p:cNvPr>
            <p:cNvSpPr txBox="1"/>
            <p:nvPr/>
          </p:nvSpPr>
          <p:spPr>
            <a:xfrm>
              <a:off x="5363816" y="5196270"/>
              <a:ext cx="1851660" cy="13110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Professional Qualifications</a:t>
              </a:r>
              <a:endParaRPr lang="en-US" sz="1200">
                <a:solidFill>
                  <a:schemeClr val="bg2"/>
                </a:solidFill>
              </a:endParaRPr>
            </a:p>
          </p:txBody>
        </p:sp>
        <p:sp>
          <p:nvSpPr>
            <p:cNvPr id="26" name="TextBox 25">
              <a:extLst>
                <a:ext uri="{FF2B5EF4-FFF2-40B4-BE49-F238E27FC236}">
                  <a16:creationId xmlns:a16="http://schemas.microsoft.com/office/drawing/2014/main" id="{894E6A7A-9207-6586-95DE-B24923096641}"/>
                </a:ext>
              </a:extLst>
            </p:cNvPr>
            <p:cNvSpPr txBox="1"/>
            <p:nvPr/>
          </p:nvSpPr>
          <p:spPr>
            <a:xfrm>
              <a:off x="5669280" y="4933094"/>
              <a:ext cx="3143250" cy="13110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Block Learning / Advanced Technical Training</a:t>
              </a:r>
              <a:endParaRPr lang="en-US" sz="1200">
                <a:solidFill>
                  <a:schemeClr val="bg2"/>
                </a:solidFill>
              </a:endParaRPr>
            </a:p>
          </p:txBody>
        </p:sp>
        <p:sp>
          <p:nvSpPr>
            <p:cNvPr id="27" name="TextBox 26">
              <a:extLst>
                <a:ext uri="{FF2B5EF4-FFF2-40B4-BE49-F238E27FC236}">
                  <a16:creationId xmlns:a16="http://schemas.microsoft.com/office/drawing/2014/main" id="{DE28D97C-16DC-C88E-F92F-D780A38E9998}"/>
                </a:ext>
              </a:extLst>
            </p:cNvPr>
            <p:cNvSpPr txBox="1"/>
            <p:nvPr/>
          </p:nvSpPr>
          <p:spPr>
            <a:xfrm>
              <a:off x="6118860" y="4658725"/>
              <a:ext cx="2438400" cy="13110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Foundational Leader Development</a:t>
              </a:r>
              <a:endParaRPr lang="en-US" sz="1200">
                <a:solidFill>
                  <a:schemeClr val="bg2"/>
                </a:solidFill>
              </a:endParaRPr>
            </a:p>
          </p:txBody>
        </p:sp>
        <p:sp>
          <p:nvSpPr>
            <p:cNvPr id="28" name="TextBox 27">
              <a:extLst>
                <a:ext uri="{FF2B5EF4-FFF2-40B4-BE49-F238E27FC236}">
                  <a16:creationId xmlns:a16="http://schemas.microsoft.com/office/drawing/2014/main" id="{52C548A3-59E5-B532-6785-AFED866A5BC7}"/>
                </a:ext>
              </a:extLst>
            </p:cNvPr>
            <p:cNvSpPr txBox="1"/>
            <p:nvPr/>
          </p:nvSpPr>
          <p:spPr>
            <a:xfrm>
              <a:off x="6568440" y="4384356"/>
              <a:ext cx="2720340" cy="13110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Advanced Technical Training “C School”</a:t>
              </a:r>
              <a:endParaRPr lang="en-US" sz="1200">
                <a:solidFill>
                  <a:schemeClr val="bg2"/>
                </a:solidFill>
              </a:endParaRPr>
            </a:p>
          </p:txBody>
        </p:sp>
        <p:sp>
          <p:nvSpPr>
            <p:cNvPr id="29" name="TextBox 28">
              <a:extLst>
                <a:ext uri="{FF2B5EF4-FFF2-40B4-BE49-F238E27FC236}">
                  <a16:creationId xmlns:a16="http://schemas.microsoft.com/office/drawing/2014/main" id="{503A253A-634A-9D69-AD46-504BB5CC924E}"/>
                </a:ext>
              </a:extLst>
            </p:cNvPr>
            <p:cNvSpPr txBox="1"/>
            <p:nvPr/>
          </p:nvSpPr>
          <p:spPr>
            <a:xfrm>
              <a:off x="7018020" y="4109987"/>
              <a:ext cx="2674620" cy="13110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Intermediate Leader Development (E5)</a:t>
              </a:r>
              <a:endParaRPr lang="en-US" sz="1200">
                <a:solidFill>
                  <a:schemeClr val="bg2"/>
                </a:solidFill>
              </a:endParaRPr>
            </a:p>
          </p:txBody>
        </p:sp>
        <p:sp>
          <p:nvSpPr>
            <p:cNvPr id="30" name="TextBox 29">
              <a:extLst>
                <a:ext uri="{FF2B5EF4-FFF2-40B4-BE49-F238E27FC236}">
                  <a16:creationId xmlns:a16="http://schemas.microsoft.com/office/drawing/2014/main" id="{B7ED426E-476E-0FCB-22EF-7271A370837F}"/>
                </a:ext>
              </a:extLst>
            </p:cNvPr>
            <p:cNvSpPr txBox="1"/>
            <p:nvPr/>
          </p:nvSpPr>
          <p:spPr>
            <a:xfrm>
              <a:off x="7467600" y="3835618"/>
              <a:ext cx="2472690" cy="13110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Advanced Leader Development (E6) </a:t>
              </a:r>
              <a:endParaRPr lang="en-US" sz="1200">
                <a:solidFill>
                  <a:schemeClr val="bg2"/>
                </a:solidFill>
              </a:endParaRPr>
            </a:p>
          </p:txBody>
        </p:sp>
        <p:sp>
          <p:nvSpPr>
            <p:cNvPr id="31" name="TextBox 30">
              <a:extLst>
                <a:ext uri="{FF2B5EF4-FFF2-40B4-BE49-F238E27FC236}">
                  <a16:creationId xmlns:a16="http://schemas.microsoft.com/office/drawing/2014/main" id="{D4C728D2-9F12-B7EA-AD19-2D4C6318D60B}"/>
                </a:ext>
              </a:extLst>
            </p:cNvPr>
            <p:cNvSpPr txBox="1"/>
            <p:nvPr/>
          </p:nvSpPr>
          <p:spPr>
            <a:xfrm>
              <a:off x="7634825" y="3595281"/>
              <a:ext cx="3246120" cy="13110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Chief Petty Officer Initiation </a:t>
              </a:r>
              <a:endParaRPr lang="en-US" sz="1200">
                <a:solidFill>
                  <a:schemeClr val="bg2"/>
                </a:solidFill>
              </a:endParaRPr>
            </a:p>
          </p:txBody>
        </p:sp>
        <p:sp>
          <p:nvSpPr>
            <p:cNvPr id="32" name="TextBox 31">
              <a:extLst>
                <a:ext uri="{FF2B5EF4-FFF2-40B4-BE49-F238E27FC236}">
                  <a16:creationId xmlns:a16="http://schemas.microsoft.com/office/drawing/2014/main" id="{A60043D5-A05C-E76C-8E73-5297DAAB584F}"/>
                </a:ext>
              </a:extLst>
            </p:cNvPr>
            <p:cNvSpPr txBox="1"/>
            <p:nvPr/>
          </p:nvSpPr>
          <p:spPr>
            <a:xfrm>
              <a:off x="8133560" y="3252847"/>
              <a:ext cx="2716530" cy="26116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Chief Petty Officer Leader Development (CPOSLC)</a:t>
              </a:r>
              <a:endParaRPr lang="en-US" sz="1200">
                <a:solidFill>
                  <a:schemeClr val="bg2"/>
                </a:solidFill>
              </a:endParaRPr>
            </a:p>
          </p:txBody>
        </p:sp>
        <p:sp>
          <p:nvSpPr>
            <p:cNvPr id="33" name="TextBox 32">
              <a:extLst>
                <a:ext uri="{FF2B5EF4-FFF2-40B4-BE49-F238E27FC236}">
                  <a16:creationId xmlns:a16="http://schemas.microsoft.com/office/drawing/2014/main" id="{D84938DA-3EBE-D8EB-335B-485A7D62DE22}"/>
                </a:ext>
              </a:extLst>
            </p:cNvPr>
            <p:cNvSpPr txBox="1"/>
            <p:nvPr/>
          </p:nvSpPr>
          <p:spPr>
            <a:xfrm>
              <a:off x="8816340" y="3012511"/>
              <a:ext cx="1527810" cy="13110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Primary Enlisted PME</a:t>
              </a:r>
              <a:endParaRPr lang="en-US" sz="1200">
                <a:solidFill>
                  <a:schemeClr val="bg2"/>
                </a:solidFill>
              </a:endParaRPr>
            </a:p>
          </p:txBody>
        </p:sp>
        <p:sp>
          <p:nvSpPr>
            <p:cNvPr id="34" name="TextBox 33">
              <a:extLst>
                <a:ext uri="{FF2B5EF4-FFF2-40B4-BE49-F238E27FC236}">
                  <a16:creationId xmlns:a16="http://schemas.microsoft.com/office/drawing/2014/main" id="{7F57EFD9-8B9C-75AB-9752-44838D174D4D}"/>
                </a:ext>
              </a:extLst>
            </p:cNvPr>
            <p:cNvSpPr txBox="1"/>
            <p:nvPr/>
          </p:nvSpPr>
          <p:spPr>
            <a:xfrm>
              <a:off x="9069299" y="2726797"/>
              <a:ext cx="1729740" cy="13110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Senior Enlisted Academy</a:t>
              </a:r>
              <a:endParaRPr lang="en-US" sz="1200">
                <a:solidFill>
                  <a:schemeClr val="bg2"/>
                </a:solidFill>
              </a:endParaRPr>
            </a:p>
          </p:txBody>
        </p:sp>
        <p:sp>
          <p:nvSpPr>
            <p:cNvPr id="35" name="TextBox 34">
              <a:extLst>
                <a:ext uri="{FF2B5EF4-FFF2-40B4-BE49-F238E27FC236}">
                  <a16:creationId xmlns:a16="http://schemas.microsoft.com/office/drawing/2014/main" id="{9B2DD3F5-7D26-095D-FC6F-2066B2E5345C}"/>
                </a:ext>
              </a:extLst>
            </p:cNvPr>
            <p:cNvSpPr txBox="1"/>
            <p:nvPr/>
          </p:nvSpPr>
          <p:spPr>
            <a:xfrm>
              <a:off x="9757410" y="2463773"/>
              <a:ext cx="777240" cy="131109"/>
            </a:xfrm>
            <a:prstGeom prst="rect">
              <a:avLst/>
            </a:prstGeom>
            <a:noFill/>
          </p:spPr>
          <p:txBody>
            <a:bodyPr wrap="square" lIns="0" tIns="0" rIns="0" bIns="0" rtlCol="0">
              <a:spAutoFit/>
            </a:bodyPr>
            <a:lstStyle/>
            <a:p>
              <a:r>
                <a:rPr lang="en-US" altLang="en-US" sz="1200">
                  <a:solidFill>
                    <a:schemeClr val="bg2"/>
                  </a:solidFill>
                  <a:cs typeface="Arial" panose="020B0604020202020204" pitchFamily="34" charset="0"/>
                </a:rPr>
                <a:t>CMC/COB</a:t>
              </a:r>
              <a:endParaRPr lang="en-US" sz="1200">
                <a:solidFill>
                  <a:schemeClr val="bg2"/>
                </a:solidFill>
              </a:endParaRPr>
            </a:p>
          </p:txBody>
        </p:sp>
      </p:grpSp>
      <p:sp>
        <p:nvSpPr>
          <p:cNvPr id="36" name="WordArt 7">
            <a:extLst>
              <a:ext uri="{FF2B5EF4-FFF2-40B4-BE49-F238E27FC236}">
                <a16:creationId xmlns:a16="http://schemas.microsoft.com/office/drawing/2014/main" id="{62F1FBCE-C758-966B-81C9-D14CAC03A200}"/>
              </a:ext>
            </a:extLst>
          </p:cNvPr>
          <p:cNvSpPr>
            <a:spLocks noChangeAspect="1" noChangeArrowheads="1" noChangeShapeType="1" noTextEdit="1"/>
          </p:cNvSpPr>
          <p:nvPr/>
        </p:nvSpPr>
        <p:spPr bwMode="auto">
          <a:xfrm>
            <a:off x="802105" y="6160168"/>
            <a:ext cx="528855" cy="297144"/>
          </a:xfrm>
          <a:prstGeom prst="rect">
            <a:avLst/>
          </a:prstGeom>
        </p:spPr>
        <p:txBody>
          <a:bodyPr wrap="none" fromWordArt="1">
            <a:prstTxWarp prst="textPlain">
              <a:avLst/>
            </a:prstTxWarp>
          </a:bodyPr>
          <a:lstStyle/>
          <a:p>
            <a:pPr algn="ctr"/>
            <a:r>
              <a:rPr lang="en-US" sz="3600" kern="10">
                <a:ln w="0"/>
                <a:solidFill>
                  <a:srgbClr val="CC0066"/>
                </a:solidFill>
                <a:effectLst>
                  <a:outerShdw blurRad="38100" dist="19050" dir="2700000" algn="tl" rotWithShape="0">
                    <a:schemeClr val="dk1">
                      <a:alpha val="40000"/>
                    </a:schemeClr>
                  </a:outerShdw>
                </a:effectLst>
                <a:latin typeface="Impact" panose="020B0806030902050204" pitchFamily="34" charset="0"/>
              </a:rPr>
              <a:t>DEP</a:t>
            </a:r>
          </a:p>
        </p:txBody>
      </p:sp>
      <p:sp>
        <p:nvSpPr>
          <p:cNvPr id="37" name="Arrow: Right 24">
            <a:extLst>
              <a:ext uri="{FF2B5EF4-FFF2-40B4-BE49-F238E27FC236}">
                <a16:creationId xmlns:a16="http://schemas.microsoft.com/office/drawing/2014/main" id="{8D32EF14-430C-7A2F-FE07-5530A860324B}"/>
              </a:ext>
            </a:extLst>
          </p:cNvPr>
          <p:cNvSpPr/>
          <p:nvPr/>
        </p:nvSpPr>
        <p:spPr>
          <a:xfrm rot="19370366">
            <a:off x="782962" y="2219627"/>
            <a:ext cx="2871778" cy="638707"/>
          </a:xfrm>
          <a:prstGeom prst="rightArrow">
            <a:avLst>
              <a:gd name="adj1" fmla="val 70810"/>
              <a:gd name="adj2" fmla="val 63877"/>
            </a:avLst>
          </a:prstGeom>
          <a:solidFill>
            <a:srgbClr val="E9E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C72B0"/>
                </a:solidFill>
              </a:rPr>
              <a:t>Development Opportunities</a:t>
            </a:r>
          </a:p>
        </p:txBody>
      </p:sp>
      <p:sp>
        <p:nvSpPr>
          <p:cNvPr id="38" name="Arrow: Right 28">
            <a:extLst>
              <a:ext uri="{FF2B5EF4-FFF2-40B4-BE49-F238E27FC236}">
                <a16:creationId xmlns:a16="http://schemas.microsoft.com/office/drawing/2014/main" id="{AC9F660B-D080-EF67-9557-1660E3992177}"/>
              </a:ext>
            </a:extLst>
          </p:cNvPr>
          <p:cNvSpPr/>
          <p:nvPr/>
        </p:nvSpPr>
        <p:spPr>
          <a:xfrm rot="19160313">
            <a:off x="6221855" y="5235522"/>
            <a:ext cx="2783415" cy="638707"/>
          </a:xfrm>
          <a:prstGeom prst="rightArrow">
            <a:avLst>
              <a:gd name="adj1" fmla="val 70810"/>
              <a:gd name="adj2" fmla="val 63877"/>
            </a:avLst>
          </a:prstGeom>
          <a:solidFill>
            <a:srgbClr val="E9E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C72B0"/>
                </a:solidFill>
              </a:rPr>
              <a:t>Development Requirements</a:t>
            </a:r>
          </a:p>
        </p:txBody>
      </p:sp>
      <p:cxnSp>
        <p:nvCxnSpPr>
          <p:cNvPr id="39" name="AutoShape 6">
            <a:extLst>
              <a:ext uri="{FF2B5EF4-FFF2-40B4-BE49-F238E27FC236}">
                <a16:creationId xmlns:a16="http://schemas.microsoft.com/office/drawing/2014/main" id="{F3BD6C1D-203F-F756-4F97-C84FB0E0CF76}"/>
              </a:ext>
            </a:extLst>
          </p:cNvPr>
          <p:cNvCxnSpPr>
            <a:cxnSpLocks noChangeShapeType="1"/>
          </p:cNvCxnSpPr>
          <p:nvPr/>
        </p:nvCxnSpPr>
        <p:spPr bwMode="auto">
          <a:xfrm flipV="1">
            <a:off x="1447324" y="5887453"/>
            <a:ext cx="493771" cy="428242"/>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41" name="WordArt 4">
            <a:extLst>
              <a:ext uri="{FF2B5EF4-FFF2-40B4-BE49-F238E27FC236}">
                <a16:creationId xmlns:a16="http://schemas.microsoft.com/office/drawing/2014/main" id="{CA1F4F5F-4304-8007-3FB7-C0667DB1EAE4}"/>
              </a:ext>
            </a:extLst>
          </p:cNvPr>
          <p:cNvSpPr>
            <a:spLocks noChangeArrowheads="1" noChangeShapeType="1" noTextEdit="1"/>
          </p:cNvSpPr>
          <p:nvPr/>
        </p:nvSpPr>
        <p:spPr bwMode="auto">
          <a:xfrm rot="21006649">
            <a:off x="2069432" y="5646821"/>
            <a:ext cx="544888" cy="309305"/>
          </a:xfrm>
          <a:prstGeom prst="rect">
            <a:avLst/>
          </a:prstGeom>
        </p:spPr>
        <p:txBody>
          <a:bodyPr wrap="none" fromWordArt="1">
            <a:prstTxWarp prst="textPlain">
              <a:avLst/>
            </a:prstTxWarp>
          </a:bodyPr>
          <a:lstStyle/>
          <a:p>
            <a:pPr algn="ctr"/>
            <a:r>
              <a:rPr lang="en-US" sz="3600" kern="10">
                <a:ln w="0"/>
                <a:solidFill>
                  <a:srgbClr val="CC0066"/>
                </a:solidFill>
                <a:effectLst>
                  <a:outerShdw blurRad="38100" dist="19050" dir="2700000" algn="tl" rotWithShape="0">
                    <a:schemeClr val="dk1">
                      <a:alpha val="40000"/>
                    </a:schemeClr>
                  </a:outerShdw>
                </a:effectLst>
                <a:latin typeface="Impact" panose="020B0806030902050204" pitchFamily="34" charset="0"/>
              </a:rPr>
              <a:t>E1-E3</a:t>
            </a:r>
          </a:p>
        </p:txBody>
      </p:sp>
      <p:cxnSp>
        <p:nvCxnSpPr>
          <p:cNvPr id="42" name="AutoShape 6">
            <a:extLst>
              <a:ext uri="{FF2B5EF4-FFF2-40B4-BE49-F238E27FC236}">
                <a16:creationId xmlns:a16="http://schemas.microsoft.com/office/drawing/2014/main" id="{11341863-6C4F-B9B8-B33C-C2BE18C63ED5}"/>
              </a:ext>
            </a:extLst>
          </p:cNvPr>
          <p:cNvCxnSpPr>
            <a:cxnSpLocks noChangeShapeType="1"/>
          </p:cNvCxnSpPr>
          <p:nvPr/>
        </p:nvCxnSpPr>
        <p:spPr bwMode="auto">
          <a:xfrm flipV="1">
            <a:off x="2723355" y="5216404"/>
            <a:ext cx="526939" cy="433952"/>
          </a:xfrm>
          <a:prstGeom prst="bentConnector3">
            <a:avLst>
              <a:gd name="adj1" fmla="val 40867"/>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43" name="WordArt 8">
            <a:extLst>
              <a:ext uri="{FF2B5EF4-FFF2-40B4-BE49-F238E27FC236}">
                <a16:creationId xmlns:a16="http://schemas.microsoft.com/office/drawing/2014/main" id="{1DE70BE7-2063-2056-AB9D-49B2DBD7767E}"/>
              </a:ext>
            </a:extLst>
          </p:cNvPr>
          <p:cNvSpPr>
            <a:spLocks noChangeArrowheads="1" noChangeShapeType="1" noTextEdit="1"/>
          </p:cNvSpPr>
          <p:nvPr/>
        </p:nvSpPr>
        <p:spPr bwMode="auto">
          <a:xfrm>
            <a:off x="3352798" y="4957011"/>
            <a:ext cx="343681" cy="288758"/>
          </a:xfrm>
          <a:prstGeom prst="rect">
            <a:avLst/>
          </a:prstGeom>
        </p:spPr>
        <p:txBody>
          <a:bodyPr wrap="none" fromWordArt="1">
            <a:prstTxWarp prst="textPlain">
              <a:avLst/>
            </a:prstTxWarp>
          </a:bodyPr>
          <a:lstStyle/>
          <a:p>
            <a:pPr algn="ctr"/>
            <a:r>
              <a:rPr lang="en-US" sz="3600" kern="10">
                <a:ln w="0"/>
                <a:solidFill>
                  <a:srgbClr val="CC0066"/>
                </a:solidFill>
                <a:effectLst>
                  <a:outerShdw blurRad="38100" dist="19050" dir="2700000" algn="tl" rotWithShape="0">
                    <a:schemeClr val="dk1">
                      <a:alpha val="40000"/>
                    </a:schemeClr>
                  </a:outerShdw>
                </a:effectLst>
                <a:latin typeface="Impact" panose="020B0806030902050204" pitchFamily="34" charset="0"/>
              </a:rPr>
              <a:t>E4</a:t>
            </a:r>
          </a:p>
        </p:txBody>
      </p:sp>
      <p:cxnSp>
        <p:nvCxnSpPr>
          <p:cNvPr id="44" name="AutoShape 6">
            <a:extLst>
              <a:ext uri="{FF2B5EF4-FFF2-40B4-BE49-F238E27FC236}">
                <a16:creationId xmlns:a16="http://schemas.microsoft.com/office/drawing/2014/main" id="{B63BDF79-5B9E-93DF-66B7-B3F32D238714}"/>
              </a:ext>
            </a:extLst>
          </p:cNvPr>
          <p:cNvCxnSpPr>
            <a:cxnSpLocks noChangeShapeType="1"/>
          </p:cNvCxnSpPr>
          <p:nvPr/>
        </p:nvCxnSpPr>
        <p:spPr bwMode="auto">
          <a:xfrm flipV="1">
            <a:off x="3759565" y="4473573"/>
            <a:ext cx="464950" cy="449451"/>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45" name="WordArt 10">
            <a:extLst>
              <a:ext uri="{FF2B5EF4-FFF2-40B4-BE49-F238E27FC236}">
                <a16:creationId xmlns:a16="http://schemas.microsoft.com/office/drawing/2014/main" id="{EE916897-9B0B-94B7-623E-A8F3F26606F8}"/>
              </a:ext>
            </a:extLst>
          </p:cNvPr>
          <p:cNvSpPr>
            <a:spLocks noChangeArrowheads="1" noChangeShapeType="1" noTextEdit="1"/>
          </p:cNvSpPr>
          <p:nvPr/>
        </p:nvSpPr>
        <p:spPr bwMode="auto">
          <a:xfrm rot="20976331">
            <a:off x="4283241" y="4010526"/>
            <a:ext cx="595733" cy="317881"/>
          </a:xfrm>
          <a:prstGeom prst="rect">
            <a:avLst/>
          </a:prstGeom>
        </p:spPr>
        <p:txBody>
          <a:bodyPr wrap="none" fromWordArt="1">
            <a:prstTxWarp prst="textPlain">
              <a:avLst/>
            </a:prstTxWarp>
          </a:bodyPr>
          <a:lstStyle/>
          <a:p>
            <a:pPr algn="ctr"/>
            <a:r>
              <a:rPr lang="en-US" sz="3600" kern="10">
                <a:ln w="0"/>
                <a:solidFill>
                  <a:srgbClr val="CC0066"/>
                </a:solidFill>
                <a:effectLst>
                  <a:outerShdw blurRad="38100" dist="19050" dir="2700000" algn="tl" rotWithShape="0">
                    <a:schemeClr val="dk1">
                      <a:alpha val="40000"/>
                    </a:schemeClr>
                  </a:outerShdw>
                </a:effectLst>
                <a:latin typeface="Impact" panose="020B0806030902050204" pitchFamily="34" charset="0"/>
              </a:rPr>
              <a:t>E5-E6</a:t>
            </a:r>
          </a:p>
        </p:txBody>
      </p:sp>
      <p:cxnSp>
        <p:nvCxnSpPr>
          <p:cNvPr id="46" name="AutoShape 6">
            <a:extLst>
              <a:ext uri="{FF2B5EF4-FFF2-40B4-BE49-F238E27FC236}">
                <a16:creationId xmlns:a16="http://schemas.microsoft.com/office/drawing/2014/main" id="{D9FE7D02-00CF-B612-4296-FF1D7D0E9681}"/>
              </a:ext>
            </a:extLst>
          </p:cNvPr>
          <p:cNvCxnSpPr>
            <a:cxnSpLocks noChangeShapeType="1"/>
          </p:cNvCxnSpPr>
          <p:nvPr/>
        </p:nvCxnSpPr>
        <p:spPr bwMode="auto">
          <a:xfrm rot="5400000" flipH="1" flipV="1">
            <a:off x="4934307" y="3467406"/>
            <a:ext cx="449450" cy="402956"/>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47" name="WordArt 13">
            <a:extLst>
              <a:ext uri="{FF2B5EF4-FFF2-40B4-BE49-F238E27FC236}">
                <a16:creationId xmlns:a16="http://schemas.microsoft.com/office/drawing/2014/main" id="{A0914A17-1ED1-2AA4-8C94-A0B362469935}"/>
              </a:ext>
            </a:extLst>
          </p:cNvPr>
          <p:cNvSpPr>
            <a:spLocks noChangeArrowheads="1" noChangeShapeType="1" noTextEdit="1"/>
          </p:cNvSpPr>
          <p:nvPr/>
        </p:nvSpPr>
        <p:spPr bwMode="auto">
          <a:xfrm>
            <a:off x="5486397" y="3112167"/>
            <a:ext cx="385014" cy="320843"/>
          </a:xfrm>
          <a:prstGeom prst="rect">
            <a:avLst/>
          </a:prstGeom>
        </p:spPr>
        <p:txBody>
          <a:bodyPr wrap="none" fromWordArt="1">
            <a:prstTxWarp prst="textPlain">
              <a:avLst/>
            </a:prstTxWarp>
          </a:bodyPr>
          <a:lstStyle/>
          <a:p>
            <a:pPr algn="ctr"/>
            <a:r>
              <a:rPr lang="en-US" sz="3600" kern="10">
                <a:ln w="0"/>
                <a:solidFill>
                  <a:srgbClr val="CC0066"/>
                </a:solidFill>
                <a:effectLst>
                  <a:outerShdw blurRad="38100" dist="19050" dir="2700000" algn="tl" rotWithShape="0">
                    <a:schemeClr val="dk1">
                      <a:alpha val="40000"/>
                    </a:schemeClr>
                  </a:outerShdw>
                </a:effectLst>
                <a:latin typeface="Impact" panose="020B0806030902050204" pitchFamily="34" charset="0"/>
              </a:rPr>
              <a:t>E7</a:t>
            </a:r>
          </a:p>
        </p:txBody>
      </p:sp>
      <p:cxnSp>
        <p:nvCxnSpPr>
          <p:cNvPr id="49" name="AutoShape 6">
            <a:extLst>
              <a:ext uri="{FF2B5EF4-FFF2-40B4-BE49-F238E27FC236}">
                <a16:creationId xmlns:a16="http://schemas.microsoft.com/office/drawing/2014/main" id="{E61EC59A-11FC-011A-F580-29791586C8CB}"/>
              </a:ext>
            </a:extLst>
          </p:cNvPr>
          <p:cNvCxnSpPr>
            <a:cxnSpLocks noChangeShapeType="1"/>
          </p:cNvCxnSpPr>
          <p:nvPr/>
        </p:nvCxnSpPr>
        <p:spPr bwMode="auto">
          <a:xfrm flipV="1">
            <a:off x="5969296" y="2666523"/>
            <a:ext cx="433951" cy="418456"/>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51" name="WordArt 14">
            <a:extLst>
              <a:ext uri="{FF2B5EF4-FFF2-40B4-BE49-F238E27FC236}">
                <a16:creationId xmlns:a16="http://schemas.microsoft.com/office/drawing/2014/main" id="{B9378225-BE89-D257-991C-B995EF273803}"/>
              </a:ext>
            </a:extLst>
          </p:cNvPr>
          <p:cNvSpPr>
            <a:spLocks noChangeArrowheads="1" noChangeShapeType="1" noTextEdit="1"/>
          </p:cNvSpPr>
          <p:nvPr/>
        </p:nvSpPr>
        <p:spPr bwMode="auto">
          <a:xfrm>
            <a:off x="6513095" y="2342147"/>
            <a:ext cx="352927" cy="324277"/>
          </a:xfrm>
          <a:prstGeom prst="rect">
            <a:avLst/>
          </a:prstGeom>
        </p:spPr>
        <p:txBody>
          <a:bodyPr wrap="none" fromWordArt="1">
            <a:prstTxWarp prst="textPlain">
              <a:avLst/>
            </a:prstTxWarp>
          </a:bodyPr>
          <a:lstStyle/>
          <a:p>
            <a:pPr algn="ctr"/>
            <a:r>
              <a:rPr lang="en-US" sz="3600" kern="10">
                <a:ln w="0"/>
                <a:solidFill>
                  <a:srgbClr val="CC0066"/>
                </a:solidFill>
                <a:effectLst>
                  <a:outerShdw blurRad="38100" dist="19050" dir="2700000" algn="tl" rotWithShape="0">
                    <a:schemeClr val="dk1">
                      <a:alpha val="40000"/>
                    </a:schemeClr>
                  </a:outerShdw>
                </a:effectLst>
                <a:latin typeface="Impact" panose="020B0806030902050204" pitchFamily="34" charset="0"/>
              </a:rPr>
              <a:t>E8</a:t>
            </a:r>
          </a:p>
        </p:txBody>
      </p:sp>
      <p:cxnSp>
        <p:nvCxnSpPr>
          <p:cNvPr id="53" name="AutoShape 17">
            <a:extLst>
              <a:ext uri="{FF2B5EF4-FFF2-40B4-BE49-F238E27FC236}">
                <a16:creationId xmlns:a16="http://schemas.microsoft.com/office/drawing/2014/main" id="{60508556-0843-E582-9FCF-3E53A4E422A5}"/>
              </a:ext>
            </a:extLst>
          </p:cNvPr>
          <p:cNvCxnSpPr>
            <a:cxnSpLocks noChangeShapeType="1"/>
          </p:cNvCxnSpPr>
          <p:nvPr/>
        </p:nvCxnSpPr>
        <p:spPr bwMode="auto">
          <a:xfrm rot="5400000" flipH="1" flipV="1">
            <a:off x="6909796" y="1808682"/>
            <a:ext cx="495947" cy="433953"/>
          </a:xfrm>
          <a:prstGeom prst="bentConnector3">
            <a:avLst>
              <a:gd name="adj1" fmla="val 46875"/>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55" name="WordArt 15">
            <a:extLst>
              <a:ext uri="{FF2B5EF4-FFF2-40B4-BE49-F238E27FC236}">
                <a16:creationId xmlns:a16="http://schemas.microsoft.com/office/drawing/2014/main" id="{C4A7ABD2-D221-0CEF-93E0-B4B98E9FB828}"/>
              </a:ext>
            </a:extLst>
          </p:cNvPr>
          <p:cNvSpPr>
            <a:spLocks noChangeArrowheads="1" noChangeShapeType="1" noTextEdit="1"/>
          </p:cNvSpPr>
          <p:nvPr/>
        </p:nvSpPr>
        <p:spPr bwMode="auto">
          <a:xfrm>
            <a:off x="7475621" y="1459831"/>
            <a:ext cx="336885" cy="297433"/>
          </a:xfrm>
          <a:prstGeom prst="rect">
            <a:avLst/>
          </a:prstGeom>
        </p:spPr>
        <p:txBody>
          <a:bodyPr wrap="none" fromWordArt="1">
            <a:prstTxWarp prst="textPlain">
              <a:avLst/>
            </a:prstTxWarp>
          </a:bodyPr>
          <a:lstStyle/>
          <a:p>
            <a:pPr algn="ctr"/>
            <a:r>
              <a:rPr lang="en-US" sz="3600" kern="10">
                <a:ln w="0"/>
                <a:solidFill>
                  <a:srgbClr val="CC0066"/>
                </a:solidFill>
                <a:effectLst>
                  <a:outerShdw blurRad="38100" dist="19050" dir="2700000" algn="tl" rotWithShape="0">
                    <a:schemeClr val="dk1">
                      <a:alpha val="40000"/>
                    </a:schemeClr>
                  </a:outerShdw>
                </a:effectLst>
                <a:latin typeface="Impact" panose="020B0806030902050204" pitchFamily="34" charset="0"/>
              </a:rPr>
              <a:t>E9</a:t>
            </a:r>
          </a:p>
        </p:txBody>
      </p:sp>
    </p:spTree>
    <p:extLst>
      <p:ext uri="{BB962C8B-B14F-4D97-AF65-F5344CB8AC3E}">
        <p14:creationId xmlns:p14="http://schemas.microsoft.com/office/powerpoint/2010/main" val="329755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50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500"/>
                            </p:stCondLst>
                            <p:childTnLst>
                              <p:par>
                                <p:cTn id="21" presetID="53" presetClass="entr" presetSubtype="16" fill="hold" grpId="0" nodeType="afterEffect">
                                  <p:stCondLst>
                                    <p:cond delay="100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89" y="228652"/>
            <a:ext cx="7507779" cy="1325563"/>
          </a:xfrm>
        </p:spPr>
        <p:txBody>
          <a:bodyPr/>
          <a:lstStyle/>
          <a:p>
            <a:pPr algn="ctr"/>
            <a:r>
              <a:rPr lang="en-US">
                <a:latin typeface="+mj-lt"/>
              </a:rPr>
              <a:t>Knowledge Check</a:t>
            </a:r>
          </a:p>
        </p:txBody>
      </p:sp>
      <p:sp>
        <p:nvSpPr>
          <p:cNvPr id="3" name="Content Placeholder 2"/>
          <p:cNvSpPr>
            <a:spLocks noGrp="1"/>
          </p:cNvSpPr>
          <p:nvPr>
            <p:ph idx="1"/>
          </p:nvPr>
        </p:nvSpPr>
        <p:spPr>
          <a:xfrm>
            <a:off x="443297" y="1899765"/>
            <a:ext cx="8251523" cy="4101350"/>
          </a:xfrm>
        </p:spPr>
        <p:txBody>
          <a:bodyPr>
            <a:noAutofit/>
          </a:bodyPr>
          <a:lstStyle/>
          <a:p>
            <a:pPr marL="457200" indent="-457200">
              <a:buFont typeface="+mj-lt"/>
              <a:buAutoNum type="arabicPeriod"/>
            </a:pPr>
            <a:r>
              <a:rPr lang="en-US" sz="2200"/>
              <a:t>What are some benefits of the Navy Credentialing?</a:t>
            </a:r>
          </a:p>
          <a:p>
            <a:pPr marL="457200" indent="-457200">
              <a:buFont typeface="+mj-lt"/>
              <a:buAutoNum type="arabicPeriod"/>
            </a:pPr>
            <a:r>
              <a:rPr lang="en-US" sz="2200"/>
              <a:t>What is the purpose of the LaDr?</a:t>
            </a:r>
          </a:p>
          <a:p>
            <a:pPr marL="457200" indent="-457200">
              <a:buFont typeface="+mj-lt"/>
              <a:buAutoNum type="arabicPeriod"/>
            </a:pPr>
            <a:r>
              <a:rPr lang="en-US" sz="2200"/>
              <a:t>Name the 5 sections of the LaDr?  Provide an example of what you can find in each.</a:t>
            </a:r>
          </a:p>
          <a:p>
            <a:pPr marL="457200" indent="-457200">
              <a:buFont typeface="+mj-lt"/>
              <a:buAutoNum type="arabicPeriod"/>
            </a:pPr>
            <a:r>
              <a:rPr lang="en-US" sz="2200"/>
              <a:t>What are the eligibility requirements to transfer the Post 9/11 GI Bill?</a:t>
            </a:r>
          </a:p>
          <a:p>
            <a:pPr>
              <a:spcBef>
                <a:spcPts val="1800"/>
              </a:spcBef>
            </a:pPr>
            <a:endParaRPr lang="en-US"/>
          </a:p>
        </p:txBody>
      </p:sp>
      <p:sp>
        <p:nvSpPr>
          <p:cNvPr id="4" name="Freeform 298">
            <a:extLst>
              <a:ext uri="{FF2B5EF4-FFF2-40B4-BE49-F238E27FC236}">
                <a16:creationId xmlns:a16="http://schemas.microsoft.com/office/drawing/2014/main" id="{5F9E37FE-5BC4-58C1-07C9-E8CFCF8CE2B4}"/>
              </a:ext>
            </a:extLst>
          </p:cNvPr>
          <p:cNvSpPr>
            <a:spLocks noEditPoints="1"/>
          </p:cNvSpPr>
          <p:nvPr/>
        </p:nvSpPr>
        <p:spPr bwMode="auto">
          <a:xfrm>
            <a:off x="6372110" y="533194"/>
            <a:ext cx="728782" cy="785241"/>
          </a:xfrm>
          <a:custGeom>
            <a:avLst/>
            <a:gdLst>
              <a:gd name="T0" fmla="*/ 112 w 3597"/>
              <a:gd name="T1" fmla="*/ 1719 h 2395"/>
              <a:gd name="T2" fmla="*/ 212 w 3597"/>
              <a:gd name="T3" fmla="*/ 2025 h 2395"/>
              <a:gd name="T4" fmla="*/ 412 w 3597"/>
              <a:gd name="T5" fmla="*/ 2259 h 2395"/>
              <a:gd name="T6" fmla="*/ 435 w 3597"/>
              <a:gd name="T7" fmla="*/ 2228 h 2395"/>
              <a:gd name="T8" fmla="*/ 361 w 3597"/>
              <a:gd name="T9" fmla="*/ 1962 h 2395"/>
              <a:gd name="T10" fmla="*/ 178 w 3597"/>
              <a:gd name="T11" fmla="*/ 1714 h 2395"/>
              <a:gd name="T12" fmla="*/ 1398 w 3597"/>
              <a:gd name="T13" fmla="*/ 1241 h 2395"/>
              <a:gd name="T14" fmla="*/ 661 w 3597"/>
              <a:gd name="T15" fmla="*/ 1549 h 2395"/>
              <a:gd name="T16" fmla="*/ 360 w 3597"/>
              <a:gd name="T17" fmla="*/ 1701 h 2395"/>
              <a:gd name="T18" fmla="*/ 538 w 3597"/>
              <a:gd name="T19" fmla="*/ 1966 h 2395"/>
              <a:gd name="T20" fmla="*/ 708 w 3597"/>
              <a:gd name="T21" fmla="*/ 2056 h 2395"/>
              <a:gd name="T22" fmla="*/ 1153 w 3597"/>
              <a:gd name="T23" fmla="*/ 1784 h 2395"/>
              <a:gd name="T24" fmla="*/ 1385 w 3597"/>
              <a:gd name="T25" fmla="*/ 1648 h 2395"/>
              <a:gd name="T26" fmla="*/ 1666 w 3597"/>
              <a:gd name="T27" fmla="*/ 1482 h 2395"/>
              <a:gd name="T28" fmla="*/ 1823 w 3597"/>
              <a:gd name="T29" fmla="*/ 1387 h 2395"/>
              <a:gd name="T30" fmla="*/ 1723 w 3597"/>
              <a:gd name="T31" fmla="*/ 1174 h 2395"/>
              <a:gd name="T32" fmla="*/ 2995 w 3597"/>
              <a:gd name="T33" fmla="*/ 272 h 2395"/>
              <a:gd name="T34" fmla="*/ 2613 w 3597"/>
              <a:gd name="T35" fmla="*/ 549 h 2395"/>
              <a:gd name="T36" fmla="*/ 2141 w 3597"/>
              <a:gd name="T37" fmla="*/ 843 h 2395"/>
              <a:gd name="T38" fmla="*/ 2257 w 3597"/>
              <a:gd name="T39" fmla="*/ 1109 h 2395"/>
              <a:gd name="T40" fmla="*/ 2820 w 3597"/>
              <a:gd name="T41" fmla="*/ 869 h 2395"/>
              <a:gd name="T42" fmla="*/ 3236 w 3597"/>
              <a:gd name="T43" fmla="*/ 714 h 2395"/>
              <a:gd name="T44" fmla="*/ 3442 w 3597"/>
              <a:gd name="T45" fmla="*/ 648 h 2395"/>
              <a:gd name="T46" fmla="*/ 3358 w 3597"/>
              <a:gd name="T47" fmla="*/ 492 h 2395"/>
              <a:gd name="T48" fmla="*/ 3083 w 3597"/>
              <a:gd name="T49" fmla="*/ 204 h 2395"/>
              <a:gd name="T50" fmla="*/ 3310 w 3597"/>
              <a:gd name="T51" fmla="*/ 210 h 2395"/>
              <a:gd name="T52" fmla="*/ 3541 w 3597"/>
              <a:gd name="T53" fmla="*/ 490 h 2395"/>
              <a:gd name="T54" fmla="*/ 3575 w 3597"/>
              <a:gd name="T55" fmla="*/ 718 h 2395"/>
              <a:gd name="T56" fmla="*/ 3395 w 3597"/>
              <a:gd name="T57" fmla="*/ 816 h 2395"/>
              <a:gd name="T58" fmla="*/ 3059 w 3597"/>
              <a:gd name="T59" fmla="*/ 930 h 2395"/>
              <a:gd name="T60" fmla="*/ 2532 w 3597"/>
              <a:gd name="T61" fmla="*/ 1163 h 2395"/>
              <a:gd name="T62" fmla="*/ 2562 w 3597"/>
              <a:gd name="T63" fmla="*/ 1325 h 2395"/>
              <a:gd name="T64" fmla="*/ 2770 w 3597"/>
              <a:gd name="T65" fmla="*/ 1380 h 2395"/>
              <a:gd name="T66" fmla="*/ 2677 w 3597"/>
              <a:gd name="T67" fmla="*/ 1627 h 2395"/>
              <a:gd name="T68" fmla="*/ 2268 w 3597"/>
              <a:gd name="T69" fmla="*/ 1480 h 2395"/>
              <a:gd name="T70" fmla="*/ 2114 w 3597"/>
              <a:gd name="T71" fmla="*/ 1665 h 2395"/>
              <a:gd name="T72" fmla="*/ 2027 w 3597"/>
              <a:gd name="T73" fmla="*/ 1991 h 2395"/>
              <a:gd name="T74" fmla="*/ 1735 w 3597"/>
              <a:gd name="T75" fmla="*/ 1970 h 2395"/>
              <a:gd name="T76" fmla="*/ 1782 w 3597"/>
              <a:gd name="T77" fmla="*/ 1835 h 2395"/>
              <a:gd name="T78" fmla="*/ 1847 w 3597"/>
              <a:gd name="T79" fmla="*/ 1577 h 2395"/>
              <a:gd name="T80" fmla="*/ 1449 w 3597"/>
              <a:gd name="T81" fmla="*/ 1778 h 2395"/>
              <a:gd name="T82" fmla="*/ 1041 w 3597"/>
              <a:gd name="T83" fmla="*/ 2005 h 2395"/>
              <a:gd name="T84" fmla="*/ 697 w 3597"/>
              <a:gd name="T85" fmla="*/ 2219 h 2395"/>
              <a:gd name="T86" fmla="*/ 546 w 3597"/>
              <a:gd name="T87" fmla="*/ 2350 h 2395"/>
              <a:gd name="T88" fmla="*/ 417 w 3597"/>
              <a:gd name="T89" fmla="*/ 2384 h 2395"/>
              <a:gd name="T90" fmla="*/ 184 w 3597"/>
              <a:gd name="T91" fmla="*/ 2180 h 2395"/>
              <a:gd name="T92" fmla="*/ 16 w 3597"/>
              <a:gd name="T93" fmla="*/ 1842 h 2395"/>
              <a:gd name="T94" fmla="*/ 22 w 3597"/>
              <a:gd name="T95" fmla="*/ 1630 h 2395"/>
              <a:gd name="T96" fmla="*/ 126 w 3597"/>
              <a:gd name="T97" fmla="*/ 1558 h 2395"/>
              <a:gd name="T98" fmla="*/ 223 w 3597"/>
              <a:gd name="T99" fmla="*/ 1547 h 2395"/>
              <a:gd name="T100" fmla="*/ 355 w 3597"/>
              <a:gd name="T101" fmla="*/ 1524 h 2395"/>
              <a:gd name="T102" fmla="*/ 669 w 3597"/>
              <a:gd name="T103" fmla="*/ 1420 h 2395"/>
              <a:gd name="T104" fmla="*/ 1213 w 3597"/>
              <a:gd name="T105" fmla="*/ 1174 h 2395"/>
              <a:gd name="T106" fmla="*/ 2010 w 3597"/>
              <a:gd name="T107" fmla="*/ 741 h 2395"/>
              <a:gd name="T108" fmla="*/ 2605 w 3597"/>
              <a:gd name="T109" fmla="*/ 373 h 2395"/>
              <a:gd name="T110" fmla="*/ 2919 w 3597"/>
              <a:gd name="T111" fmla="*/ 145 h 2395"/>
              <a:gd name="T112" fmla="*/ 3022 w 3597"/>
              <a:gd name="T113" fmla="*/ 58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97" h="2395">
                <a:moveTo>
                  <a:pt x="128" y="1683"/>
                </a:moveTo>
                <a:lnTo>
                  <a:pt x="125" y="1684"/>
                </a:lnTo>
                <a:lnTo>
                  <a:pt x="121" y="1685"/>
                </a:lnTo>
                <a:lnTo>
                  <a:pt x="117" y="1687"/>
                </a:lnTo>
                <a:lnTo>
                  <a:pt x="115" y="1690"/>
                </a:lnTo>
                <a:lnTo>
                  <a:pt x="113" y="1694"/>
                </a:lnTo>
                <a:lnTo>
                  <a:pt x="112" y="1697"/>
                </a:lnTo>
                <a:lnTo>
                  <a:pt x="112" y="1719"/>
                </a:lnTo>
                <a:lnTo>
                  <a:pt x="113" y="1746"/>
                </a:lnTo>
                <a:lnTo>
                  <a:pt x="116" y="1776"/>
                </a:lnTo>
                <a:lnTo>
                  <a:pt x="123" y="1811"/>
                </a:lnTo>
                <a:lnTo>
                  <a:pt x="133" y="1848"/>
                </a:lnTo>
                <a:lnTo>
                  <a:pt x="147" y="1888"/>
                </a:lnTo>
                <a:lnTo>
                  <a:pt x="165" y="1933"/>
                </a:lnTo>
                <a:lnTo>
                  <a:pt x="186" y="1979"/>
                </a:lnTo>
                <a:lnTo>
                  <a:pt x="212" y="2025"/>
                </a:lnTo>
                <a:lnTo>
                  <a:pt x="239" y="2069"/>
                </a:lnTo>
                <a:lnTo>
                  <a:pt x="269" y="2109"/>
                </a:lnTo>
                <a:lnTo>
                  <a:pt x="297" y="2146"/>
                </a:lnTo>
                <a:lnTo>
                  <a:pt x="327" y="2179"/>
                </a:lnTo>
                <a:lnTo>
                  <a:pt x="355" y="2210"/>
                </a:lnTo>
                <a:lnTo>
                  <a:pt x="383" y="2235"/>
                </a:lnTo>
                <a:lnTo>
                  <a:pt x="409" y="2256"/>
                </a:lnTo>
                <a:lnTo>
                  <a:pt x="412" y="2259"/>
                </a:lnTo>
                <a:lnTo>
                  <a:pt x="417" y="2260"/>
                </a:lnTo>
                <a:lnTo>
                  <a:pt x="421" y="2260"/>
                </a:lnTo>
                <a:lnTo>
                  <a:pt x="426" y="2259"/>
                </a:lnTo>
                <a:lnTo>
                  <a:pt x="430" y="2256"/>
                </a:lnTo>
                <a:lnTo>
                  <a:pt x="433" y="2253"/>
                </a:lnTo>
                <a:lnTo>
                  <a:pt x="434" y="2250"/>
                </a:lnTo>
                <a:lnTo>
                  <a:pt x="435" y="2245"/>
                </a:lnTo>
                <a:lnTo>
                  <a:pt x="435" y="2228"/>
                </a:lnTo>
                <a:lnTo>
                  <a:pt x="434" y="2207"/>
                </a:lnTo>
                <a:lnTo>
                  <a:pt x="431" y="2182"/>
                </a:lnTo>
                <a:lnTo>
                  <a:pt x="427" y="2153"/>
                </a:lnTo>
                <a:lnTo>
                  <a:pt x="420" y="2122"/>
                </a:lnTo>
                <a:lnTo>
                  <a:pt x="410" y="2087"/>
                </a:lnTo>
                <a:lnTo>
                  <a:pt x="397" y="2048"/>
                </a:lnTo>
                <a:lnTo>
                  <a:pt x="381" y="2007"/>
                </a:lnTo>
                <a:lnTo>
                  <a:pt x="361" y="1962"/>
                </a:lnTo>
                <a:lnTo>
                  <a:pt x="336" y="1914"/>
                </a:lnTo>
                <a:lnTo>
                  <a:pt x="308" y="1871"/>
                </a:lnTo>
                <a:lnTo>
                  <a:pt x="283" y="1833"/>
                </a:lnTo>
                <a:lnTo>
                  <a:pt x="259" y="1800"/>
                </a:lnTo>
                <a:lnTo>
                  <a:pt x="236" y="1772"/>
                </a:lnTo>
                <a:lnTo>
                  <a:pt x="215" y="1749"/>
                </a:lnTo>
                <a:lnTo>
                  <a:pt x="195" y="1730"/>
                </a:lnTo>
                <a:lnTo>
                  <a:pt x="178" y="1714"/>
                </a:lnTo>
                <a:lnTo>
                  <a:pt x="162" y="1702"/>
                </a:lnTo>
                <a:lnTo>
                  <a:pt x="148" y="1693"/>
                </a:lnTo>
                <a:lnTo>
                  <a:pt x="137" y="1686"/>
                </a:lnTo>
                <a:lnTo>
                  <a:pt x="133" y="1684"/>
                </a:lnTo>
                <a:lnTo>
                  <a:pt x="128" y="1683"/>
                </a:lnTo>
                <a:close/>
                <a:moveTo>
                  <a:pt x="1622" y="1126"/>
                </a:moveTo>
                <a:lnTo>
                  <a:pt x="1509" y="1186"/>
                </a:lnTo>
                <a:lnTo>
                  <a:pt x="1398" y="1241"/>
                </a:lnTo>
                <a:lnTo>
                  <a:pt x="1292" y="1292"/>
                </a:lnTo>
                <a:lnTo>
                  <a:pt x="1189" y="1340"/>
                </a:lnTo>
                <a:lnTo>
                  <a:pt x="1090" y="1383"/>
                </a:lnTo>
                <a:lnTo>
                  <a:pt x="996" y="1424"/>
                </a:lnTo>
                <a:lnTo>
                  <a:pt x="905" y="1460"/>
                </a:lnTo>
                <a:lnTo>
                  <a:pt x="819" y="1493"/>
                </a:lnTo>
                <a:lnTo>
                  <a:pt x="738" y="1523"/>
                </a:lnTo>
                <a:lnTo>
                  <a:pt x="661" y="1549"/>
                </a:lnTo>
                <a:lnTo>
                  <a:pt x="590" y="1574"/>
                </a:lnTo>
                <a:lnTo>
                  <a:pt x="524" y="1595"/>
                </a:lnTo>
                <a:lnTo>
                  <a:pt x="464" y="1613"/>
                </a:lnTo>
                <a:lnTo>
                  <a:pt x="409" y="1629"/>
                </a:lnTo>
                <a:lnTo>
                  <a:pt x="360" y="1643"/>
                </a:lnTo>
                <a:lnTo>
                  <a:pt x="316" y="1655"/>
                </a:lnTo>
                <a:lnTo>
                  <a:pt x="337" y="1676"/>
                </a:lnTo>
                <a:lnTo>
                  <a:pt x="360" y="1701"/>
                </a:lnTo>
                <a:lnTo>
                  <a:pt x="384" y="1729"/>
                </a:lnTo>
                <a:lnTo>
                  <a:pt x="408" y="1760"/>
                </a:lnTo>
                <a:lnTo>
                  <a:pt x="433" y="1792"/>
                </a:lnTo>
                <a:lnTo>
                  <a:pt x="458" y="1827"/>
                </a:lnTo>
                <a:lnTo>
                  <a:pt x="481" y="1862"/>
                </a:lnTo>
                <a:lnTo>
                  <a:pt x="503" y="1897"/>
                </a:lnTo>
                <a:lnTo>
                  <a:pt x="522" y="1931"/>
                </a:lnTo>
                <a:lnTo>
                  <a:pt x="538" y="1966"/>
                </a:lnTo>
                <a:lnTo>
                  <a:pt x="553" y="2002"/>
                </a:lnTo>
                <a:lnTo>
                  <a:pt x="565" y="2039"/>
                </a:lnTo>
                <a:lnTo>
                  <a:pt x="576" y="2075"/>
                </a:lnTo>
                <a:lnTo>
                  <a:pt x="585" y="2107"/>
                </a:lnTo>
                <a:lnTo>
                  <a:pt x="591" y="2136"/>
                </a:lnTo>
                <a:lnTo>
                  <a:pt x="626" y="2112"/>
                </a:lnTo>
                <a:lnTo>
                  <a:pt x="666" y="2086"/>
                </a:lnTo>
                <a:lnTo>
                  <a:pt x="708" y="2056"/>
                </a:lnTo>
                <a:lnTo>
                  <a:pt x="756" y="2026"/>
                </a:lnTo>
                <a:lnTo>
                  <a:pt x="805" y="1994"/>
                </a:lnTo>
                <a:lnTo>
                  <a:pt x="858" y="1960"/>
                </a:lnTo>
                <a:lnTo>
                  <a:pt x="914" y="1925"/>
                </a:lnTo>
                <a:lnTo>
                  <a:pt x="971" y="1890"/>
                </a:lnTo>
                <a:lnTo>
                  <a:pt x="1030" y="1855"/>
                </a:lnTo>
                <a:lnTo>
                  <a:pt x="1090" y="1820"/>
                </a:lnTo>
                <a:lnTo>
                  <a:pt x="1153" y="1784"/>
                </a:lnTo>
                <a:lnTo>
                  <a:pt x="1172" y="1772"/>
                </a:lnTo>
                <a:lnTo>
                  <a:pt x="1196" y="1759"/>
                </a:lnTo>
                <a:lnTo>
                  <a:pt x="1223" y="1744"/>
                </a:lnTo>
                <a:lnTo>
                  <a:pt x="1251" y="1727"/>
                </a:lnTo>
                <a:lnTo>
                  <a:pt x="1282" y="1709"/>
                </a:lnTo>
                <a:lnTo>
                  <a:pt x="1315" y="1690"/>
                </a:lnTo>
                <a:lnTo>
                  <a:pt x="1349" y="1669"/>
                </a:lnTo>
                <a:lnTo>
                  <a:pt x="1385" y="1648"/>
                </a:lnTo>
                <a:lnTo>
                  <a:pt x="1420" y="1627"/>
                </a:lnTo>
                <a:lnTo>
                  <a:pt x="1457" y="1606"/>
                </a:lnTo>
                <a:lnTo>
                  <a:pt x="1494" y="1584"/>
                </a:lnTo>
                <a:lnTo>
                  <a:pt x="1530" y="1563"/>
                </a:lnTo>
                <a:lnTo>
                  <a:pt x="1565" y="1541"/>
                </a:lnTo>
                <a:lnTo>
                  <a:pt x="1600" y="1520"/>
                </a:lnTo>
                <a:lnTo>
                  <a:pt x="1634" y="1501"/>
                </a:lnTo>
                <a:lnTo>
                  <a:pt x="1666" y="1482"/>
                </a:lnTo>
                <a:lnTo>
                  <a:pt x="1695" y="1464"/>
                </a:lnTo>
                <a:lnTo>
                  <a:pt x="1723" y="1447"/>
                </a:lnTo>
                <a:lnTo>
                  <a:pt x="1748" y="1433"/>
                </a:lnTo>
                <a:lnTo>
                  <a:pt x="1771" y="1418"/>
                </a:lnTo>
                <a:lnTo>
                  <a:pt x="1790" y="1407"/>
                </a:lnTo>
                <a:lnTo>
                  <a:pt x="1805" y="1398"/>
                </a:lnTo>
                <a:lnTo>
                  <a:pt x="1816" y="1391"/>
                </a:lnTo>
                <a:lnTo>
                  <a:pt x="1823" y="1387"/>
                </a:lnTo>
                <a:lnTo>
                  <a:pt x="1826" y="1386"/>
                </a:lnTo>
                <a:lnTo>
                  <a:pt x="1825" y="1350"/>
                </a:lnTo>
                <a:lnTo>
                  <a:pt x="1818" y="1316"/>
                </a:lnTo>
                <a:lnTo>
                  <a:pt x="1806" y="1282"/>
                </a:lnTo>
                <a:lnTo>
                  <a:pt x="1791" y="1251"/>
                </a:lnTo>
                <a:lnTo>
                  <a:pt x="1770" y="1222"/>
                </a:lnTo>
                <a:lnTo>
                  <a:pt x="1747" y="1197"/>
                </a:lnTo>
                <a:lnTo>
                  <a:pt x="1723" y="1174"/>
                </a:lnTo>
                <a:lnTo>
                  <a:pt x="1697" y="1155"/>
                </a:lnTo>
                <a:lnTo>
                  <a:pt x="1671" y="1140"/>
                </a:lnTo>
                <a:lnTo>
                  <a:pt x="1646" y="1131"/>
                </a:lnTo>
                <a:lnTo>
                  <a:pt x="1622" y="1126"/>
                </a:lnTo>
                <a:close/>
                <a:moveTo>
                  <a:pt x="3083" y="204"/>
                </a:moveTo>
                <a:lnTo>
                  <a:pt x="3058" y="224"/>
                </a:lnTo>
                <a:lnTo>
                  <a:pt x="3029" y="246"/>
                </a:lnTo>
                <a:lnTo>
                  <a:pt x="2995" y="272"/>
                </a:lnTo>
                <a:lnTo>
                  <a:pt x="2958" y="301"/>
                </a:lnTo>
                <a:lnTo>
                  <a:pt x="2917" y="332"/>
                </a:lnTo>
                <a:lnTo>
                  <a:pt x="2873" y="365"/>
                </a:lnTo>
                <a:lnTo>
                  <a:pt x="2826" y="399"/>
                </a:lnTo>
                <a:lnTo>
                  <a:pt x="2776" y="435"/>
                </a:lnTo>
                <a:lnTo>
                  <a:pt x="2724" y="472"/>
                </a:lnTo>
                <a:lnTo>
                  <a:pt x="2669" y="510"/>
                </a:lnTo>
                <a:lnTo>
                  <a:pt x="2613" y="549"/>
                </a:lnTo>
                <a:lnTo>
                  <a:pt x="2556" y="587"/>
                </a:lnTo>
                <a:lnTo>
                  <a:pt x="2498" y="626"/>
                </a:lnTo>
                <a:lnTo>
                  <a:pt x="2439" y="665"/>
                </a:lnTo>
                <a:lnTo>
                  <a:pt x="2379" y="703"/>
                </a:lnTo>
                <a:lnTo>
                  <a:pt x="2318" y="740"/>
                </a:lnTo>
                <a:lnTo>
                  <a:pt x="2259" y="775"/>
                </a:lnTo>
                <a:lnTo>
                  <a:pt x="2200" y="811"/>
                </a:lnTo>
                <a:lnTo>
                  <a:pt x="2141" y="843"/>
                </a:lnTo>
                <a:lnTo>
                  <a:pt x="2083" y="874"/>
                </a:lnTo>
                <a:lnTo>
                  <a:pt x="2117" y="909"/>
                </a:lnTo>
                <a:lnTo>
                  <a:pt x="2147" y="946"/>
                </a:lnTo>
                <a:lnTo>
                  <a:pt x="2175" y="982"/>
                </a:lnTo>
                <a:lnTo>
                  <a:pt x="2200" y="1016"/>
                </a:lnTo>
                <a:lnTo>
                  <a:pt x="2222" y="1050"/>
                </a:lnTo>
                <a:lnTo>
                  <a:pt x="2240" y="1081"/>
                </a:lnTo>
                <a:lnTo>
                  <a:pt x="2257" y="1109"/>
                </a:lnTo>
                <a:lnTo>
                  <a:pt x="2271" y="1135"/>
                </a:lnTo>
                <a:lnTo>
                  <a:pt x="2361" y="1087"/>
                </a:lnTo>
                <a:lnTo>
                  <a:pt x="2447" y="1044"/>
                </a:lnTo>
                <a:lnTo>
                  <a:pt x="2529" y="1002"/>
                </a:lnTo>
                <a:lnTo>
                  <a:pt x="2607" y="965"/>
                </a:lnTo>
                <a:lnTo>
                  <a:pt x="2681" y="931"/>
                </a:lnTo>
                <a:lnTo>
                  <a:pt x="2753" y="898"/>
                </a:lnTo>
                <a:lnTo>
                  <a:pt x="2820" y="869"/>
                </a:lnTo>
                <a:lnTo>
                  <a:pt x="2882" y="843"/>
                </a:lnTo>
                <a:lnTo>
                  <a:pt x="2942" y="819"/>
                </a:lnTo>
                <a:lnTo>
                  <a:pt x="2999" y="797"/>
                </a:lnTo>
                <a:lnTo>
                  <a:pt x="3052" y="776"/>
                </a:lnTo>
                <a:lnTo>
                  <a:pt x="3102" y="758"/>
                </a:lnTo>
                <a:lnTo>
                  <a:pt x="3150" y="742"/>
                </a:lnTo>
                <a:lnTo>
                  <a:pt x="3195" y="727"/>
                </a:lnTo>
                <a:lnTo>
                  <a:pt x="3236" y="714"/>
                </a:lnTo>
                <a:lnTo>
                  <a:pt x="3276" y="702"/>
                </a:lnTo>
                <a:lnTo>
                  <a:pt x="3312" y="690"/>
                </a:lnTo>
                <a:lnTo>
                  <a:pt x="3346" y="680"/>
                </a:lnTo>
                <a:lnTo>
                  <a:pt x="3392" y="666"/>
                </a:lnTo>
                <a:lnTo>
                  <a:pt x="3435" y="651"/>
                </a:lnTo>
                <a:lnTo>
                  <a:pt x="3438" y="650"/>
                </a:lnTo>
                <a:lnTo>
                  <a:pt x="3440" y="649"/>
                </a:lnTo>
                <a:lnTo>
                  <a:pt x="3442" y="648"/>
                </a:lnTo>
                <a:lnTo>
                  <a:pt x="3442" y="648"/>
                </a:lnTo>
                <a:lnTo>
                  <a:pt x="3442" y="635"/>
                </a:lnTo>
                <a:lnTo>
                  <a:pt x="3438" y="619"/>
                </a:lnTo>
                <a:lnTo>
                  <a:pt x="3429" y="599"/>
                </a:lnTo>
                <a:lnTo>
                  <a:pt x="3417" y="576"/>
                </a:lnTo>
                <a:lnTo>
                  <a:pt x="3401" y="551"/>
                </a:lnTo>
                <a:lnTo>
                  <a:pt x="3381" y="522"/>
                </a:lnTo>
                <a:lnTo>
                  <a:pt x="3358" y="492"/>
                </a:lnTo>
                <a:lnTo>
                  <a:pt x="3332" y="460"/>
                </a:lnTo>
                <a:lnTo>
                  <a:pt x="3303" y="427"/>
                </a:lnTo>
                <a:lnTo>
                  <a:pt x="3271" y="391"/>
                </a:lnTo>
                <a:lnTo>
                  <a:pt x="3238" y="354"/>
                </a:lnTo>
                <a:lnTo>
                  <a:pt x="3202" y="318"/>
                </a:lnTo>
                <a:lnTo>
                  <a:pt x="3164" y="280"/>
                </a:lnTo>
                <a:lnTo>
                  <a:pt x="3124" y="241"/>
                </a:lnTo>
                <a:lnTo>
                  <a:pt x="3083" y="204"/>
                </a:lnTo>
                <a:close/>
                <a:moveTo>
                  <a:pt x="3076" y="0"/>
                </a:moveTo>
                <a:lnTo>
                  <a:pt x="3136" y="51"/>
                </a:lnTo>
                <a:lnTo>
                  <a:pt x="3161" y="72"/>
                </a:lnTo>
                <a:lnTo>
                  <a:pt x="3187" y="95"/>
                </a:lnTo>
                <a:lnTo>
                  <a:pt x="3215" y="121"/>
                </a:lnTo>
                <a:lnTo>
                  <a:pt x="3246" y="149"/>
                </a:lnTo>
                <a:lnTo>
                  <a:pt x="3277" y="179"/>
                </a:lnTo>
                <a:lnTo>
                  <a:pt x="3310" y="210"/>
                </a:lnTo>
                <a:lnTo>
                  <a:pt x="3342" y="243"/>
                </a:lnTo>
                <a:lnTo>
                  <a:pt x="3374" y="277"/>
                </a:lnTo>
                <a:lnTo>
                  <a:pt x="3406" y="312"/>
                </a:lnTo>
                <a:lnTo>
                  <a:pt x="3437" y="347"/>
                </a:lnTo>
                <a:lnTo>
                  <a:pt x="3467" y="382"/>
                </a:lnTo>
                <a:lnTo>
                  <a:pt x="3494" y="419"/>
                </a:lnTo>
                <a:lnTo>
                  <a:pt x="3519" y="455"/>
                </a:lnTo>
                <a:lnTo>
                  <a:pt x="3541" y="490"/>
                </a:lnTo>
                <a:lnTo>
                  <a:pt x="3561" y="524"/>
                </a:lnTo>
                <a:lnTo>
                  <a:pt x="3576" y="559"/>
                </a:lnTo>
                <a:lnTo>
                  <a:pt x="3588" y="591"/>
                </a:lnTo>
                <a:lnTo>
                  <a:pt x="3595" y="622"/>
                </a:lnTo>
                <a:lnTo>
                  <a:pt x="3597" y="652"/>
                </a:lnTo>
                <a:lnTo>
                  <a:pt x="3594" y="680"/>
                </a:lnTo>
                <a:lnTo>
                  <a:pt x="3585" y="701"/>
                </a:lnTo>
                <a:lnTo>
                  <a:pt x="3575" y="718"/>
                </a:lnTo>
                <a:lnTo>
                  <a:pt x="3564" y="732"/>
                </a:lnTo>
                <a:lnTo>
                  <a:pt x="3551" y="745"/>
                </a:lnTo>
                <a:lnTo>
                  <a:pt x="3535" y="757"/>
                </a:lnTo>
                <a:lnTo>
                  <a:pt x="3516" y="767"/>
                </a:lnTo>
                <a:lnTo>
                  <a:pt x="3493" y="778"/>
                </a:lnTo>
                <a:lnTo>
                  <a:pt x="3465" y="790"/>
                </a:lnTo>
                <a:lnTo>
                  <a:pt x="3433" y="802"/>
                </a:lnTo>
                <a:lnTo>
                  <a:pt x="3395" y="816"/>
                </a:lnTo>
                <a:lnTo>
                  <a:pt x="3361" y="826"/>
                </a:lnTo>
                <a:lnTo>
                  <a:pt x="3325" y="837"/>
                </a:lnTo>
                <a:lnTo>
                  <a:pt x="3287" y="849"/>
                </a:lnTo>
                <a:lnTo>
                  <a:pt x="3246" y="862"/>
                </a:lnTo>
                <a:lnTo>
                  <a:pt x="3203" y="877"/>
                </a:lnTo>
                <a:lnTo>
                  <a:pt x="3157" y="893"/>
                </a:lnTo>
                <a:lnTo>
                  <a:pt x="3109" y="910"/>
                </a:lnTo>
                <a:lnTo>
                  <a:pt x="3059" y="930"/>
                </a:lnTo>
                <a:lnTo>
                  <a:pt x="3004" y="951"/>
                </a:lnTo>
                <a:lnTo>
                  <a:pt x="2947" y="974"/>
                </a:lnTo>
                <a:lnTo>
                  <a:pt x="2886" y="999"/>
                </a:lnTo>
                <a:lnTo>
                  <a:pt x="2823" y="1026"/>
                </a:lnTo>
                <a:lnTo>
                  <a:pt x="2756" y="1057"/>
                </a:lnTo>
                <a:lnTo>
                  <a:pt x="2685" y="1090"/>
                </a:lnTo>
                <a:lnTo>
                  <a:pt x="2611" y="1125"/>
                </a:lnTo>
                <a:lnTo>
                  <a:pt x="2532" y="1163"/>
                </a:lnTo>
                <a:lnTo>
                  <a:pt x="2451" y="1206"/>
                </a:lnTo>
                <a:lnTo>
                  <a:pt x="2364" y="1251"/>
                </a:lnTo>
                <a:lnTo>
                  <a:pt x="2391" y="1265"/>
                </a:lnTo>
                <a:lnTo>
                  <a:pt x="2419" y="1278"/>
                </a:lnTo>
                <a:lnTo>
                  <a:pt x="2450" y="1290"/>
                </a:lnTo>
                <a:lnTo>
                  <a:pt x="2483" y="1302"/>
                </a:lnTo>
                <a:lnTo>
                  <a:pt x="2520" y="1313"/>
                </a:lnTo>
                <a:lnTo>
                  <a:pt x="2562" y="1325"/>
                </a:lnTo>
                <a:lnTo>
                  <a:pt x="2608" y="1338"/>
                </a:lnTo>
                <a:lnTo>
                  <a:pt x="2658" y="1354"/>
                </a:lnTo>
                <a:lnTo>
                  <a:pt x="2688" y="1362"/>
                </a:lnTo>
                <a:lnTo>
                  <a:pt x="2713" y="1368"/>
                </a:lnTo>
                <a:lnTo>
                  <a:pt x="2733" y="1373"/>
                </a:lnTo>
                <a:lnTo>
                  <a:pt x="2749" y="1376"/>
                </a:lnTo>
                <a:lnTo>
                  <a:pt x="2761" y="1378"/>
                </a:lnTo>
                <a:lnTo>
                  <a:pt x="2770" y="1380"/>
                </a:lnTo>
                <a:lnTo>
                  <a:pt x="2775" y="1380"/>
                </a:lnTo>
                <a:lnTo>
                  <a:pt x="2777" y="1381"/>
                </a:lnTo>
                <a:lnTo>
                  <a:pt x="2510" y="1453"/>
                </a:lnTo>
                <a:lnTo>
                  <a:pt x="2713" y="1634"/>
                </a:lnTo>
                <a:lnTo>
                  <a:pt x="2711" y="1633"/>
                </a:lnTo>
                <a:lnTo>
                  <a:pt x="2702" y="1632"/>
                </a:lnTo>
                <a:lnTo>
                  <a:pt x="2691" y="1630"/>
                </a:lnTo>
                <a:lnTo>
                  <a:pt x="2677" y="1627"/>
                </a:lnTo>
                <a:lnTo>
                  <a:pt x="2662" y="1625"/>
                </a:lnTo>
                <a:lnTo>
                  <a:pt x="2646" y="1621"/>
                </a:lnTo>
                <a:lnTo>
                  <a:pt x="2631" y="1618"/>
                </a:lnTo>
                <a:lnTo>
                  <a:pt x="2555" y="1598"/>
                </a:lnTo>
                <a:lnTo>
                  <a:pt x="2480" y="1573"/>
                </a:lnTo>
                <a:lnTo>
                  <a:pt x="2406" y="1543"/>
                </a:lnTo>
                <a:lnTo>
                  <a:pt x="2335" y="1513"/>
                </a:lnTo>
                <a:lnTo>
                  <a:pt x="2268" y="1480"/>
                </a:lnTo>
                <a:lnTo>
                  <a:pt x="2205" y="1448"/>
                </a:lnTo>
                <a:lnTo>
                  <a:pt x="2148" y="1415"/>
                </a:lnTo>
                <a:lnTo>
                  <a:pt x="2147" y="1449"/>
                </a:lnTo>
                <a:lnTo>
                  <a:pt x="2144" y="1487"/>
                </a:lnTo>
                <a:lnTo>
                  <a:pt x="2139" y="1527"/>
                </a:lnTo>
                <a:lnTo>
                  <a:pt x="2132" y="1572"/>
                </a:lnTo>
                <a:lnTo>
                  <a:pt x="2124" y="1618"/>
                </a:lnTo>
                <a:lnTo>
                  <a:pt x="2114" y="1665"/>
                </a:lnTo>
                <a:lnTo>
                  <a:pt x="2103" y="1714"/>
                </a:lnTo>
                <a:lnTo>
                  <a:pt x="2092" y="1762"/>
                </a:lnTo>
                <a:lnTo>
                  <a:pt x="2080" y="1810"/>
                </a:lnTo>
                <a:lnTo>
                  <a:pt x="2068" y="1856"/>
                </a:lnTo>
                <a:lnTo>
                  <a:pt x="2055" y="1900"/>
                </a:lnTo>
                <a:lnTo>
                  <a:pt x="2043" y="1941"/>
                </a:lnTo>
                <a:lnTo>
                  <a:pt x="2031" y="1978"/>
                </a:lnTo>
                <a:lnTo>
                  <a:pt x="2027" y="1991"/>
                </a:lnTo>
                <a:lnTo>
                  <a:pt x="2022" y="2005"/>
                </a:lnTo>
                <a:lnTo>
                  <a:pt x="2017" y="2019"/>
                </a:lnTo>
                <a:lnTo>
                  <a:pt x="2011" y="2031"/>
                </a:lnTo>
                <a:lnTo>
                  <a:pt x="2008" y="2041"/>
                </a:lnTo>
                <a:lnTo>
                  <a:pt x="2005" y="2048"/>
                </a:lnTo>
                <a:lnTo>
                  <a:pt x="2004" y="2050"/>
                </a:lnTo>
                <a:lnTo>
                  <a:pt x="1940" y="1797"/>
                </a:lnTo>
                <a:lnTo>
                  <a:pt x="1735" y="1970"/>
                </a:lnTo>
                <a:lnTo>
                  <a:pt x="1736" y="1968"/>
                </a:lnTo>
                <a:lnTo>
                  <a:pt x="1738" y="1963"/>
                </a:lnTo>
                <a:lnTo>
                  <a:pt x="1743" y="1953"/>
                </a:lnTo>
                <a:lnTo>
                  <a:pt x="1748" y="1939"/>
                </a:lnTo>
                <a:lnTo>
                  <a:pt x="1755" y="1918"/>
                </a:lnTo>
                <a:lnTo>
                  <a:pt x="1762" y="1894"/>
                </a:lnTo>
                <a:lnTo>
                  <a:pt x="1771" y="1863"/>
                </a:lnTo>
                <a:lnTo>
                  <a:pt x="1782" y="1835"/>
                </a:lnTo>
                <a:lnTo>
                  <a:pt x="1793" y="1802"/>
                </a:lnTo>
                <a:lnTo>
                  <a:pt x="1804" y="1769"/>
                </a:lnTo>
                <a:lnTo>
                  <a:pt x="1814" y="1735"/>
                </a:lnTo>
                <a:lnTo>
                  <a:pt x="1824" y="1701"/>
                </a:lnTo>
                <a:lnTo>
                  <a:pt x="1831" y="1666"/>
                </a:lnTo>
                <a:lnTo>
                  <a:pt x="1838" y="1634"/>
                </a:lnTo>
                <a:lnTo>
                  <a:pt x="1843" y="1604"/>
                </a:lnTo>
                <a:lnTo>
                  <a:pt x="1847" y="1577"/>
                </a:lnTo>
                <a:lnTo>
                  <a:pt x="1849" y="1555"/>
                </a:lnTo>
                <a:lnTo>
                  <a:pt x="1782" y="1594"/>
                </a:lnTo>
                <a:lnTo>
                  <a:pt x="1718" y="1630"/>
                </a:lnTo>
                <a:lnTo>
                  <a:pt x="1659" y="1663"/>
                </a:lnTo>
                <a:lnTo>
                  <a:pt x="1602" y="1695"/>
                </a:lnTo>
                <a:lnTo>
                  <a:pt x="1548" y="1724"/>
                </a:lnTo>
                <a:lnTo>
                  <a:pt x="1498" y="1752"/>
                </a:lnTo>
                <a:lnTo>
                  <a:pt x="1449" y="1778"/>
                </a:lnTo>
                <a:lnTo>
                  <a:pt x="1402" y="1803"/>
                </a:lnTo>
                <a:lnTo>
                  <a:pt x="1357" y="1829"/>
                </a:lnTo>
                <a:lnTo>
                  <a:pt x="1312" y="1852"/>
                </a:lnTo>
                <a:lnTo>
                  <a:pt x="1269" y="1876"/>
                </a:lnTo>
                <a:lnTo>
                  <a:pt x="1226" y="1900"/>
                </a:lnTo>
                <a:lnTo>
                  <a:pt x="1159" y="1938"/>
                </a:lnTo>
                <a:lnTo>
                  <a:pt x="1098" y="1972"/>
                </a:lnTo>
                <a:lnTo>
                  <a:pt x="1041" y="2005"/>
                </a:lnTo>
                <a:lnTo>
                  <a:pt x="987" y="2035"/>
                </a:lnTo>
                <a:lnTo>
                  <a:pt x="938" y="2065"/>
                </a:lnTo>
                <a:lnTo>
                  <a:pt x="890" y="2092"/>
                </a:lnTo>
                <a:lnTo>
                  <a:pt x="848" y="2118"/>
                </a:lnTo>
                <a:lnTo>
                  <a:pt x="807" y="2144"/>
                </a:lnTo>
                <a:lnTo>
                  <a:pt x="769" y="2169"/>
                </a:lnTo>
                <a:lnTo>
                  <a:pt x="733" y="2194"/>
                </a:lnTo>
                <a:lnTo>
                  <a:pt x="697" y="2219"/>
                </a:lnTo>
                <a:lnTo>
                  <a:pt x="665" y="2244"/>
                </a:lnTo>
                <a:lnTo>
                  <a:pt x="632" y="2270"/>
                </a:lnTo>
                <a:lnTo>
                  <a:pt x="601" y="2297"/>
                </a:lnTo>
                <a:lnTo>
                  <a:pt x="569" y="2325"/>
                </a:lnTo>
                <a:lnTo>
                  <a:pt x="568" y="2327"/>
                </a:lnTo>
                <a:lnTo>
                  <a:pt x="563" y="2333"/>
                </a:lnTo>
                <a:lnTo>
                  <a:pt x="555" y="2340"/>
                </a:lnTo>
                <a:lnTo>
                  <a:pt x="546" y="2350"/>
                </a:lnTo>
                <a:lnTo>
                  <a:pt x="534" y="2360"/>
                </a:lnTo>
                <a:lnTo>
                  <a:pt x="522" y="2370"/>
                </a:lnTo>
                <a:lnTo>
                  <a:pt x="508" y="2380"/>
                </a:lnTo>
                <a:lnTo>
                  <a:pt x="495" y="2388"/>
                </a:lnTo>
                <a:lnTo>
                  <a:pt x="480" y="2393"/>
                </a:lnTo>
                <a:lnTo>
                  <a:pt x="466" y="2395"/>
                </a:lnTo>
                <a:lnTo>
                  <a:pt x="443" y="2392"/>
                </a:lnTo>
                <a:lnTo>
                  <a:pt x="417" y="2384"/>
                </a:lnTo>
                <a:lnTo>
                  <a:pt x="390" y="2372"/>
                </a:lnTo>
                <a:lnTo>
                  <a:pt x="362" y="2355"/>
                </a:lnTo>
                <a:lnTo>
                  <a:pt x="332" y="2334"/>
                </a:lnTo>
                <a:lnTo>
                  <a:pt x="303" y="2308"/>
                </a:lnTo>
                <a:lnTo>
                  <a:pt x="272" y="2280"/>
                </a:lnTo>
                <a:lnTo>
                  <a:pt x="242" y="2250"/>
                </a:lnTo>
                <a:lnTo>
                  <a:pt x="213" y="2216"/>
                </a:lnTo>
                <a:lnTo>
                  <a:pt x="184" y="2180"/>
                </a:lnTo>
                <a:lnTo>
                  <a:pt x="157" y="2143"/>
                </a:lnTo>
                <a:lnTo>
                  <a:pt x="131" y="2104"/>
                </a:lnTo>
                <a:lnTo>
                  <a:pt x="106" y="2065"/>
                </a:lnTo>
                <a:lnTo>
                  <a:pt x="83" y="2023"/>
                </a:lnTo>
                <a:lnTo>
                  <a:pt x="61" y="1973"/>
                </a:lnTo>
                <a:lnTo>
                  <a:pt x="43" y="1925"/>
                </a:lnTo>
                <a:lnTo>
                  <a:pt x="29" y="1882"/>
                </a:lnTo>
                <a:lnTo>
                  <a:pt x="16" y="1842"/>
                </a:lnTo>
                <a:lnTo>
                  <a:pt x="8" y="1806"/>
                </a:lnTo>
                <a:lnTo>
                  <a:pt x="3" y="1771"/>
                </a:lnTo>
                <a:lnTo>
                  <a:pt x="0" y="1741"/>
                </a:lnTo>
                <a:lnTo>
                  <a:pt x="0" y="1714"/>
                </a:lnTo>
                <a:lnTo>
                  <a:pt x="2" y="1689"/>
                </a:lnTo>
                <a:lnTo>
                  <a:pt x="8" y="1666"/>
                </a:lnTo>
                <a:lnTo>
                  <a:pt x="13" y="1647"/>
                </a:lnTo>
                <a:lnTo>
                  <a:pt x="22" y="1630"/>
                </a:lnTo>
                <a:lnTo>
                  <a:pt x="32" y="1615"/>
                </a:lnTo>
                <a:lnTo>
                  <a:pt x="43" y="1602"/>
                </a:lnTo>
                <a:lnTo>
                  <a:pt x="55" y="1591"/>
                </a:lnTo>
                <a:lnTo>
                  <a:pt x="68" y="1581"/>
                </a:lnTo>
                <a:lnTo>
                  <a:pt x="82" y="1573"/>
                </a:lnTo>
                <a:lnTo>
                  <a:pt x="97" y="1567"/>
                </a:lnTo>
                <a:lnTo>
                  <a:pt x="111" y="1562"/>
                </a:lnTo>
                <a:lnTo>
                  <a:pt x="126" y="1558"/>
                </a:lnTo>
                <a:lnTo>
                  <a:pt x="140" y="1555"/>
                </a:lnTo>
                <a:lnTo>
                  <a:pt x="155" y="1552"/>
                </a:lnTo>
                <a:lnTo>
                  <a:pt x="169" y="1551"/>
                </a:lnTo>
                <a:lnTo>
                  <a:pt x="182" y="1549"/>
                </a:lnTo>
                <a:lnTo>
                  <a:pt x="194" y="1548"/>
                </a:lnTo>
                <a:lnTo>
                  <a:pt x="205" y="1548"/>
                </a:lnTo>
                <a:lnTo>
                  <a:pt x="215" y="1548"/>
                </a:lnTo>
                <a:lnTo>
                  <a:pt x="223" y="1547"/>
                </a:lnTo>
                <a:lnTo>
                  <a:pt x="230" y="1547"/>
                </a:lnTo>
                <a:lnTo>
                  <a:pt x="241" y="1546"/>
                </a:lnTo>
                <a:lnTo>
                  <a:pt x="254" y="1544"/>
                </a:lnTo>
                <a:lnTo>
                  <a:pt x="269" y="1542"/>
                </a:lnTo>
                <a:lnTo>
                  <a:pt x="286" y="1539"/>
                </a:lnTo>
                <a:lnTo>
                  <a:pt x="307" y="1535"/>
                </a:lnTo>
                <a:lnTo>
                  <a:pt x="329" y="1530"/>
                </a:lnTo>
                <a:lnTo>
                  <a:pt x="355" y="1524"/>
                </a:lnTo>
                <a:lnTo>
                  <a:pt x="383" y="1517"/>
                </a:lnTo>
                <a:lnTo>
                  <a:pt x="415" y="1508"/>
                </a:lnTo>
                <a:lnTo>
                  <a:pt x="449" y="1498"/>
                </a:lnTo>
                <a:lnTo>
                  <a:pt x="486" y="1486"/>
                </a:lnTo>
                <a:lnTo>
                  <a:pt x="526" y="1473"/>
                </a:lnTo>
                <a:lnTo>
                  <a:pt x="570" y="1457"/>
                </a:lnTo>
                <a:lnTo>
                  <a:pt x="617" y="1440"/>
                </a:lnTo>
                <a:lnTo>
                  <a:pt x="669" y="1420"/>
                </a:lnTo>
                <a:lnTo>
                  <a:pt x="723" y="1398"/>
                </a:lnTo>
                <a:lnTo>
                  <a:pt x="781" y="1374"/>
                </a:lnTo>
                <a:lnTo>
                  <a:pt x="843" y="1348"/>
                </a:lnTo>
                <a:lnTo>
                  <a:pt x="909" y="1319"/>
                </a:lnTo>
                <a:lnTo>
                  <a:pt x="978" y="1286"/>
                </a:lnTo>
                <a:lnTo>
                  <a:pt x="1053" y="1252"/>
                </a:lnTo>
                <a:lnTo>
                  <a:pt x="1131" y="1214"/>
                </a:lnTo>
                <a:lnTo>
                  <a:pt x="1213" y="1174"/>
                </a:lnTo>
                <a:lnTo>
                  <a:pt x="1300" y="1130"/>
                </a:lnTo>
                <a:lnTo>
                  <a:pt x="1391" y="1083"/>
                </a:lnTo>
                <a:lnTo>
                  <a:pt x="1486" y="1032"/>
                </a:lnTo>
                <a:lnTo>
                  <a:pt x="1587" y="978"/>
                </a:lnTo>
                <a:lnTo>
                  <a:pt x="1701" y="916"/>
                </a:lnTo>
                <a:lnTo>
                  <a:pt x="1810" y="855"/>
                </a:lnTo>
                <a:lnTo>
                  <a:pt x="1913" y="798"/>
                </a:lnTo>
                <a:lnTo>
                  <a:pt x="2010" y="741"/>
                </a:lnTo>
                <a:lnTo>
                  <a:pt x="2102" y="688"/>
                </a:lnTo>
                <a:lnTo>
                  <a:pt x="2189" y="636"/>
                </a:lnTo>
                <a:lnTo>
                  <a:pt x="2270" y="587"/>
                </a:lnTo>
                <a:lnTo>
                  <a:pt x="2347" y="540"/>
                </a:lnTo>
                <a:lnTo>
                  <a:pt x="2418" y="495"/>
                </a:lnTo>
                <a:lnTo>
                  <a:pt x="2485" y="452"/>
                </a:lnTo>
                <a:lnTo>
                  <a:pt x="2546" y="412"/>
                </a:lnTo>
                <a:lnTo>
                  <a:pt x="2605" y="373"/>
                </a:lnTo>
                <a:lnTo>
                  <a:pt x="2657" y="337"/>
                </a:lnTo>
                <a:lnTo>
                  <a:pt x="2707" y="304"/>
                </a:lnTo>
                <a:lnTo>
                  <a:pt x="2752" y="271"/>
                </a:lnTo>
                <a:lnTo>
                  <a:pt x="2792" y="242"/>
                </a:lnTo>
                <a:lnTo>
                  <a:pt x="2829" y="215"/>
                </a:lnTo>
                <a:lnTo>
                  <a:pt x="2863" y="190"/>
                </a:lnTo>
                <a:lnTo>
                  <a:pt x="2893" y="167"/>
                </a:lnTo>
                <a:lnTo>
                  <a:pt x="2919" y="145"/>
                </a:lnTo>
                <a:lnTo>
                  <a:pt x="2942" y="127"/>
                </a:lnTo>
                <a:lnTo>
                  <a:pt x="2962" y="111"/>
                </a:lnTo>
                <a:lnTo>
                  <a:pt x="2980" y="96"/>
                </a:lnTo>
                <a:lnTo>
                  <a:pt x="2993" y="84"/>
                </a:lnTo>
                <a:lnTo>
                  <a:pt x="3004" y="74"/>
                </a:lnTo>
                <a:lnTo>
                  <a:pt x="3013" y="67"/>
                </a:lnTo>
                <a:lnTo>
                  <a:pt x="3019" y="61"/>
                </a:lnTo>
                <a:lnTo>
                  <a:pt x="3022" y="58"/>
                </a:lnTo>
                <a:lnTo>
                  <a:pt x="3024" y="56"/>
                </a:lnTo>
                <a:lnTo>
                  <a:pt x="307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5046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02" y="0"/>
            <a:ext cx="7507779" cy="1325563"/>
          </a:xfrm>
        </p:spPr>
        <p:txBody>
          <a:bodyPr>
            <a:normAutofit/>
          </a:bodyPr>
          <a:lstStyle/>
          <a:p>
            <a:pPr algn="ctr"/>
            <a:r>
              <a:rPr lang="en-US" sz="3600">
                <a:latin typeface="+mj-lt"/>
              </a:rPr>
              <a:t>References</a:t>
            </a:r>
          </a:p>
        </p:txBody>
      </p:sp>
      <p:sp>
        <p:nvSpPr>
          <p:cNvPr id="3" name="Content Placeholder 2"/>
          <p:cNvSpPr>
            <a:spLocks noGrp="1"/>
          </p:cNvSpPr>
          <p:nvPr>
            <p:ph idx="1"/>
          </p:nvPr>
        </p:nvSpPr>
        <p:spPr>
          <a:xfrm>
            <a:off x="316870" y="1470419"/>
            <a:ext cx="8338242" cy="4609539"/>
          </a:xfrm>
          <a:solidFill>
            <a:schemeClr val="accent5">
              <a:lumMod val="75000"/>
            </a:schemeClr>
          </a:solidFill>
        </p:spPr>
        <p:txBody>
          <a:bodyPr vert="horz" lIns="91440" tIns="45720" rIns="91440" bIns="45720" rtlCol="0" anchor="t">
            <a:noAutofit/>
          </a:bodyPr>
          <a:lstStyle/>
          <a:p>
            <a:r>
              <a:rPr lang="en-US" sz="2200">
                <a:latin typeface="+mn-lt"/>
              </a:rPr>
              <a:t>Navy Military Personnel Manual, NAVPERS 15560 (Series)</a:t>
            </a:r>
          </a:p>
          <a:p>
            <a:pPr>
              <a:defRPr/>
            </a:pPr>
            <a:r>
              <a:rPr lang="en-US" sz="2200">
                <a:latin typeface="+mn-lt"/>
                <a:cs typeface="Segoe UI" panose="020B0502040204020203" pitchFamily="34" charset="0"/>
              </a:rPr>
              <a:t>Navy College Program </a:t>
            </a:r>
            <a:r>
              <a:rPr lang="en-US" sz="2200">
                <a:solidFill>
                  <a:schemeClr val="accent3"/>
                </a:solidFill>
                <a:latin typeface="+mn-lt"/>
                <a:cs typeface="Segoe UI" panose="020B0502040204020203" pitchFamily="34" charset="0"/>
              </a:rPr>
              <a:t>at </a:t>
            </a:r>
            <a:r>
              <a:rPr lang="en-US" sz="2200">
                <a:latin typeface="+mn-lt"/>
                <a:cs typeface="Segoe UI" panose="020B0502040204020203" pitchFamily="34" charset="0"/>
              </a:rPr>
              <a:t>https://www.navycollege.navy.mil/ </a:t>
            </a:r>
          </a:p>
          <a:p>
            <a:pPr>
              <a:defRPr/>
            </a:pPr>
            <a:r>
              <a:rPr lang="en-US" sz="2200">
                <a:solidFill>
                  <a:schemeClr val="accent3"/>
                </a:solidFill>
                <a:latin typeface="+mn-lt"/>
                <a:cs typeface="Segoe UI" panose="020B0502040204020203" pitchFamily="34" charset="0"/>
              </a:rPr>
              <a:t>Navy Cool website at https://www.cool.osd.mil/usn/index.html </a:t>
            </a:r>
          </a:p>
          <a:p>
            <a:pPr>
              <a:defRPr/>
            </a:pPr>
            <a:r>
              <a:rPr lang="en-US" sz="2200">
                <a:solidFill>
                  <a:schemeClr val="accent3"/>
                </a:solidFill>
                <a:latin typeface="+mn-lt"/>
                <a:ea typeface="Tahoma"/>
                <a:cs typeface="Segoe UI"/>
              </a:rPr>
              <a:t>DANTES website at </a:t>
            </a:r>
            <a:r>
              <a:rPr lang="en-US" sz="2200">
                <a:solidFill>
                  <a:schemeClr val="accent3"/>
                </a:solidFill>
                <a:ea typeface="+mj-lt"/>
                <a:cs typeface="+mj-lt"/>
              </a:rPr>
              <a:t>https://www.dantes.mil/</a:t>
            </a:r>
            <a:endParaRPr lang="en-US" sz="2200">
              <a:solidFill>
                <a:schemeClr val="accent3"/>
              </a:solidFill>
              <a:latin typeface="+mn-lt"/>
              <a:cs typeface="Segoe UI"/>
            </a:endParaRPr>
          </a:p>
          <a:p>
            <a:pPr>
              <a:defRPr/>
            </a:pPr>
            <a:r>
              <a:rPr lang="en-US" sz="2200">
                <a:solidFill>
                  <a:schemeClr val="accent3"/>
                </a:solidFill>
                <a:latin typeface="+mn-lt"/>
              </a:rPr>
              <a:t>USMAP website at https://usmap.osd.mil/ </a:t>
            </a:r>
            <a:endParaRPr lang="en-US" sz="2200">
              <a:solidFill>
                <a:schemeClr val="accent3"/>
              </a:solidFill>
              <a:latin typeface="+mn-lt"/>
              <a:cs typeface="Segoe UI" panose="020B0502040204020203" pitchFamily="34" charset="0"/>
            </a:endParaRPr>
          </a:p>
          <a:p>
            <a:pPr>
              <a:defRPr/>
            </a:pPr>
            <a:r>
              <a:rPr lang="en-US" sz="2200">
                <a:solidFill>
                  <a:schemeClr val="accent3"/>
                </a:solidFill>
                <a:latin typeface="+mn-lt"/>
                <a:cs typeface="Segoe UI" panose="020B0502040204020203" pitchFamily="34" charset="0"/>
              </a:rPr>
              <a:t>MyNavyHR website at https://www.mynavyhr.navy.mil/ </a:t>
            </a:r>
          </a:p>
          <a:p>
            <a:r>
              <a:rPr lang="en-US" sz="2200">
                <a:latin typeface="+mn-lt"/>
              </a:rPr>
              <a:t>Veterans Affairs website at https://www.va.gov/education/about-gi-bill-benefits/post-9-11/</a:t>
            </a:r>
          </a:p>
          <a:p>
            <a:r>
              <a:rPr lang="en-US" sz="2200"/>
              <a:t>United States Navy Community College (USNCC) at https://www.usncc.edu/</a:t>
            </a:r>
          </a:p>
          <a:p>
            <a:endParaRPr lang="en-US" sz="2200">
              <a:solidFill>
                <a:schemeClr val="accent3"/>
              </a:solidFill>
              <a:latin typeface="+mn-lt"/>
            </a:endParaRPr>
          </a:p>
          <a:p>
            <a:pPr marL="0" indent="0">
              <a:buNone/>
            </a:pPr>
            <a:endParaRPr lang="en-US" sz="2800"/>
          </a:p>
        </p:txBody>
      </p:sp>
    </p:spTree>
    <p:extLst>
      <p:ext uri="{BB962C8B-B14F-4D97-AF65-F5344CB8AC3E}">
        <p14:creationId xmlns:p14="http://schemas.microsoft.com/office/powerpoint/2010/main" val="87165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and Review</a:t>
            </a:r>
          </a:p>
        </p:txBody>
      </p:sp>
      <p:sp>
        <p:nvSpPr>
          <p:cNvPr id="3" name="Content Placeholder 2"/>
          <p:cNvSpPr>
            <a:spLocks noGrp="1"/>
          </p:cNvSpPr>
          <p:nvPr>
            <p:ph idx="1"/>
          </p:nvPr>
        </p:nvSpPr>
        <p:spPr>
          <a:xfrm>
            <a:off x="443297" y="1456660"/>
            <a:ext cx="8190339" cy="4976038"/>
          </a:xfrm>
        </p:spPr>
        <p:txBody>
          <a:bodyPr>
            <a:normAutofit/>
          </a:bodyPr>
          <a:lstStyle/>
          <a:p>
            <a:r>
              <a:rPr lang="en-US" sz="2400"/>
              <a:t>In this lesson we discussed:</a:t>
            </a:r>
          </a:p>
          <a:p>
            <a:pPr lvl="1">
              <a:lnSpc>
                <a:spcPct val="110000"/>
              </a:lnSpc>
            </a:pPr>
            <a:r>
              <a:rPr lang="en-US" sz="2200"/>
              <a:t>United Services Military Apprenticeship Program (USMAP)</a:t>
            </a:r>
          </a:p>
          <a:p>
            <a:pPr lvl="1">
              <a:lnSpc>
                <a:spcPct val="110000"/>
              </a:lnSpc>
            </a:pPr>
            <a:r>
              <a:rPr lang="en-US" sz="2200"/>
              <a:t>Navy College Program </a:t>
            </a:r>
          </a:p>
          <a:p>
            <a:pPr lvl="1">
              <a:lnSpc>
                <a:spcPct val="110000"/>
              </a:lnSpc>
            </a:pPr>
            <a:r>
              <a:rPr lang="en-US" sz="2200"/>
              <a:t>Tuition Assistance (TA) and NCPACE eligibility requirements</a:t>
            </a:r>
          </a:p>
          <a:p>
            <a:pPr lvl="1">
              <a:lnSpc>
                <a:spcPct val="110000"/>
              </a:lnSpc>
            </a:pPr>
            <a:r>
              <a:rPr lang="en-US" sz="2200"/>
              <a:t>GI Bill Program</a:t>
            </a:r>
            <a:endParaRPr lang="en-US" sz="2200">
              <a:ea typeface="Tahoma"/>
              <a:cs typeface="Tahoma"/>
            </a:endParaRPr>
          </a:p>
          <a:p>
            <a:pPr lvl="1">
              <a:lnSpc>
                <a:spcPct val="110000"/>
              </a:lnSpc>
            </a:pPr>
            <a:r>
              <a:rPr lang="en-US" sz="2200"/>
              <a:t>United States Navy Community College (USNCC) and its purpose</a:t>
            </a:r>
          </a:p>
          <a:p>
            <a:pPr lvl="1">
              <a:lnSpc>
                <a:spcPct val="110000"/>
              </a:lnSpc>
            </a:pPr>
            <a:r>
              <a:rPr lang="en-US" sz="2200"/>
              <a:t>Navy Credentialing Opportunities Online (Navy COOL)</a:t>
            </a:r>
          </a:p>
          <a:p>
            <a:pPr lvl="1">
              <a:lnSpc>
                <a:spcPct val="110000"/>
              </a:lnSpc>
            </a:pPr>
            <a:r>
              <a:rPr lang="en-US" sz="2200">
                <a:cs typeface="Arial" panose="020B0604020202020204" pitchFamily="34" charset="0"/>
              </a:rPr>
              <a:t>Learning and Development Roadmap (LaDr)</a:t>
            </a:r>
            <a:endParaRPr lang="en-US" sz="2200"/>
          </a:p>
          <a:p>
            <a:pPr lvl="1"/>
            <a:endParaRPr lang="en-US"/>
          </a:p>
        </p:txBody>
      </p:sp>
    </p:spTree>
    <p:extLst>
      <p:ext uri="{BB962C8B-B14F-4D97-AF65-F5344CB8AC3E}">
        <p14:creationId xmlns:p14="http://schemas.microsoft.com/office/powerpoint/2010/main" val="3139787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6CEFA6-A5A2-41D8-97F1-E26EA44B2048}"/>
              </a:ext>
            </a:extLst>
          </p:cNvPr>
          <p:cNvSpPr>
            <a:spLocks noGrp="1"/>
          </p:cNvSpPr>
          <p:nvPr>
            <p:ph type="title"/>
          </p:nvPr>
        </p:nvSpPr>
        <p:spPr>
          <a:xfrm>
            <a:off x="1253063" y="218573"/>
            <a:ext cx="6266400" cy="1325563"/>
          </a:xfrm>
        </p:spPr>
        <p:txBody>
          <a:bodyPr>
            <a:normAutofit fontScale="90000"/>
          </a:bodyPr>
          <a:lstStyle/>
          <a:p>
            <a:pPr algn="ctr"/>
            <a:br>
              <a:rPr lang="en-US" sz="4000"/>
            </a:br>
            <a:br>
              <a:rPr lang="en-US" sz="4400"/>
            </a:br>
            <a:r>
              <a:rPr lang="en-US" sz="4400"/>
              <a:t>Educational Opportunities</a:t>
            </a:r>
            <a:br>
              <a:rPr lang="en-US" sz="4000">
                <a:solidFill>
                  <a:schemeClr val="accent3"/>
                </a:solidFill>
              </a:rPr>
            </a:br>
            <a:br>
              <a:rPr lang="en-US" sz="4000">
                <a:solidFill>
                  <a:schemeClr val="accent3"/>
                </a:solidFill>
              </a:rPr>
            </a:br>
            <a:endParaRPr lang="en-US"/>
          </a:p>
        </p:txBody>
      </p:sp>
      <p:pic>
        <p:nvPicPr>
          <p:cNvPr id="5" name="Content Placeholder 4">
            <a:extLst>
              <a:ext uri="{FF2B5EF4-FFF2-40B4-BE49-F238E27FC236}">
                <a16:creationId xmlns:a16="http://schemas.microsoft.com/office/drawing/2014/main" id="{699CBABD-3FDF-4001-BDDE-1194C5F4B2BD}"/>
              </a:ext>
            </a:extLst>
          </p:cNvPr>
          <p:cNvPicPr>
            <a:picLocks noGrp="1" noChangeAspect="1"/>
          </p:cNvPicPr>
          <p:nvPr>
            <p:ph idx="1"/>
          </p:nvPr>
        </p:nvPicPr>
        <p:blipFill>
          <a:blip r:embed="rId3"/>
          <a:stretch>
            <a:fillRect/>
          </a:stretch>
        </p:blipFill>
        <p:spPr>
          <a:xfrm>
            <a:off x="2618270" y="2578408"/>
            <a:ext cx="3535986" cy="1176630"/>
          </a:xfrm>
        </p:spPr>
      </p:pic>
    </p:spTree>
    <p:extLst>
      <p:ext uri="{BB962C8B-B14F-4D97-AF65-F5344CB8AC3E}">
        <p14:creationId xmlns:p14="http://schemas.microsoft.com/office/powerpoint/2010/main" val="160120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11BE8A8-E5BB-6615-5AA5-F1C01EE4720E}"/>
              </a:ext>
            </a:extLst>
          </p:cNvPr>
          <p:cNvGrpSpPr/>
          <p:nvPr/>
        </p:nvGrpSpPr>
        <p:grpSpPr>
          <a:xfrm>
            <a:off x="378371" y="1462920"/>
            <a:ext cx="8355726" cy="4555093"/>
            <a:chOff x="551786" y="1275659"/>
            <a:chExt cx="11090873" cy="4555093"/>
          </a:xfrm>
        </p:grpSpPr>
        <p:sp>
          <p:nvSpPr>
            <p:cNvPr id="7" name="Rounded Rectangle 54">
              <a:extLst>
                <a:ext uri="{FF2B5EF4-FFF2-40B4-BE49-F238E27FC236}">
                  <a16:creationId xmlns:a16="http://schemas.microsoft.com/office/drawing/2014/main" id="{8801E96F-0E8D-0165-CF73-FC196C636CA5}"/>
                </a:ext>
              </a:extLst>
            </p:cNvPr>
            <p:cNvSpPr/>
            <p:nvPr/>
          </p:nvSpPr>
          <p:spPr>
            <a:xfrm>
              <a:off x="1159465" y="1275659"/>
              <a:ext cx="10483194" cy="4555093"/>
            </a:xfrm>
            <a:prstGeom prst="roundRect">
              <a:avLst>
                <a:gd name="adj" fmla="val 0"/>
              </a:avLst>
            </a:prstGeom>
            <a:solidFill>
              <a:schemeClr val="bg1">
                <a:alpha val="1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t" anchorCtr="0">
              <a:spAutoFit/>
            </a:bodyPr>
            <a:lstStyle/>
            <a:p>
              <a:pPr>
                <a:spcBef>
                  <a:spcPts val="600"/>
                </a:spcBef>
              </a:pPr>
              <a:r>
                <a:rPr lang="en-US" sz="2000" b="1">
                  <a:solidFill>
                    <a:schemeClr val="bg2"/>
                  </a:solidFill>
                </a:rPr>
                <a:t>United Services Military Apprenticeship Program (USMAP) </a:t>
              </a:r>
            </a:p>
            <a:p>
              <a:pPr>
                <a:spcBef>
                  <a:spcPts val="1200"/>
                </a:spcBef>
              </a:pPr>
              <a:r>
                <a:rPr lang="en-US">
                  <a:solidFill>
                    <a:schemeClr val="bg2"/>
                  </a:solidFill>
                </a:rPr>
                <a:t>Is a formal military training program that provides Service members the opportunity to improve their job skills and to complete their civilian apprenticeship requirements while serving their country. USMAP has two components:</a:t>
              </a:r>
            </a:p>
            <a:p>
              <a:pPr marL="795020" lvl="7" indent="-285750">
                <a:spcBef>
                  <a:spcPts val="1200"/>
                </a:spcBef>
                <a:buFont typeface="Wingdings" panose="05000000000000000000" pitchFamily="2" charset="2"/>
                <a:buChar char="§"/>
              </a:pPr>
              <a:r>
                <a:rPr lang="en-US">
                  <a:solidFill>
                    <a:schemeClr val="bg2"/>
                  </a:solidFill>
                </a:rPr>
                <a:t>The First part </a:t>
              </a:r>
              <a:r>
                <a:rPr lang="en-US" b="1">
                  <a:solidFill>
                    <a:schemeClr val="bg2"/>
                  </a:solidFill>
                </a:rPr>
                <a:t>is formal classroom instruction hours</a:t>
              </a:r>
              <a:r>
                <a:rPr lang="en-US">
                  <a:solidFill>
                    <a:schemeClr val="bg2"/>
                  </a:solidFill>
                </a:rPr>
                <a:t>. </a:t>
              </a:r>
              <a:endParaRPr lang="en-US">
                <a:solidFill>
                  <a:schemeClr val="bg2"/>
                </a:solidFill>
                <a:cs typeface="Arial"/>
              </a:endParaRPr>
            </a:p>
            <a:p>
              <a:pPr marL="1252220" lvl="7" indent="-285750">
                <a:buFont typeface="Wingdings" panose="05000000000000000000" pitchFamily="2" charset="2"/>
                <a:buChar char="§"/>
              </a:pPr>
              <a:r>
                <a:rPr lang="en-US">
                  <a:solidFill>
                    <a:schemeClr val="bg2"/>
                  </a:solidFill>
                </a:rPr>
                <a:t>Instruction may be classroom, technical schools, or other approved means. These hours range from 144 to 432. This requirement cannot be waived. </a:t>
              </a:r>
              <a:endParaRPr lang="en-US">
                <a:solidFill>
                  <a:schemeClr val="bg2"/>
                </a:solidFill>
                <a:cs typeface="Arial"/>
              </a:endParaRPr>
            </a:p>
            <a:p>
              <a:pPr marL="795020" lvl="4" indent="-285750">
                <a:spcBef>
                  <a:spcPts val="1200"/>
                </a:spcBef>
                <a:buFont typeface="Wingdings" panose="05000000000000000000" pitchFamily="2" charset="2"/>
                <a:buChar char="§"/>
              </a:pPr>
              <a:r>
                <a:rPr lang="en-US">
                  <a:solidFill>
                    <a:schemeClr val="bg2"/>
                  </a:solidFill>
                </a:rPr>
                <a:t>The Second part is </a:t>
              </a:r>
              <a:r>
                <a:rPr lang="en-US" b="1">
                  <a:solidFill>
                    <a:schemeClr val="bg2"/>
                  </a:solidFill>
                </a:rPr>
                <a:t>On the Job training (OJT)</a:t>
              </a:r>
              <a:r>
                <a:rPr lang="en-US">
                  <a:solidFill>
                    <a:schemeClr val="bg2"/>
                  </a:solidFill>
                </a:rPr>
                <a:t>.</a:t>
              </a:r>
              <a:r>
                <a:rPr lang="en-US" b="1">
                  <a:solidFill>
                    <a:schemeClr val="bg2"/>
                  </a:solidFill>
                </a:rPr>
                <a:t> </a:t>
              </a:r>
              <a:endParaRPr lang="en-US" b="1">
                <a:solidFill>
                  <a:schemeClr val="bg2"/>
                </a:solidFill>
                <a:cs typeface="Arial"/>
              </a:endParaRPr>
            </a:p>
            <a:p>
              <a:pPr marL="1252220" lvl="5" indent="-285750">
                <a:buFont typeface="Wingdings" panose="05000000000000000000" pitchFamily="2" charset="2"/>
                <a:buChar char="§"/>
              </a:pPr>
              <a:r>
                <a:rPr lang="en-US">
                  <a:solidFill>
                    <a:schemeClr val="bg2"/>
                  </a:solidFill>
                </a:rPr>
                <a:t>Training at the place of work while doing the actual job. The OJT requirement, total work hours of between 2,000 to 6,000 hours, must be completed and documented.</a:t>
              </a:r>
              <a:endParaRPr lang="en-US">
                <a:solidFill>
                  <a:schemeClr val="bg2"/>
                </a:solidFill>
                <a:cs typeface="Arial"/>
              </a:endParaRPr>
            </a:p>
            <a:p>
              <a:pPr marL="795020" lvl="4" indent="-285750">
                <a:buFont typeface="Wingdings" panose="05000000000000000000" pitchFamily="2" charset="2"/>
                <a:buChar char="§"/>
              </a:pPr>
              <a:endParaRPr lang="en-US">
                <a:solidFill>
                  <a:schemeClr val="bg2"/>
                </a:solidFill>
                <a:cs typeface="Arial"/>
              </a:endParaRPr>
            </a:p>
          </p:txBody>
        </p:sp>
        <p:grpSp>
          <p:nvGrpSpPr>
            <p:cNvPr id="8" name="Group 7">
              <a:extLst>
                <a:ext uri="{FF2B5EF4-FFF2-40B4-BE49-F238E27FC236}">
                  <a16:creationId xmlns:a16="http://schemas.microsoft.com/office/drawing/2014/main" id="{4E1220BD-2FA9-A4B2-13E4-1A309ED1EF07}"/>
                </a:ext>
              </a:extLst>
            </p:cNvPr>
            <p:cNvGrpSpPr/>
            <p:nvPr/>
          </p:nvGrpSpPr>
          <p:grpSpPr>
            <a:xfrm>
              <a:off x="551786" y="4149353"/>
              <a:ext cx="1005280" cy="825168"/>
              <a:chOff x="952125" y="3912838"/>
              <a:chExt cx="1169099" cy="959636"/>
            </a:xfrm>
          </p:grpSpPr>
          <p:sp>
            <p:nvSpPr>
              <p:cNvPr id="12" name="Oval 11">
                <a:extLst>
                  <a:ext uri="{FF2B5EF4-FFF2-40B4-BE49-F238E27FC236}">
                    <a16:creationId xmlns:a16="http://schemas.microsoft.com/office/drawing/2014/main" id="{671360F8-A02D-AF4C-E9F9-06E0929B29D7}"/>
                  </a:ext>
                </a:extLst>
              </p:cNvPr>
              <p:cNvSpPr/>
              <p:nvPr/>
            </p:nvSpPr>
            <p:spPr>
              <a:xfrm>
                <a:off x="952125" y="3912838"/>
                <a:ext cx="1169099" cy="959636"/>
              </a:xfrm>
              <a:prstGeom prst="ellipse">
                <a:avLst/>
              </a:prstGeom>
              <a:solidFill>
                <a:schemeClr val="bg2"/>
              </a:solidFill>
              <a:ln w="31750">
                <a:solidFill>
                  <a:srgbClr val="F1F3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D3EABA1-4ED2-7D7A-892D-3B4FC4002CDD}"/>
                  </a:ext>
                </a:extLst>
              </p:cNvPr>
              <p:cNvGrpSpPr/>
              <p:nvPr/>
            </p:nvGrpSpPr>
            <p:grpSpPr>
              <a:xfrm>
                <a:off x="1297509" y="4011178"/>
                <a:ext cx="701057" cy="861295"/>
                <a:chOff x="355600" y="4764088"/>
                <a:chExt cx="444501" cy="546099"/>
              </a:xfrm>
              <a:solidFill>
                <a:srgbClr val="3C5F9E"/>
              </a:solidFill>
            </p:grpSpPr>
            <p:sp>
              <p:nvSpPr>
                <p:cNvPr id="14" name="Freeform 582">
                  <a:extLst>
                    <a:ext uri="{FF2B5EF4-FFF2-40B4-BE49-F238E27FC236}">
                      <a16:creationId xmlns:a16="http://schemas.microsoft.com/office/drawing/2014/main" id="{B2E176DE-5687-5EDD-277C-F07A4AC9112F}"/>
                    </a:ext>
                  </a:extLst>
                </p:cNvPr>
                <p:cNvSpPr>
                  <a:spLocks/>
                </p:cNvSpPr>
                <p:nvPr/>
              </p:nvSpPr>
              <p:spPr bwMode="auto">
                <a:xfrm>
                  <a:off x="355600" y="4873625"/>
                  <a:ext cx="273050" cy="277812"/>
                </a:xfrm>
                <a:custGeom>
                  <a:avLst/>
                  <a:gdLst>
                    <a:gd name="T0" fmla="*/ 1008 w 1722"/>
                    <a:gd name="T1" fmla="*/ 13 h 1750"/>
                    <a:gd name="T2" fmla="*/ 1213 w 1722"/>
                    <a:gd name="T3" fmla="*/ 74 h 1750"/>
                    <a:gd name="T4" fmla="*/ 1393 w 1722"/>
                    <a:gd name="T5" fmla="*/ 183 h 1750"/>
                    <a:gd name="T6" fmla="*/ 1540 w 1722"/>
                    <a:gd name="T7" fmla="*/ 331 h 1750"/>
                    <a:gd name="T8" fmla="*/ 1648 w 1722"/>
                    <a:gd name="T9" fmla="*/ 511 h 1750"/>
                    <a:gd name="T10" fmla="*/ 1711 w 1722"/>
                    <a:gd name="T11" fmla="*/ 716 h 1750"/>
                    <a:gd name="T12" fmla="*/ 1722 w 1722"/>
                    <a:gd name="T13" fmla="*/ 1137 h 1750"/>
                    <a:gd name="T14" fmla="*/ 1704 w 1722"/>
                    <a:gd name="T15" fmla="*/ 1337 h 1750"/>
                    <a:gd name="T16" fmla="*/ 1645 w 1722"/>
                    <a:gd name="T17" fmla="*/ 1520 h 1750"/>
                    <a:gd name="T18" fmla="*/ 1547 w 1722"/>
                    <a:gd name="T19" fmla="*/ 1680 h 1750"/>
                    <a:gd name="T20" fmla="*/ 1486 w 1722"/>
                    <a:gd name="T21" fmla="*/ 1739 h 1750"/>
                    <a:gd name="T22" fmla="*/ 1465 w 1722"/>
                    <a:gd name="T23" fmla="*/ 1733 h 1750"/>
                    <a:gd name="T24" fmla="*/ 1313 w 1722"/>
                    <a:gd name="T25" fmla="*/ 1656 h 1750"/>
                    <a:gd name="T26" fmla="*/ 1176 w 1722"/>
                    <a:gd name="T27" fmla="*/ 1613 h 1750"/>
                    <a:gd name="T28" fmla="*/ 1122 w 1722"/>
                    <a:gd name="T29" fmla="*/ 1598 h 1750"/>
                    <a:gd name="T30" fmla="*/ 1080 w 1722"/>
                    <a:gd name="T31" fmla="*/ 1590 h 1750"/>
                    <a:gd name="T32" fmla="*/ 1079 w 1722"/>
                    <a:gd name="T33" fmla="*/ 1579 h 1750"/>
                    <a:gd name="T34" fmla="*/ 1184 w 1722"/>
                    <a:gd name="T35" fmla="*/ 1540 h 1750"/>
                    <a:gd name="T36" fmla="*/ 1301 w 1722"/>
                    <a:gd name="T37" fmla="*/ 1455 h 1750"/>
                    <a:gd name="T38" fmla="*/ 1387 w 1722"/>
                    <a:gd name="T39" fmla="*/ 1340 h 1750"/>
                    <a:gd name="T40" fmla="*/ 1443 w 1722"/>
                    <a:gd name="T41" fmla="*/ 1199 h 1750"/>
                    <a:gd name="T42" fmla="*/ 1468 w 1722"/>
                    <a:gd name="T43" fmla="*/ 1039 h 1750"/>
                    <a:gd name="T44" fmla="*/ 1468 w 1722"/>
                    <a:gd name="T45" fmla="*/ 784 h 1750"/>
                    <a:gd name="T46" fmla="*/ 1448 w 1722"/>
                    <a:gd name="T47" fmla="*/ 769 h 1750"/>
                    <a:gd name="T48" fmla="*/ 603 w 1722"/>
                    <a:gd name="T49" fmla="*/ 762 h 1750"/>
                    <a:gd name="T50" fmla="*/ 593 w 1722"/>
                    <a:gd name="T51" fmla="*/ 734 h 1750"/>
                    <a:gd name="T52" fmla="*/ 585 w 1722"/>
                    <a:gd name="T53" fmla="*/ 676 h 1750"/>
                    <a:gd name="T54" fmla="*/ 572 w 1722"/>
                    <a:gd name="T55" fmla="*/ 607 h 1750"/>
                    <a:gd name="T56" fmla="*/ 558 w 1722"/>
                    <a:gd name="T57" fmla="*/ 554 h 1750"/>
                    <a:gd name="T58" fmla="*/ 541 w 1722"/>
                    <a:gd name="T59" fmla="*/ 545 h 1750"/>
                    <a:gd name="T60" fmla="*/ 525 w 1722"/>
                    <a:gd name="T61" fmla="*/ 586 h 1750"/>
                    <a:gd name="T62" fmla="*/ 512 w 1722"/>
                    <a:gd name="T63" fmla="*/ 652 h 1750"/>
                    <a:gd name="T64" fmla="*/ 500 w 1722"/>
                    <a:gd name="T65" fmla="*/ 716 h 1750"/>
                    <a:gd name="T66" fmla="*/ 493 w 1722"/>
                    <a:gd name="T67" fmla="*/ 752 h 1750"/>
                    <a:gd name="T68" fmla="*/ 480 w 1722"/>
                    <a:gd name="T69" fmla="*/ 768 h 1750"/>
                    <a:gd name="T70" fmla="*/ 268 w 1722"/>
                    <a:gd name="T71" fmla="*/ 770 h 1750"/>
                    <a:gd name="T72" fmla="*/ 254 w 1722"/>
                    <a:gd name="T73" fmla="*/ 795 h 1750"/>
                    <a:gd name="T74" fmla="*/ 261 w 1722"/>
                    <a:gd name="T75" fmla="*/ 1092 h 1750"/>
                    <a:gd name="T76" fmla="*/ 295 w 1722"/>
                    <a:gd name="T77" fmla="*/ 1245 h 1750"/>
                    <a:gd name="T78" fmla="*/ 359 w 1722"/>
                    <a:gd name="T79" fmla="*/ 1377 h 1750"/>
                    <a:gd name="T80" fmla="*/ 452 w 1722"/>
                    <a:gd name="T81" fmla="*/ 1482 h 1750"/>
                    <a:gd name="T82" fmla="*/ 574 w 1722"/>
                    <a:gd name="T83" fmla="*/ 1556 h 1750"/>
                    <a:gd name="T84" fmla="*/ 642 w 1722"/>
                    <a:gd name="T85" fmla="*/ 1582 h 1750"/>
                    <a:gd name="T86" fmla="*/ 628 w 1722"/>
                    <a:gd name="T87" fmla="*/ 1596 h 1750"/>
                    <a:gd name="T88" fmla="*/ 576 w 1722"/>
                    <a:gd name="T89" fmla="*/ 1610 h 1750"/>
                    <a:gd name="T90" fmla="*/ 512 w 1722"/>
                    <a:gd name="T91" fmla="*/ 1628 h 1750"/>
                    <a:gd name="T92" fmla="*/ 361 w 1722"/>
                    <a:gd name="T93" fmla="*/ 1688 h 1750"/>
                    <a:gd name="T94" fmla="*/ 267 w 1722"/>
                    <a:gd name="T95" fmla="*/ 1745 h 1750"/>
                    <a:gd name="T96" fmla="*/ 241 w 1722"/>
                    <a:gd name="T97" fmla="*/ 1748 h 1750"/>
                    <a:gd name="T98" fmla="*/ 148 w 1722"/>
                    <a:gd name="T99" fmla="*/ 1642 h 1750"/>
                    <a:gd name="T100" fmla="*/ 58 w 1722"/>
                    <a:gd name="T101" fmla="*/ 1470 h 1750"/>
                    <a:gd name="T102" fmla="*/ 9 w 1722"/>
                    <a:gd name="T103" fmla="*/ 1275 h 1750"/>
                    <a:gd name="T104" fmla="*/ 0 w 1722"/>
                    <a:gd name="T105" fmla="*/ 864 h 1750"/>
                    <a:gd name="T106" fmla="*/ 28 w 1722"/>
                    <a:gd name="T107" fmla="*/ 645 h 1750"/>
                    <a:gd name="T108" fmla="*/ 106 w 1722"/>
                    <a:gd name="T109" fmla="*/ 447 h 1750"/>
                    <a:gd name="T110" fmla="*/ 228 w 1722"/>
                    <a:gd name="T111" fmla="*/ 278 h 1750"/>
                    <a:gd name="T112" fmla="*/ 388 w 1722"/>
                    <a:gd name="T113" fmla="*/ 142 h 1750"/>
                    <a:gd name="T114" fmla="*/ 576 w 1722"/>
                    <a:gd name="T115" fmla="*/ 48 h 1750"/>
                    <a:gd name="T116" fmla="*/ 787 w 1722"/>
                    <a:gd name="T117" fmla="*/ 3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2" h="1750">
                      <a:moveTo>
                        <a:pt x="861" y="0"/>
                      </a:moveTo>
                      <a:lnTo>
                        <a:pt x="936" y="3"/>
                      </a:lnTo>
                      <a:lnTo>
                        <a:pt x="1008" y="13"/>
                      </a:lnTo>
                      <a:lnTo>
                        <a:pt x="1079" y="27"/>
                      </a:lnTo>
                      <a:lnTo>
                        <a:pt x="1147" y="48"/>
                      </a:lnTo>
                      <a:lnTo>
                        <a:pt x="1213" y="74"/>
                      </a:lnTo>
                      <a:lnTo>
                        <a:pt x="1276" y="107"/>
                      </a:lnTo>
                      <a:lnTo>
                        <a:pt x="1336" y="142"/>
                      </a:lnTo>
                      <a:lnTo>
                        <a:pt x="1393" y="183"/>
                      </a:lnTo>
                      <a:lnTo>
                        <a:pt x="1445" y="229"/>
                      </a:lnTo>
                      <a:lnTo>
                        <a:pt x="1495" y="278"/>
                      </a:lnTo>
                      <a:lnTo>
                        <a:pt x="1540" y="331"/>
                      </a:lnTo>
                      <a:lnTo>
                        <a:pt x="1581" y="388"/>
                      </a:lnTo>
                      <a:lnTo>
                        <a:pt x="1617" y="447"/>
                      </a:lnTo>
                      <a:lnTo>
                        <a:pt x="1648" y="511"/>
                      </a:lnTo>
                      <a:lnTo>
                        <a:pt x="1674" y="577"/>
                      </a:lnTo>
                      <a:lnTo>
                        <a:pt x="1695" y="645"/>
                      </a:lnTo>
                      <a:lnTo>
                        <a:pt x="1711" y="716"/>
                      </a:lnTo>
                      <a:lnTo>
                        <a:pt x="1719" y="789"/>
                      </a:lnTo>
                      <a:lnTo>
                        <a:pt x="1722" y="864"/>
                      </a:lnTo>
                      <a:lnTo>
                        <a:pt x="1722" y="1137"/>
                      </a:lnTo>
                      <a:lnTo>
                        <a:pt x="1720" y="1206"/>
                      </a:lnTo>
                      <a:lnTo>
                        <a:pt x="1714" y="1272"/>
                      </a:lnTo>
                      <a:lnTo>
                        <a:pt x="1704" y="1337"/>
                      </a:lnTo>
                      <a:lnTo>
                        <a:pt x="1689" y="1400"/>
                      </a:lnTo>
                      <a:lnTo>
                        <a:pt x="1669" y="1462"/>
                      </a:lnTo>
                      <a:lnTo>
                        <a:pt x="1645" y="1520"/>
                      </a:lnTo>
                      <a:lnTo>
                        <a:pt x="1617" y="1575"/>
                      </a:lnTo>
                      <a:lnTo>
                        <a:pt x="1585" y="1630"/>
                      </a:lnTo>
                      <a:lnTo>
                        <a:pt x="1547" y="1680"/>
                      </a:lnTo>
                      <a:lnTo>
                        <a:pt x="1507" y="1728"/>
                      </a:lnTo>
                      <a:lnTo>
                        <a:pt x="1495" y="1735"/>
                      </a:lnTo>
                      <a:lnTo>
                        <a:pt x="1486" y="1739"/>
                      </a:lnTo>
                      <a:lnTo>
                        <a:pt x="1477" y="1739"/>
                      </a:lnTo>
                      <a:lnTo>
                        <a:pt x="1470" y="1736"/>
                      </a:lnTo>
                      <a:lnTo>
                        <a:pt x="1465" y="1733"/>
                      </a:lnTo>
                      <a:lnTo>
                        <a:pt x="1418" y="1707"/>
                      </a:lnTo>
                      <a:lnTo>
                        <a:pt x="1367" y="1681"/>
                      </a:lnTo>
                      <a:lnTo>
                        <a:pt x="1313" y="1656"/>
                      </a:lnTo>
                      <a:lnTo>
                        <a:pt x="1256" y="1635"/>
                      </a:lnTo>
                      <a:lnTo>
                        <a:pt x="1201" y="1618"/>
                      </a:lnTo>
                      <a:lnTo>
                        <a:pt x="1176" y="1613"/>
                      </a:lnTo>
                      <a:lnTo>
                        <a:pt x="1155" y="1608"/>
                      </a:lnTo>
                      <a:lnTo>
                        <a:pt x="1138" y="1603"/>
                      </a:lnTo>
                      <a:lnTo>
                        <a:pt x="1122" y="1598"/>
                      </a:lnTo>
                      <a:lnTo>
                        <a:pt x="1106" y="1595"/>
                      </a:lnTo>
                      <a:lnTo>
                        <a:pt x="1089" y="1592"/>
                      </a:lnTo>
                      <a:lnTo>
                        <a:pt x="1080" y="1590"/>
                      </a:lnTo>
                      <a:lnTo>
                        <a:pt x="1075" y="1587"/>
                      </a:lnTo>
                      <a:lnTo>
                        <a:pt x="1075" y="1583"/>
                      </a:lnTo>
                      <a:lnTo>
                        <a:pt x="1079" y="1579"/>
                      </a:lnTo>
                      <a:lnTo>
                        <a:pt x="1090" y="1574"/>
                      </a:lnTo>
                      <a:lnTo>
                        <a:pt x="1139" y="1559"/>
                      </a:lnTo>
                      <a:lnTo>
                        <a:pt x="1184" y="1540"/>
                      </a:lnTo>
                      <a:lnTo>
                        <a:pt x="1226" y="1516"/>
                      </a:lnTo>
                      <a:lnTo>
                        <a:pt x="1266" y="1488"/>
                      </a:lnTo>
                      <a:lnTo>
                        <a:pt x="1301" y="1455"/>
                      </a:lnTo>
                      <a:lnTo>
                        <a:pt x="1332" y="1421"/>
                      </a:lnTo>
                      <a:lnTo>
                        <a:pt x="1362" y="1382"/>
                      </a:lnTo>
                      <a:lnTo>
                        <a:pt x="1387" y="1340"/>
                      </a:lnTo>
                      <a:lnTo>
                        <a:pt x="1409" y="1296"/>
                      </a:lnTo>
                      <a:lnTo>
                        <a:pt x="1427" y="1249"/>
                      </a:lnTo>
                      <a:lnTo>
                        <a:pt x="1443" y="1199"/>
                      </a:lnTo>
                      <a:lnTo>
                        <a:pt x="1454" y="1148"/>
                      </a:lnTo>
                      <a:lnTo>
                        <a:pt x="1463" y="1095"/>
                      </a:lnTo>
                      <a:lnTo>
                        <a:pt x="1468" y="1039"/>
                      </a:lnTo>
                      <a:lnTo>
                        <a:pt x="1469" y="983"/>
                      </a:lnTo>
                      <a:lnTo>
                        <a:pt x="1469" y="796"/>
                      </a:lnTo>
                      <a:lnTo>
                        <a:pt x="1468" y="784"/>
                      </a:lnTo>
                      <a:lnTo>
                        <a:pt x="1464" y="776"/>
                      </a:lnTo>
                      <a:lnTo>
                        <a:pt x="1458" y="770"/>
                      </a:lnTo>
                      <a:lnTo>
                        <a:pt x="1448" y="769"/>
                      </a:lnTo>
                      <a:lnTo>
                        <a:pt x="618" y="769"/>
                      </a:lnTo>
                      <a:lnTo>
                        <a:pt x="609" y="767"/>
                      </a:lnTo>
                      <a:lnTo>
                        <a:pt x="603" y="762"/>
                      </a:lnTo>
                      <a:lnTo>
                        <a:pt x="598" y="755"/>
                      </a:lnTo>
                      <a:lnTo>
                        <a:pt x="595" y="744"/>
                      </a:lnTo>
                      <a:lnTo>
                        <a:pt x="593" y="734"/>
                      </a:lnTo>
                      <a:lnTo>
                        <a:pt x="591" y="717"/>
                      </a:lnTo>
                      <a:lnTo>
                        <a:pt x="588" y="698"/>
                      </a:lnTo>
                      <a:lnTo>
                        <a:pt x="585" y="676"/>
                      </a:lnTo>
                      <a:lnTo>
                        <a:pt x="581" y="653"/>
                      </a:lnTo>
                      <a:lnTo>
                        <a:pt x="578" y="630"/>
                      </a:lnTo>
                      <a:lnTo>
                        <a:pt x="572" y="607"/>
                      </a:lnTo>
                      <a:lnTo>
                        <a:pt x="568" y="586"/>
                      </a:lnTo>
                      <a:lnTo>
                        <a:pt x="563" y="569"/>
                      </a:lnTo>
                      <a:lnTo>
                        <a:pt x="558" y="554"/>
                      </a:lnTo>
                      <a:lnTo>
                        <a:pt x="553" y="546"/>
                      </a:lnTo>
                      <a:lnTo>
                        <a:pt x="547" y="542"/>
                      </a:lnTo>
                      <a:lnTo>
                        <a:pt x="541" y="545"/>
                      </a:lnTo>
                      <a:lnTo>
                        <a:pt x="536" y="554"/>
                      </a:lnTo>
                      <a:lnTo>
                        <a:pt x="531" y="568"/>
                      </a:lnTo>
                      <a:lnTo>
                        <a:pt x="525" y="586"/>
                      </a:lnTo>
                      <a:lnTo>
                        <a:pt x="520" y="606"/>
                      </a:lnTo>
                      <a:lnTo>
                        <a:pt x="516" y="629"/>
                      </a:lnTo>
                      <a:lnTo>
                        <a:pt x="512" y="652"/>
                      </a:lnTo>
                      <a:lnTo>
                        <a:pt x="508" y="675"/>
                      </a:lnTo>
                      <a:lnTo>
                        <a:pt x="504" y="696"/>
                      </a:lnTo>
                      <a:lnTo>
                        <a:pt x="500" y="716"/>
                      </a:lnTo>
                      <a:lnTo>
                        <a:pt x="497" y="732"/>
                      </a:lnTo>
                      <a:lnTo>
                        <a:pt x="495" y="743"/>
                      </a:lnTo>
                      <a:lnTo>
                        <a:pt x="493" y="752"/>
                      </a:lnTo>
                      <a:lnTo>
                        <a:pt x="490" y="759"/>
                      </a:lnTo>
                      <a:lnTo>
                        <a:pt x="486" y="764"/>
                      </a:lnTo>
                      <a:lnTo>
                        <a:pt x="480" y="768"/>
                      </a:lnTo>
                      <a:lnTo>
                        <a:pt x="471" y="769"/>
                      </a:lnTo>
                      <a:lnTo>
                        <a:pt x="278" y="769"/>
                      </a:lnTo>
                      <a:lnTo>
                        <a:pt x="268" y="770"/>
                      </a:lnTo>
                      <a:lnTo>
                        <a:pt x="261" y="775"/>
                      </a:lnTo>
                      <a:lnTo>
                        <a:pt x="255" y="783"/>
                      </a:lnTo>
                      <a:lnTo>
                        <a:pt x="254" y="795"/>
                      </a:lnTo>
                      <a:lnTo>
                        <a:pt x="254" y="983"/>
                      </a:lnTo>
                      <a:lnTo>
                        <a:pt x="255" y="1038"/>
                      </a:lnTo>
                      <a:lnTo>
                        <a:pt x="261" y="1092"/>
                      </a:lnTo>
                      <a:lnTo>
                        <a:pt x="269" y="1146"/>
                      </a:lnTo>
                      <a:lnTo>
                        <a:pt x="280" y="1196"/>
                      </a:lnTo>
                      <a:lnTo>
                        <a:pt x="295" y="1245"/>
                      </a:lnTo>
                      <a:lnTo>
                        <a:pt x="313" y="1291"/>
                      </a:lnTo>
                      <a:lnTo>
                        <a:pt x="335" y="1336"/>
                      </a:lnTo>
                      <a:lnTo>
                        <a:pt x="359" y="1377"/>
                      </a:lnTo>
                      <a:lnTo>
                        <a:pt x="387" y="1416"/>
                      </a:lnTo>
                      <a:lnTo>
                        <a:pt x="418" y="1450"/>
                      </a:lnTo>
                      <a:lnTo>
                        <a:pt x="452" y="1482"/>
                      </a:lnTo>
                      <a:lnTo>
                        <a:pt x="490" y="1511"/>
                      </a:lnTo>
                      <a:lnTo>
                        <a:pt x="531" y="1535"/>
                      </a:lnTo>
                      <a:lnTo>
                        <a:pt x="574" y="1556"/>
                      </a:lnTo>
                      <a:lnTo>
                        <a:pt x="622" y="1571"/>
                      </a:lnTo>
                      <a:lnTo>
                        <a:pt x="635" y="1577"/>
                      </a:lnTo>
                      <a:lnTo>
                        <a:pt x="642" y="1582"/>
                      </a:lnTo>
                      <a:lnTo>
                        <a:pt x="642" y="1588"/>
                      </a:lnTo>
                      <a:lnTo>
                        <a:pt x="637" y="1592"/>
                      </a:lnTo>
                      <a:lnTo>
                        <a:pt x="628" y="1596"/>
                      </a:lnTo>
                      <a:lnTo>
                        <a:pt x="609" y="1601"/>
                      </a:lnTo>
                      <a:lnTo>
                        <a:pt x="592" y="1606"/>
                      </a:lnTo>
                      <a:lnTo>
                        <a:pt x="576" y="1610"/>
                      </a:lnTo>
                      <a:lnTo>
                        <a:pt x="558" y="1615"/>
                      </a:lnTo>
                      <a:lnTo>
                        <a:pt x="537" y="1621"/>
                      </a:lnTo>
                      <a:lnTo>
                        <a:pt x="512" y="1628"/>
                      </a:lnTo>
                      <a:lnTo>
                        <a:pt x="459" y="1643"/>
                      </a:lnTo>
                      <a:lnTo>
                        <a:pt x="409" y="1664"/>
                      </a:lnTo>
                      <a:lnTo>
                        <a:pt x="361" y="1688"/>
                      </a:lnTo>
                      <a:lnTo>
                        <a:pt x="316" y="1715"/>
                      </a:lnTo>
                      <a:lnTo>
                        <a:pt x="273" y="1741"/>
                      </a:lnTo>
                      <a:lnTo>
                        <a:pt x="267" y="1745"/>
                      </a:lnTo>
                      <a:lnTo>
                        <a:pt x="260" y="1748"/>
                      </a:lnTo>
                      <a:lnTo>
                        <a:pt x="251" y="1750"/>
                      </a:lnTo>
                      <a:lnTo>
                        <a:pt x="241" y="1748"/>
                      </a:lnTo>
                      <a:lnTo>
                        <a:pt x="229" y="1742"/>
                      </a:lnTo>
                      <a:lnTo>
                        <a:pt x="187" y="1694"/>
                      </a:lnTo>
                      <a:lnTo>
                        <a:pt x="148" y="1642"/>
                      </a:lnTo>
                      <a:lnTo>
                        <a:pt x="114" y="1587"/>
                      </a:lnTo>
                      <a:lnTo>
                        <a:pt x="83" y="1529"/>
                      </a:lnTo>
                      <a:lnTo>
                        <a:pt x="58" y="1470"/>
                      </a:lnTo>
                      <a:lnTo>
                        <a:pt x="37" y="1407"/>
                      </a:lnTo>
                      <a:lnTo>
                        <a:pt x="21" y="1342"/>
                      </a:lnTo>
                      <a:lnTo>
                        <a:pt x="9" y="1275"/>
                      </a:lnTo>
                      <a:lnTo>
                        <a:pt x="3" y="1207"/>
                      </a:lnTo>
                      <a:lnTo>
                        <a:pt x="0" y="1137"/>
                      </a:lnTo>
                      <a:lnTo>
                        <a:pt x="0" y="864"/>
                      </a:lnTo>
                      <a:lnTo>
                        <a:pt x="3" y="789"/>
                      </a:lnTo>
                      <a:lnTo>
                        <a:pt x="12" y="716"/>
                      </a:lnTo>
                      <a:lnTo>
                        <a:pt x="28" y="645"/>
                      </a:lnTo>
                      <a:lnTo>
                        <a:pt x="49" y="577"/>
                      </a:lnTo>
                      <a:lnTo>
                        <a:pt x="75" y="511"/>
                      </a:lnTo>
                      <a:lnTo>
                        <a:pt x="106" y="447"/>
                      </a:lnTo>
                      <a:lnTo>
                        <a:pt x="143" y="388"/>
                      </a:lnTo>
                      <a:lnTo>
                        <a:pt x="183" y="331"/>
                      </a:lnTo>
                      <a:lnTo>
                        <a:pt x="228" y="278"/>
                      </a:lnTo>
                      <a:lnTo>
                        <a:pt x="277" y="229"/>
                      </a:lnTo>
                      <a:lnTo>
                        <a:pt x="330" y="183"/>
                      </a:lnTo>
                      <a:lnTo>
                        <a:pt x="388" y="142"/>
                      </a:lnTo>
                      <a:lnTo>
                        <a:pt x="447" y="107"/>
                      </a:lnTo>
                      <a:lnTo>
                        <a:pt x="510" y="74"/>
                      </a:lnTo>
                      <a:lnTo>
                        <a:pt x="576" y="48"/>
                      </a:lnTo>
                      <a:lnTo>
                        <a:pt x="644" y="27"/>
                      </a:lnTo>
                      <a:lnTo>
                        <a:pt x="715" y="13"/>
                      </a:lnTo>
                      <a:lnTo>
                        <a:pt x="787" y="3"/>
                      </a:lnTo>
                      <a:lnTo>
                        <a:pt x="861" y="0"/>
                      </a:lnTo>
                      <a:close/>
                    </a:path>
                  </a:pathLst>
                </a:custGeom>
                <a:solidFill>
                  <a:srgbClr val="3C5F9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583">
                  <a:extLst>
                    <a:ext uri="{FF2B5EF4-FFF2-40B4-BE49-F238E27FC236}">
                      <a16:creationId xmlns:a16="http://schemas.microsoft.com/office/drawing/2014/main" id="{5C766320-EB8D-2525-C910-16D653672AAD}"/>
                    </a:ext>
                  </a:extLst>
                </p:cNvPr>
                <p:cNvSpPr>
                  <a:spLocks noEditPoints="1"/>
                </p:cNvSpPr>
                <p:nvPr/>
              </p:nvSpPr>
              <p:spPr bwMode="auto">
                <a:xfrm>
                  <a:off x="368300" y="5146675"/>
                  <a:ext cx="247650" cy="163512"/>
                </a:xfrm>
                <a:custGeom>
                  <a:avLst/>
                  <a:gdLst>
                    <a:gd name="T0" fmla="*/ 1369 w 1567"/>
                    <a:gd name="T1" fmla="*/ 572 h 1030"/>
                    <a:gd name="T2" fmla="*/ 456 w 1567"/>
                    <a:gd name="T3" fmla="*/ 91 h 1030"/>
                    <a:gd name="T4" fmla="*/ 392 w 1567"/>
                    <a:gd name="T5" fmla="*/ 131 h 1030"/>
                    <a:gd name="T6" fmla="*/ 323 w 1567"/>
                    <a:gd name="T7" fmla="*/ 178 h 1030"/>
                    <a:gd name="T8" fmla="*/ 297 w 1567"/>
                    <a:gd name="T9" fmla="*/ 192 h 1030"/>
                    <a:gd name="T10" fmla="*/ 296 w 1567"/>
                    <a:gd name="T11" fmla="*/ 204 h 1030"/>
                    <a:gd name="T12" fmla="*/ 328 w 1567"/>
                    <a:gd name="T13" fmla="*/ 230 h 1030"/>
                    <a:gd name="T14" fmla="*/ 406 w 1567"/>
                    <a:gd name="T15" fmla="*/ 300 h 1030"/>
                    <a:gd name="T16" fmla="*/ 511 w 1567"/>
                    <a:gd name="T17" fmla="*/ 397 h 1030"/>
                    <a:gd name="T18" fmla="*/ 622 w 1567"/>
                    <a:gd name="T19" fmla="*/ 506 h 1030"/>
                    <a:gd name="T20" fmla="*/ 714 w 1567"/>
                    <a:gd name="T21" fmla="*/ 611 h 1030"/>
                    <a:gd name="T22" fmla="*/ 763 w 1567"/>
                    <a:gd name="T23" fmla="*/ 685 h 1030"/>
                    <a:gd name="T24" fmla="*/ 798 w 1567"/>
                    <a:gd name="T25" fmla="*/ 699 h 1030"/>
                    <a:gd name="T26" fmla="*/ 817 w 1567"/>
                    <a:gd name="T27" fmla="*/ 680 h 1030"/>
                    <a:gd name="T28" fmla="*/ 880 w 1567"/>
                    <a:gd name="T29" fmla="*/ 589 h 1030"/>
                    <a:gd name="T30" fmla="*/ 977 w 1567"/>
                    <a:gd name="T31" fmla="*/ 484 h 1030"/>
                    <a:gd name="T32" fmla="*/ 1086 w 1567"/>
                    <a:gd name="T33" fmla="*/ 379 h 1030"/>
                    <a:gd name="T34" fmla="*/ 1186 w 1567"/>
                    <a:gd name="T35" fmla="*/ 290 h 1030"/>
                    <a:gd name="T36" fmla="*/ 1253 w 1567"/>
                    <a:gd name="T37" fmla="*/ 232 h 1030"/>
                    <a:gd name="T38" fmla="*/ 1273 w 1567"/>
                    <a:gd name="T39" fmla="*/ 211 h 1030"/>
                    <a:gd name="T40" fmla="*/ 1253 w 1567"/>
                    <a:gd name="T41" fmla="*/ 194 h 1030"/>
                    <a:gd name="T42" fmla="*/ 1195 w 1567"/>
                    <a:gd name="T43" fmla="*/ 153 h 1030"/>
                    <a:gd name="T44" fmla="*/ 1129 w 1567"/>
                    <a:gd name="T45" fmla="*/ 106 h 1030"/>
                    <a:gd name="T46" fmla="*/ 1089 w 1567"/>
                    <a:gd name="T47" fmla="*/ 92 h 1030"/>
                    <a:gd name="T48" fmla="*/ 1021 w 1567"/>
                    <a:gd name="T49" fmla="*/ 126 h 1030"/>
                    <a:gd name="T50" fmla="*/ 841 w 1567"/>
                    <a:gd name="T51" fmla="*/ 169 h 1030"/>
                    <a:gd name="T52" fmla="*/ 632 w 1567"/>
                    <a:gd name="T53" fmla="*/ 151 h 1030"/>
                    <a:gd name="T54" fmla="*/ 481 w 1567"/>
                    <a:gd name="T55" fmla="*/ 86 h 1030"/>
                    <a:gd name="T56" fmla="*/ 495 w 1567"/>
                    <a:gd name="T57" fmla="*/ 7 h 1030"/>
                    <a:gd name="T58" fmla="*/ 686 w 1567"/>
                    <a:gd name="T59" fmla="*/ 78 h 1030"/>
                    <a:gd name="T60" fmla="*/ 892 w 1567"/>
                    <a:gd name="T61" fmla="*/ 79 h 1030"/>
                    <a:gd name="T62" fmla="*/ 1072 w 1567"/>
                    <a:gd name="T63" fmla="*/ 15 h 1030"/>
                    <a:gd name="T64" fmla="*/ 1103 w 1567"/>
                    <a:gd name="T65" fmla="*/ 8 h 1030"/>
                    <a:gd name="T66" fmla="*/ 1252 w 1567"/>
                    <a:gd name="T67" fmla="*/ 61 h 1030"/>
                    <a:gd name="T68" fmla="*/ 1408 w 1567"/>
                    <a:gd name="T69" fmla="*/ 163 h 1030"/>
                    <a:gd name="T70" fmla="*/ 1515 w 1567"/>
                    <a:gd name="T71" fmla="*/ 309 h 1030"/>
                    <a:gd name="T72" fmla="*/ 1565 w 1567"/>
                    <a:gd name="T73" fmla="*/ 506 h 1030"/>
                    <a:gd name="T74" fmla="*/ 1567 w 1567"/>
                    <a:gd name="T75" fmla="*/ 745 h 1030"/>
                    <a:gd name="T76" fmla="*/ 1567 w 1567"/>
                    <a:gd name="T77" fmla="*/ 857 h 1030"/>
                    <a:gd name="T78" fmla="*/ 1566 w 1567"/>
                    <a:gd name="T79" fmla="*/ 975 h 1030"/>
                    <a:gd name="T80" fmla="*/ 1563 w 1567"/>
                    <a:gd name="T81" fmla="*/ 1021 h 1030"/>
                    <a:gd name="T82" fmla="*/ 1508 w 1567"/>
                    <a:gd name="T83" fmla="*/ 1030 h 1030"/>
                    <a:gd name="T84" fmla="*/ 1327 w 1567"/>
                    <a:gd name="T85" fmla="*/ 1030 h 1030"/>
                    <a:gd name="T86" fmla="*/ 1075 w 1567"/>
                    <a:gd name="T87" fmla="*/ 1030 h 1030"/>
                    <a:gd name="T88" fmla="*/ 788 w 1567"/>
                    <a:gd name="T89" fmla="*/ 1030 h 1030"/>
                    <a:gd name="T90" fmla="*/ 503 w 1567"/>
                    <a:gd name="T91" fmla="*/ 1030 h 1030"/>
                    <a:gd name="T92" fmla="*/ 255 w 1567"/>
                    <a:gd name="T93" fmla="*/ 1030 h 1030"/>
                    <a:gd name="T94" fmla="*/ 78 w 1567"/>
                    <a:gd name="T95" fmla="*/ 1029 h 1030"/>
                    <a:gd name="T96" fmla="*/ 9 w 1567"/>
                    <a:gd name="T97" fmla="*/ 1025 h 1030"/>
                    <a:gd name="T98" fmla="*/ 1 w 1567"/>
                    <a:gd name="T99" fmla="*/ 996 h 1030"/>
                    <a:gd name="T100" fmla="*/ 1 w 1567"/>
                    <a:gd name="T101" fmla="*/ 886 h 1030"/>
                    <a:gd name="T102" fmla="*/ 0 w 1567"/>
                    <a:gd name="T103" fmla="*/ 762 h 1030"/>
                    <a:gd name="T104" fmla="*/ 0 w 1567"/>
                    <a:gd name="T105" fmla="*/ 704 h 1030"/>
                    <a:gd name="T106" fmla="*/ 20 w 1567"/>
                    <a:gd name="T107" fmla="*/ 391 h 1030"/>
                    <a:gd name="T108" fmla="*/ 102 w 1567"/>
                    <a:gd name="T109" fmla="*/ 218 h 1030"/>
                    <a:gd name="T110" fmla="*/ 239 w 1567"/>
                    <a:gd name="T111" fmla="*/ 95 h 1030"/>
                    <a:gd name="T112" fmla="*/ 419 w 1567"/>
                    <a:gd name="T113" fmla="*/ 1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7" h="1030">
                      <a:moveTo>
                        <a:pt x="1075" y="572"/>
                      </a:moveTo>
                      <a:lnTo>
                        <a:pt x="1075" y="635"/>
                      </a:lnTo>
                      <a:lnTo>
                        <a:pt x="1369" y="635"/>
                      </a:lnTo>
                      <a:lnTo>
                        <a:pt x="1369" y="572"/>
                      </a:lnTo>
                      <a:lnTo>
                        <a:pt x="1075" y="572"/>
                      </a:lnTo>
                      <a:close/>
                      <a:moveTo>
                        <a:pt x="472" y="85"/>
                      </a:moveTo>
                      <a:lnTo>
                        <a:pt x="466" y="86"/>
                      </a:lnTo>
                      <a:lnTo>
                        <a:pt x="456" y="91"/>
                      </a:lnTo>
                      <a:lnTo>
                        <a:pt x="443" y="98"/>
                      </a:lnTo>
                      <a:lnTo>
                        <a:pt x="428" y="107"/>
                      </a:lnTo>
                      <a:lnTo>
                        <a:pt x="410" y="119"/>
                      </a:lnTo>
                      <a:lnTo>
                        <a:pt x="392" y="131"/>
                      </a:lnTo>
                      <a:lnTo>
                        <a:pt x="373" y="144"/>
                      </a:lnTo>
                      <a:lnTo>
                        <a:pt x="356" y="156"/>
                      </a:lnTo>
                      <a:lnTo>
                        <a:pt x="338" y="168"/>
                      </a:lnTo>
                      <a:lnTo>
                        <a:pt x="323" y="178"/>
                      </a:lnTo>
                      <a:lnTo>
                        <a:pt x="310" y="186"/>
                      </a:lnTo>
                      <a:lnTo>
                        <a:pt x="300" y="190"/>
                      </a:lnTo>
                      <a:lnTo>
                        <a:pt x="298" y="191"/>
                      </a:lnTo>
                      <a:lnTo>
                        <a:pt x="297" y="192"/>
                      </a:lnTo>
                      <a:lnTo>
                        <a:pt x="295" y="194"/>
                      </a:lnTo>
                      <a:lnTo>
                        <a:pt x="294" y="197"/>
                      </a:lnTo>
                      <a:lnTo>
                        <a:pt x="294" y="200"/>
                      </a:lnTo>
                      <a:lnTo>
                        <a:pt x="296" y="204"/>
                      </a:lnTo>
                      <a:lnTo>
                        <a:pt x="298" y="205"/>
                      </a:lnTo>
                      <a:lnTo>
                        <a:pt x="305" y="210"/>
                      </a:lnTo>
                      <a:lnTo>
                        <a:pt x="314" y="218"/>
                      </a:lnTo>
                      <a:lnTo>
                        <a:pt x="328" y="230"/>
                      </a:lnTo>
                      <a:lnTo>
                        <a:pt x="343" y="244"/>
                      </a:lnTo>
                      <a:lnTo>
                        <a:pt x="362" y="260"/>
                      </a:lnTo>
                      <a:lnTo>
                        <a:pt x="383" y="279"/>
                      </a:lnTo>
                      <a:lnTo>
                        <a:pt x="406" y="300"/>
                      </a:lnTo>
                      <a:lnTo>
                        <a:pt x="431" y="322"/>
                      </a:lnTo>
                      <a:lnTo>
                        <a:pt x="457" y="346"/>
                      </a:lnTo>
                      <a:lnTo>
                        <a:pt x="484" y="371"/>
                      </a:lnTo>
                      <a:lnTo>
                        <a:pt x="511" y="397"/>
                      </a:lnTo>
                      <a:lnTo>
                        <a:pt x="539" y="424"/>
                      </a:lnTo>
                      <a:lnTo>
                        <a:pt x="567" y="451"/>
                      </a:lnTo>
                      <a:lnTo>
                        <a:pt x="594" y="478"/>
                      </a:lnTo>
                      <a:lnTo>
                        <a:pt x="622" y="506"/>
                      </a:lnTo>
                      <a:lnTo>
                        <a:pt x="647" y="534"/>
                      </a:lnTo>
                      <a:lnTo>
                        <a:pt x="672" y="560"/>
                      </a:lnTo>
                      <a:lnTo>
                        <a:pt x="693" y="586"/>
                      </a:lnTo>
                      <a:lnTo>
                        <a:pt x="714" y="611"/>
                      </a:lnTo>
                      <a:lnTo>
                        <a:pt x="732" y="635"/>
                      </a:lnTo>
                      <a:lnTo>
                        <a:pt x="748" y="657"/>
                      </a:lnTo>
                      <a:lnTo>
                        <a:pt x="759" y="678"/>
                      </a:lnTo>
                      <a:lnTo>
                        <a:pt x="763" y="685"/>
                      </a:lnTo>
                      <a:lnTo>
                        <a:pt x="770" y="693"/>
                      </a:lnTo>
                      <a:lnTo>
                        <a:pt x="778" y="698"/>
                      </a:lnTo>
                      <a:lnTo>
                        <a:pt x="788" y="700"/>
                      </a:lnTo>
                      <a:lnTo>
                        <a:pt x="798" y="699"/>
                      </a:lnTo>
                      <a:lnTo>
                        <a:pt x="805" y="695"/>
                      </a:lnTo>
                      <a:lnTo>
                        <a:pt x="810" y="691"/>
                      </a:lnTo>
                      <a:lnTo>
                        <a:pt x="814" y="685"/>
                      </a:lnTo>
                      <a:lnTo>
                        <a:pt x="817" y="680"/>
                      </a:lnTo>
                      <a:lnTo>
                        <a:pt x="828" y="659"/>
                      </a:lnTo>
                      <a:lnTo>
                        <a:pt x="843" y="637"/>
                      </a:lnTo>
                      <a:lnTo>
                        <a:pt x="860" y="613"/>
                      </a:lnTo>
                      <a:lnTo>
                        <a:pt x="880" y="589"/>
                      </a:lnTo>
                      <a:lnTo>
                        <a:pt x="902" y="563"/>
                      </a:lnTo>
                      <a:lnTo>
                        <a:pt x="925" y="537"/>
                      </a:lnTo>
                      <a:lnTo>
                        <a:pt x="950" y="511"/>
                      </a:lnTo>
                      <a:lnTo>
                        <a:pt x="977" y="484"/>
                      </a:lnTo>
                      <a:lnTo>
                        <a:pt x="1003" y="458"/>
                      </a:lnTo>
                      <a:lnTo>
                        <a:pt x="1031" y="430"/>
                      </a:lnTo>
                      <a:lnTo>
                        <a:pt x="1058" y="404"/>
                      </a:lnTo>
                      <a:lnTo>
                        <a:pt x="1086" y="379"/>
                      </a:lnTo>
                      <a:lnTo>
                        <a:pt x="1113" y="355"/>
                      </a:lnTo>
                      <a:lnTo>
                        <a:pt x="1138" y="332"/>
                      </a:lnTo>
                      <a:lnTo>
                        <a:pt x="1163" y="310"/>
                      </a:lnTo>
                      <a:lnTo>
                        <a:pt x="1186" y="290"/>
                      </a:lnTo>
                      <a:lnTo>
                        <a:pt x="1206" y="273"/>
                      </a:lnTo>
                      <a:lnTo>
                        <a:pt x="1224" y="257"/>
                      </a:lnTo>
                      <a:lnTo>
                        <a:pt x="1241" y="243"/>
                      </a:lnTo>
                      <a:lnTo>
                        <a:pt x="1253" y="232"/>
                      </a:lnTo>
                      <a:lnTo>
                        <a:pt x="1263" y="224"/>
                      </a:lnTo>
                      <a:lnTo>
                        <a:pt x="1269" y="219"/>
                      </a:lnTo>
                      <a:lnTo>
                        <a:pt x="1271" y="217"/>
                      </a:lnTo>
                      <a:lnTo>
                        <a:pt x="1273" y="211"/>
                      </a:lnTo>
                      <a:lnTo>
                        <a:pt x="1271" y="206"/>
                      </a:lnTo>
                      <a:lnTo>
                        <a:pt x="1267" y="201"/>
                      </a:lnTo>
                      <a:lnTo>
                        <a:pt x="1262" y="198"/>
                      </a:lnTo>
                      <a:lnTo>
                        <a:pt x="1253" y="194"/>
                      </a:lnTo>
                      <a:lnTo>
                        <a:pt x="1242" y="187"/>
                      </a:lnTo>
                      <a:lnTo>
                        <a:pt x="1227" y="177"/>
                      </a:lnTo>
                      <a:lnTo>
                        <a:pt x="1212" y="166"/>
                      </a:lnTo>
                      <a:lnTo>
                        <a:pt x="1195" y="153"/>
                      </a:lnTo>
                      <a:lnTo>
                        <a:pt x="1177" y="140"/>
                      </a:lnTo>
                      <a:lnTo>
                        <a:pt x="1160" y="127"/>
                      </a:lnTo>
                      <a:lnTo>
                        <a:pt x="1144" y="117"/>
                      </a:lnTo>
                      <a:lnTo>
                        <a:pt x="1129" y="106"/>
                      </a:lnTo>
                      <a:lnTo>
                        <a:pt x="1118" y="100"/>
                      </a:lnTo>
                      <a:lnTo>
                        <a:pt x="1108" y="96"/>
                      </a:lnTo>
                      <a:lnTo>
                        <a:pt x="1100" y="94"/>
                      </a:lnTo>
                      <a:lnTo>
                        <a:pt x="1089" y="92"/>
                      </a:lnTo>
                      <a:lnTo>
                        <a:pt x="1082" y="93"/>
                      </a:lnTo>
                      <a:lnTo>
                        <a:pt x="1076" y="95"/>
                      </a:lnTo>
                      <a:lnTo>
                        <a:pt x="1069" y="100"/>
                      </a:lnTo>
                      <a:lnTo>
                        <a:pt x="1021" y="126"/>
                      </a:lnTo>
                      <a:lnTo>
                        <a:pt x="978" y="143"/>
                      </a:lnTo>
                      <a:lnTo>
                        <a:pt x="933" y="155"/>
                      </a:lnTo>
                      <a:lnTo>
                        <a:pt x="888" y="164"/>
                      </a:lnTo>
                      <a:lnTo>
                        <a:pt x="841" y="169"/>
                      </a:lnTo>
                      <a:lnTo>
                        <a:pt x="790" y="171"/>
                      </a:lnTo>
                      <a:lnTo>
                        <a:pt x="735" y="169"/>
                      </a:lnTo>
                      <a:lnTo>
                        <a:pt x="682" y="163"/>
                      </a:lnTo>
                      <a:lnTo>
                        <a:pt x="632" y="151"/>
                      </a:lnTo>
                      <a:lnTo>
                        <a:pt x="584" y="137"/>
                      </a:lnTo>
                      <a:lnTo>
                        <a:pt x="538" y="117"/>
                      </a:lnTo>
                      <a:lnTo>
                        <a:pt x="492" y="92"/>
                      </a:lnTo>
                      <a:lnTo>
                        <a:pt x="481" y="86"/>
                      </a:lnTo>
                      <a:lnTo>
                        <a:pt x="472" y="85"/>
                      </a:lnTo>
                      <a:close/>
                      <a:moveTo>
                        <a:pt x="480" y="0"/>
                      </a:moveTo>
                      <a:lnTo>
                        <a:pt x="487" y="2"/>
                      </a:lnTo>
                      <a:lnTo>
                        <a:pt x="495" y="7"/>
                      </a:lnTo>
                      <a:lnTo>
                        <a:pt x="541" y="32"/>
                      </a:lnTo>
                      <a:lnTo>
                        <a:pt x="588" y="52"/>
                      </a:lnTo>
                      <a:lnTo>
                        <a:pt x="636" y="67"/>
                      </a:lnTo>
                      <a:lnTo>
                        <a:pt x="686" y="78"/>
                      </a:lnTo>
                      <a:lnTo>
                        <a:pt x="738" y="84"/>
                      </a:lnTo>
                      <a:lnTo>
                        <a:pt x="794" y="86"/>
                      </a:lnTo>
                      <a:lnTo>
                        <a:pt x="844" y="84"/>
                      </a:lnTo>
                      <a:lnTo>
                        <a:pt x="892" y="79"/>
                      </a:lnTo>
                      <a:lnTo>
                        <a:pt x="937" y="71"/>
                      </a:lnTo>
                      <a:lnTo>
                        <a:pt x="981" y="58"/>
                      </a:lnTo>
                      <a:lnTo>
                        <a:pt x="1024" y="41"/>
                      </a:lnTo>
                      <a:lnTo>
                        <a:pt x="1072" y="15"/>
                      </a:lnTo>
                      <a:lnTo>
                        <a:pt x="1079" y="10"/>
                      </a:lnTo>
                      <a:lnTo>
                        <a:pt x="1087" y="7"/>
                      </a:lnTo>
                      <a:lnTo>
                        <a:pt x="1092" y="7"/>
                      </a:lnTo>
                      <a:lnTo>
                        <a:pt x="1103" y="8"/>
                      </a:lnTo>
                      <a:lnTo>
                        <a:pt x="1112" y="11"/>
                      </a:lnTo>
                      <a:lnTo>
                        <a:pt x="1161" y="26"/>
                      </a:lnTo>
                      <a:lnTo>
                        <a:pt x="1206" y="44"/>
                      </a:lnTo>
                      <a:lnTo>
                        <a:pt x="1252" y="61"/>
                      </a:lnTo>
                      <a:lnTo>
                        <a:pt x="1295" y="83"/>
                      </a:lnTo>
                      <a:lnTo>
                        <a:pt x="1335" y="107"/>
                      </a:lnTo>
                      <a:lnTo>
                        <a:pt x="1373" y="133"/>
                      </a:lnTo>
                      <a:lnTo>
                        <a:pt x="1408" y="163"/>
                      </a:lnTo>
                      <a:lnTo>
                        <a:pt x="1439" y="195"/>
                      </a:lnTo>
                      <a:lnTo>
                        <a:pt x="1468" y="231"/>
                      </a:lnTo>
                      <a:lnTo>
                        <a:pt x="1493" y="268"/>
                      </a:lnTo>
                      <a:lnTo>
                        <a:pt x="1515" y="309"/>
                      </a:lnTo>
                      <a:lnTo>
                        <a:pt x="1534" y="354"/>
                      </a:lnTo>
                      <a:lnTo>
                        <a:pt x="1548" y="401"/>
                      </a:lnTo>
                      <a:lnTo>
                        <a:pt x="1559" y="452"/>
                      </a:lnTo>
                      <a:lnTo>
                        <a:pt x="1565" y="506"/>
                      </a:lnTo>
                      <a:lnTo>
                        <a:pt x="1567" y="563"/>
                      </a:lnTo>
                      <a:lnTo>
                        <a:pt x="1567" y="713"/>
                      </a:lnTo>
                      <a:lnTo>
                        <a:pt x="1567" y="726"/>
                      </a:lnTo>
                      <a:lnTo>
                        <a:pt x="1567" y="745"/>
                      </a:lnTo>
                      <a:lnTo>
                        <a:pt x="1567" y="769"/>
                      </a:lnTo>
                      <a:lnTo>
                        <a:pt x="1567" y="796"/>
                      </a:lnTo>
                      <a:lnTo>
                        <a:pt x="1567" y="826"/>
                      </a:lnTo>
                      <a:lnTo>
                        <a:pt x="1567" y="857"/>
                      </a:lnTo>
                      <a:lnTo>
                        <a:pt x="1566" y="889"/>
                      </a:lnTo>
                      <a:lnTo>
                        <a:pt x="1566" y="920"/>
                      </a:lnTo>
                      <a:lnTo>
                        <a:pt x="1566" y="949"/>
                      </a:lnTo>
                      <a:lnTo>
                        <a:pt x="1566" y="975"/>
                      </a:lnTo>
                      <a:lnTo>
                        <a:pt x="1566" y="997"/>
                      </a:lnTo>
                      <a:lnTo>
                        <a:pt x="1566" y="1006"/>
                      </a:lnTo>
                      <a:lnTo>
                        <a:pt x="1565" y="1015"/>
                      </a:lnTo>
                      <a:lnTo>
                        <a:pt x="1563" y="1021"/>
                      </a:lnTo>
                      <a:lnTo>
                        <a:pt x="1558" y="1025"/>
                      </a:lnTo>
                      <a:lnTo>
                        <a:pt x="1551" y="1028"/>
                      </a:lnTo>
                      <a:lnTo>
                        <a:pt x="1538" y="1029"/>
                      </a:lnTo>
                      <a:lnTo>
                        <a:pt x="1508" y="1030"/>
                      </a:lnTo>
                      <a:lnTo>
                        <a:pt x="1471" y="1030"/>
                      </a:lnTo>
                      <a:lnTo>
                        <a:pt x="1429" y="1030"/>
                      </a:lnTo>
                      <a:lnTo>
                        <a:pt x="1381" y="1030"/>
                      </a:lnTo>
                      <a:lnTo>
                        <a:pt x="1327" y="1030"/>
                      </a:lnTo>
                      <a:lnTo>
                        <a:pt x="1269" y="1030"/>
                      </a:lnTo>
                      <a:lnTo>
                        <a:pt x="1208" y="1030"/>
                      </a:lnTo>
                      <a:lnTo>
                        <a:pt x="1143" y="1030"/>
                      </a:lnTo>
                      <a:lnTo>
                        <a:pt x="1075" y="1030"/>
                      </a:lnTo>
                      <a:lnTo>
                        <a:pt x="1005" y="1030"/>
                      </a:lnTo>
                      <a:lnTo>
                        <a:pt x="934" y="1030"/>
                      </a:lnTo>
                      <a:lnTo>
                        <a:pt x="861" y="1030"/>
                      </a:lnTo>
                      <a:lnTo>
                        <a:pt x="788" y="1030"/>
                      </a:lnTo>
                      <a:lnTo>
                        <a:pt x="715" y="1030"/>
                      </a:lnTo>
                      <a:lnTo>
                        <a:pt x="643" y="1030"/>
                      </a:lnTo>
                      <a:lnTo>
                        <a:pt x="573" y="1030"/>
                      </a:lnTo>
                      <a:lnTo>
                        <a:pt x="503" y="1030"/>
                      </a:lnTo>
                      <a:lnTo>
                        <a:pt x="436" y="1030"/>
                      </a:lnTo>
                      <a:lnTo>
                        <a:pt x="371" y="1030"/>
                      </a:lnTo>
                      <a:lnTo>
                        <a:pt x="311" y="1030"/>
                      </a:lnTo>
                      <a:lnTo>
                        <a:pt x="255" y="1030"/>
                      </a:lnTo>
                      <a:lnTo>
                        <a:pt x="202" y="1030"/>
                      </a:lnTo>
                      <a:lnTo>
                        <a:pt x="155" y="1030"/>
                      </a:lnTo>
                      <a:lnTo>
                        <a:pt x="114" y="1029"/>
                      </a:lnTo>
                      <a:lnTo>
                        <a:pt x="78" y="1029"/>
                      </a:lnTo>
                      <a:lnTo>
                        <a:pt x="50" y="1029"/>
                      </a:lnTo>
                      <a:lnTo>
                        <a:pt x="29" y="1029"/>
                      </a:lnTo>
                      <a:lnTo>
                        <a:pt x="17" y="1028"/>
                      </a:lnTo>
                      <a:lnTo>
                        <a:pt x="9" y="1025"/>
                      </a:lnTo>
                      <a:lnTo>
                        <a:pt x="4" y="1020"/>
                      </a:lnTo>
                      <a:lnTo>
                        <a:pt x="2" y="1014"/>
                      </a:lnTo>
                      <a:lnTo>
                        <a:pt x="1" y="1006"/>
                      </a:lnTo>
                      <a:lnTo>
                        <a:pt x="1" y="996"/>
                      </a:lnTo>
                      <a:lnTo>
                        <a:pt x="1" y="974"/>
                      </a:lnTo>
                      <a:lnTo>
                        <a:pt x="1" y="948"/>
                      </a:lnTo>
                      <a:lnTo>
                        <a:pt x="1" y="919"/>
                      </a:lnTo>
                      <a:lnTo>
                        <a:pt x="1" y="886"/>
                      </a:lnTo>
                      <a:lnTo>
                        <a:pt x="1" y="854"/>
                      </a:lnTo>
                      <a:lnTo>
                        <a:pt x="0" y="821"/>
                      </a:lnTo>
                      <a:lnTo>
                        <a:pt x="0" y="790"/>
                      </a:lnTo>
                      <a:lnTo>
                        <a:pt x="0" y="762"/>
                      </a:lnTo>
                      <a:lnTo>
                        <a:pt x="0" y="737"/>
                      </a:lnTo>
                      <a:lnTo>
                        <a:pt x="0" y="718"/>
                      </a:lnTo>
                      <a:lnTo>
                        <a:pt x="0" y="704"/>
                      </a:lnTo>
                      <a:lnTo>
                        <a:pt x="0" y="704"/>
                      </a:lnTo>
                      <a:lnTo>
                        <a:pt x="0" y="555"/>
                      </a:lnTo>
                      <a:lnTo>
                        <a:pt x="2" y="496"/>
                      </a:lnTo>
                      <a:lnTo>
                        <a:pt x="9" y="442"/>
                      </a:lnTo>
                      <a:lnTo>
                        <a:pt x="20" y="391"/>
                      </a:lnTo>
                      <a:lnTo>
                        <a:pt x="35" y="343"/>
                      </a:lnTo>
                      <a:lnTo>
                        <a:pt x="53" y="298"/>
                      </a:lnTo>
                      <a:lnTo>
                        <a:pt x="76" y="257"/>
                      </a:lnTo>
                      <a:lnTo>
                        <a:pt x="102" y="218"/>
                      </a:lnTo>
                      <a:lnTo>
                        <a:pt x="131" y="183"/>
                      </a:lnTo>
                      <a:lnTo>
                        <a:pt x="164" y="150"/>
                      </a:lnTo>
                      <a:lnTo>
                        <a:pt x="199" y="121"/>
                      </a:lnTo>
                      <a:lnTo>
                        <a:pt x="239" y="95"/>
                      </a:lnTo>
                      <a:lnTo>
                        <a:pt x="280" y="71"/>
                      </a:lnTo>
                      <a:lnTo>
                        <a:pt x="323" y="50"/>
                      </a:lnTo>
                      <a:lnTo>
                        <a:pt x="370" y="31"/>
                      </a:lnTo>
                      <a:lnTo>
                        <a:pt x="419" y="15"/>
                      </a:lnTo>
                      <a:lnTo>
                        <a:pt x="469" y="2"/>
                      </a:lnTo>
                      <a:lnTo>
                        <a:pt x="473" y="1"/>
                      </a:lnTo>
                      <a:lnTo>
                        <a:pt x="4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584">
                  <a:extLst>
                    <a:ext uri="{FF2B5EF4-FFF2-40B4-BE49-F238E27FC236}">
                      <a16:creationId xmlns:a16="http://schemas.microsoft.com/office/drawing/2014/main" id="{BCC5B535-9826-EC54-660D-4FC9132B3DE3}"/>
                    </a:ext>
                  </a:extLst>
                </p:cNvPr>
                <p:cNvSpPr>
                  <a:spLocks/>
                </p:cNvSpPr>
                <p:nvPr/>
              </p:nvSpPr>
              <p:spPr bwMode="auto">
                <a:xfrm>
                  <a:off x="658813" y="4832350"/>
                  <a:ext cx="74613" cy="74612"/>
                </a:xfrm>
                <a:custGeom>
                  <a:avLst/>
                  <a:gdLst>
                    <a:gd name="T0" fmla="*/ 19 w 463"/>
                    <a:gd name="T1" fmla="*/ 0 h 473"/>
                    <a:gd name="T2" fmla="*/ 91 w 463"/>
                    <a:gd name="T3" fmla="*/ 0 h 473"/>
                    <a:gd name="T4" fmla="*/ 100 w 463"/>
                    <a:gd name="T5" fmla="*/ 3 h 473"/>
                    <a:gd name="T6" fmla="*/ 108 w 463"/>
                    <a:gd name="T7" fmla="*/ 9 h 473"/>
                    <a:gd name="T8" fmla="*/ 110 w 463"/>
                    <a:gd name="T9" fmla="*/ 20 h 473"/>
                    <a:gd name="T10" fmla="*/ 110 w 463"/>
                    <a:gd name="T11" fmla="*/ 344 h 473"/>
                    <a:gd name="T12" fmla="*/ 113 w 463"/>
                    <a:gd name="T13" fmla="*/ 353 h 473"/>
                    <a:gd name="T14" fmla="*/ 120 w 463"/>
                    <a:gd name="T15" fmla="*/ 360 h 473"/>
                    <a:gd name="T16" fmla="*/ 130 w 463"/>
                    <a:gd name="T17" fmla="*/ 363 h 473"/>
                    <a:gd name="T18" fmla="*/ 445 w 463"/>
                    <a:gd name="T19" fmla="*/ 363 h 473"/>
                    <a:gd name="T20" fmla="*/ 454 w 463"/>
                    <a:gd name="T21" fmla="*/ 366 h 473"/>
                    <a:gd name="T22" fmla="*/ 461 w 463"/>
                    <a:gd name="T23" fmla="*/ 372 h 473"/>
                    <a:gd name="T24" fmla="*/ 463 w 463"/>
                    <a:gd name="T25" fmla="*/ 381 h 473"/>
                    <a:gd name="T26" fmla="*/ 463 w 463"/>
                    <a:gd name="T27" fmla="*/ 453 h 473"/>
                    <a:gd name="T28" fmla="*/ 461 w 463"/>
                    <a:gd name="T29" fmla="*/ 463 h 473"/>
                    <a:gd name="T30" fmla="*/ 454 w 463"/>
                    <a:gd name="T31" fmla="*/ 470 h 473"/>
                    <a:gd name="T32" fmla="*/ 445 w 463"/>
                    <a:gd name="T33" fmla="*/ 473 h 473"/>
                    <a:gd name="T34" fmla="*/ 19 w 463"/>
                    <a:gd name="T35" fmla="*/ 473 h 473"/>
                    <a:gd name="T36" fmla="*/ 10 w 463"/>
                    <a:gd name="T37" fmla="*/ 470 h 473"/>
                    <a:gd name="T38" fmla="*/ 3 w 463"/>
                    <a:gd name="T39" fmla="*/ 463 h 473"/>
                    <a:gd name="T40" fmla="*/ 0 w 463"/>
                    <a:gd name="T41" fmla="*/ 453 h 473"/>
                    <a:gd name="T42" fmla="*/ 0 w 463"/>
                    <a:gd name="T43" fmla="*/ 20 h 473"/>
                    <a:gd name="T44" fmla="*/ 3 w 463"/>
                    <a:gd name="T45" fmla="*/ 9 h 473"/>
                    <a:gd name="T46" fmla="*/ 10 w 463"/>
                    <a:gd name="T47" fmla="*/ 3 h 473"/>
                    <a:gd name="T48" fmla="*/ 19 w 463"/>
                    <a:gd name="T49"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3" h="473">
                      <a:moveTo>
                        <a:pt x="19" y="0"/>
                      </a:moveTo>
                      <a:lnTo>
                        <a:pt x="91" y="0"/>
                      </a:lnTo>
                      <a:lnTo>
                        <a:pt x="100" y="3"/>
                      </a:lnTo>
                      <a:lnTo>
                        <a:pt x="108" y="9"/>
                      </a:lnTo>
                      <a:lnTo>
                        <a:pt x="110" y="20"/>
                      </a:lnTo>
                      <a:lnTo>
                        <a:pt x="110" y="344"/>
                      </a:lnTo>
                      <a:lnTo>
                        <a:pt x="113" y="353"/>
                      </a:lnTo>
                      <a:lnTo>
                        <a:pt x="120" y="360"/>
                      </a:lnTo>
                      <a:lnTo>
                        <a:pt x="130" y="363"/>
                      </a:lnTo>
                      <a:lnTo>
                        <a:pt x="445" y="363"/>
                      </a:lnTo>
                      <a:lnTo>
                        <a:pt x="454" y="366"/>
                      </a:lnTo>
                      <a:lnTo>
                        <a:pt x="461" y="372"/>
                      </a:lnTo>
                      <a:lnTo>
                        <a:pt x="463" y="381"/>
                      </a:lnTo>
                      <a:lnTo>
                        <a:pt x="463" y="453"/>
                      </a:lnTo>
                      <a:lnTo>
                        <a:pt x="461" y="463"/>
                      </a:lnTo>
                      <a:lnTo>
                        <a:pt x="454" y="470"/>
                      </a:lnTo>
                      <a:lnTo>
                        <a:pt x="445" y="473"/>
                      </a:lnTo>
                      <a:lnTo>
                        <a:pt x="19" y="473"/>
                      </a:lnTo>
                      <a:lnTo>
                        <a:pt x="10" y="470"/>
                      </a:lnTo>
                      <a:lnTo>
                        <a:pt x="3" y="463"/>
                      </a:lnTo>
                      <a:lnTo>
                        <a:pt x="0" y="453"/>
                      </a:lnTo>
                      <a:lnTo>
                        <a:pt x="0" y="20"/>
                      </a:lnTo>
                      <a:lnTo>
                        <a:pt x="3" y="9"/>
                      </a:lnTo>
                      <a:lnTo>
                        <a:pt x="10" y="3"/>
                      </a:lnTo>
                      <a:lnTo>
                        <a:pt x="19" y="0"/>
                      </a:lnTo>
                      <a:close/>
                    </a:path>
                  </a:pathLst>
                </a:custGeom>
                <a:solidFill>
                  <a:srgbClr val="E6AF2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585">
                  <a:extLst>
                    <a:ext uri="{FF2B5EF4-FFF2-40B4-BE49-F238E27FC236}">
                      <a16:creationId xmlns:a16="http://schemas.microsoft.com/office/drawing/2014/main" id="{E608598B-DEBF-287C-B678-DC95EC309317}"/>
                    </a:ext>
                  </a:extLst>
                </p:cNvPr>
                <p:cNvSpPr>
                  <a:spLocks/>
                </p:cNvSpPr>
                <p:nvPr/>
              </p:nvSpPr>
              <p:spPr bwMode="auto">
                <a:xfrm>
                  <a:off x="550863" y="4764088"/>
                  <a:ext cx="249238" cy="260350"/>
                </a:xfrm>
                <a:custGeom>
                  <a:avLst/>
                  <a:gdLst>
                    <a:gd name="T0" fmla="*/ 820 w 1567"/>
                    <a:gd name="T1" fmla="*/ 3 h 1638"/>
                    <a:gd name="T2" fmla="*/ 1021 w 1567"/>
                    <a:gd name="T3" fmla="*/ 46 h 1638"/>
                    <a:gd name="T4" fmla="*/ 1200 w 1567"/>
                    <a:gd name="T5" fmla="*/ 135 h 1638"/>
                    <a:gd name="T6" fmla="*/ 1351 w 1567"/>
                    <a:gd name="T7" fmla="*/ 264 h 1638"/>
                    <a:gd name="T8" fmla="*/ 1466 w 1567"/>
                    <a:gd name="T9" fmla="*/ 425 h 1638"/>
                    <a:gd name="T10" fmla="*/ 1541 w 1567"/>
                    <a:gd name="T11" fmla="*/ 613 h 1638"/>
                    <a:gd name="T12" fmla="*/ 1567 w 1567"/>
                    <a:gd name="T13" fmla="*/ 819 h 1638"/>
                    <a:gd name="T14" fmla="*/ 1542 w 1567"/>
                    <a:gd name="T15" fmla="*/ 1022 h 1638"/>
                    <a:gd name="T16" fmla="*/ 1468 w 1567"/>
                    <a:gd name="T17" fmla="*/ 1210 h 1638"/>
                    <a:gd name="T18" fmla="*/ 1352 w 1567"/>
                    <a:gd name="T19" fmla="*/ 1373 h 1638"/>
                    <a:gd name="T20" fmla="*/ 1202 w 1567"/>
                    <a:gd name="T21" fmla="*/ 1502 h 1638"/>
                    <a:gd name="T22" fmla="*/ 1022 w 1567"/>
                    <a:gd name="T23" fmla="*/ 1592 h 1638"/>
                    <a:gd name="T24" fmla="*/ 821 w 1567"/>
                    <a:gd name="T25" fmla="*/ 1635 h 1638"/>
                    <a:gd name="T26" fmla="*/ 735 w 1567"/>
                    <a:gd name="T27" fmla="*/ 1638 h 1638"/>
                    <a:gd name="T28" fmla="*/ 719 w 1567"/>
                    <a:gd name="T29" fmla="*/ 1638 h 1638"/>
                    <a:gd name="T30" fmla="*/ 707 w 1567"/>
                    <a:gd name="T31" fmla="*/ 1632 h 1638"/>
                    <a:gd name="T32" fmla="*/ 700 w 1567"/>
                    <a:gd name="T33" fmla="*/ 1605 h 1638"/>
                    <a:gd name="T34" fmla="*/ 700 w 1567"/>
                    <a:gd name="T35" fmla="*/ 1555 h 1638"/>
                    <a:gd name="T36" fmla="*/ 701 w 1567"/>
                    <a:gd name="T37" fmla="*/ 1516 h 1638"/>
                    <a:gd name="T38" fmla="*/ 702 w 1567"/>
                    <a:gd name="T39" fmla="*/ 1509 h 1638"/>
                    <a:gd name="T40" fmla="*/ 714 w 1567"/>
                    <a:gd name="T41" fmla="*/ 1493 h 1638"/>
                    <a:gd name="T42" fmla="*/ 750 w 1567"/>
                    <a:gd name="T43" fmla="*/ 1484 h 1638"/>
                    <a:gd name="T44" fmla="*/ 936 w 1567"/>
                    <a:gd name="T45" fmla="*/ 1456 h 1638"/>
                    <a:gd name="T46" fmla="*/ 1100 w 1567"/>
                    <a:gd name="T47" fmla="*/ 1382 h 1638"/>
                    <a:gd name="T48" fmla="*/ 1238 w 1567"/>
                    <a:gd name="T49" fmla="*/ 1267 h 1638"/>
                    <a:gd name="T50" fmla="*/ 1340 w 1567"/>
                    <a:gd name="T51" fmla="*/ 1120 h 1638"/>
                    <a:gd name="T52" fmla="*/ 1400 w 1567"/>
                    <a:gd name="T53" fmla="*/ 946 h 1638"/>
                    <a:gd name="T54" fmla="*/ 1412 w 1567"/>
                    <a:gd name="T55" fmla="*/ 819 h 1638"/>
                    <a:gd name="T56" fmla="*/ 1385 w 1567"/>
                    <a:gd name="T57" fmla="*/ 633 h 1638"/>
                    <a:gd name="T58" fmla="*/ 1311 w 1567"/>
                    <a:gd name="T59" fmla="*/ 466 h 1638"/>
                    <a:gd name="T60" fmla="*/ 1196 w 1567"/>
                    <a:gd name="T61" fmla="*/ 329 h 1638"/>
                    <a:gd name="T62" fmla="*/ 1048 w 1567"/>
                    <a:gd name="T63" fmla="*/ 227 h 1638"/>
                    <a:gd name="T64" fmla="*/ 875 w 1567"/>
                    <a:gd name="T65" fmla="*/ 167 h 1638"/>
                    <a:gd name="T66" fmla="*/ 686 w 1567"/>
                    <a:gd name="T67" fmla="*/ 158 h 1638"/>
                    <a:gd name="T68" fmla="*/ 503 w 1567"/>
                    <a:gd name="T69" fmla="*/ 203 h 1638"/>
                    <a:gd name="T70" fmla="*/ 345 w 1567"/>
                    <a:gd name="T71" fmla="*/ 294 h 1638"/>
                    <a:gd name="T72" fmla="*/ 230 w 1567"/>
                    <a:gd name="T73" fmla="*/ 408 h 1638"/>
                    <a:gd name="T74" fmla="*/ 166 w 1567"/>
                    <a:gd name="T75" fmla="*/ 503 h 1638"/>
                    <a:gd name="T76" fmla="*/ 137 w 1567"/>
                    <a:gd name="T77" fmla="*/ 549 h 1638"/>
                    <a:gd name="T78" fmla="*/ 118 w 1567"/>
                    <a:gd name="T79" fmla="*/ 547 h 1638"/>
                    <a:gd name="T80" fmla="*/ 12 w 1567"/>
                    <a:gd name="T81" fmla="*/ 509 h 1638"/>
                    <a:gd name="T82" fmla="*/ 0 w 1567"/>
                    <a:gd name="T83" fmla="*/ 497 h 1638"/>
                    <a:gd name="T84" fmla="*/ 48 w 1567"/>
                    <a:gd name="T85" fmla="*/ 395 h 1638"/>
                    <a:gd name="T86" fmla="*/ 141 w 1567"/>
                    <a:gd name="T87" fmla="*/ 273 h 1638"/>
                    <a:gd name="T88" fmla="*/ 292 w 1567"/>
                    <a:gd name="T89" fmla="*/ 140 h 1638"/>
                    <a:gd name="T90" fmla="*/ 474 w 1567"/>
                    <a:gd name="T91" fmla="*/ 48 h 1638"/>
                    <a:gd name="T92" fmla="*/ 678 w 1567"/>
                    <a:gd name="T93" fmla="*/ 3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7" h="1638">
                      <a:moveTo>
                        <a:pt x="750" y="0"/>
                      </a:moveTo>
                      <a:lnTo>
                        <a:pt x="750" y="0"/>
                      </a:lnTo>
                      <a:lnTo>
                        <a:pt x="820" y="3"/>
                      </a:lnTo>
                      <a:lnTo>
                        <a:pt x="889" y="12"/>
                      </a:lnTo>
                      <a:lnTo>
                        <a:pt x="956" y="26"/>
                      </a:lnTo>
                      <a:lnTo>
                        <a:pt x="1021" y="46"/>
                      </a:lnTo>
                      <a:lnTo>
                        <a:pt x="1083" y="71"/>
                      </a:lnTo>
                      <a:lnTo>
                        <a:pt x="1143" y="101"/>
                      </a:lnTo>
                      <a:lnTo>
                        <a:pt x="1200" y="135"/>
                      </a:lnTo>
                      <a:lnTo>
                        <a:pt x="1254" y="174"/>
                      </a:lnTo>
                      <a:lnTo>
                        <a:pt x="1304" y="217"/>
                      </a:lnTo>
                      <a:lnTo>
                        <a:pt x="1351" y="264"/>
                      </a:lnTo>
                      <a:lnTo>
                        <a:pt x="1393" y="314"/>
                      </a:lnTo>
                      <a:lnTo>
                        <a:pt x="1432" y="368"/>
                      </a:lnTo>
                      <a:lnTo>
                        <a:pt x="1466" y="425"/>
                      </a:lnTo>
                      <a:lnTo>
                        <a:pt x="1496" y="485"/>
                      </a:lnTo>
                      <a:lnTo>
                        <a:pt x="1521" y="548"/>
                      </a:lnTo>
                      <a:lnTo>
                        <a:pt x="1541" y="613"/>
                      </a:lnTo>
                      <a:lnTo>
                        <a:pt x="1555" y="680"/>
                      </a:lnTo>
                      <a:lnTo>
                        <a:pt x="1563" y="749"/>
                      </a:lnTo>
                      <a:lnTo>
                        <a:pt x="1567" y="819"/>
                      </a:lnTo>
                      <a:lnTo>
                        <a:pt x="1564" y="885"/>
                      </a:lnTo>
                      <a:lnTo>
                        <a:pt x="1556" y="954"/>
                      </a:lnTo>
                      <a:lnTo>
                        <a:pt x="1542" y="1022"/>
                      </a:lnTo>
                      <a:lnTo>
                        <a:pt x="1522" y="1087"/>
                      </a:lnTo>
                      <a:lnTo>
                        <a:pt x="1498" y="1150"/>
                      </a:lnTo>
                      <a:lnTo>
                        <a:pt x="1468" y="1210"/>
                      </a:lnTo>
                      <a:lnTo>
                        <a:pt x="1434" y="1267"/>
                      </a:lnTo>
                      <a:lnTo>
                        <a:pt x="1395" y="1322"/>
                      </a:lnTo>
                      <a:lnTo>
                        <a:pt x="1352" y="1373"/>
                      </a:lnTo>
                      <a:lnTo>
                        <a:pt x="1306" y="1420"/>
                      </a:lnTo>
                      <a:lnTo>
                        <a:pt x="1255" y="1463"/>
                      </a:lnTo>
                      <a:lnTo>
                        <a:pt x="1202" y="1502"/>
                      </a:lnTo>
                      <a:lnTo>
                        <a:pt x="1144" y="1537"/>
                      </a:lnTo>
                      <a:lnTo>
                        <a:pt x="1085" y="1566"/>
                      </a:lnTo>
                      <a:lnTo>
                        <a:pt x="1022" y="1592"/>
                      </a:lnTo>
                      <a:lnTo>
                        <a:pt x="957" y="1612"/>
                      </a:lnTo>
                      <a:lnTo>
                        <a:pt x="890" y="1627"/>
                      </a:lnTo>
                      <a:lnTo>
                        <a:pt x="821" y="1635"/>
                      </a:lnTo>
                      <a:lnTo>
                        <a:pt x="750" y="1638"/>
                      </a:lnTo>
                      <a:lnTo>
                        <a:pt x="741" y="1638"/>
                      </a:lnTo>
                      <a:lnTo>
                        <a:pt x="735" y="1638"/>
                      </a:lnTo>
                      <a:lnTo>
                        <a:pt x="729" y="1638"/>
                      </a:lnTo>
                      <a:lnTo>
                        <a:pt x="720" y="1638"/>
                      </a:lnTo>
                      <a:lnTo>
                        <a:pt x="719" y="1638"/>
                      </a:lnTo>
                      <a:lnTo>
                        <a:pt x="716" y="1637"/>
                      </a:lnTo>
                      <a:lnTo>
                        <a:pt x="712" y="1636"/>
                      </a:lnTo>
                      <a:lnTo>
                        <a:pt x="707" y="1632"/>
                      </a:lnTo>
                      <a:lnTo>
                        <a:pt x="703" y="1627"/>
                      </a:lnTo>
                      <a:lnTo>
                        <a:pt x="701" y="1619"/>
                      </a:lnTo>
                      <a:lnTo>
                        <a:pt x="700" y="1605"/>
                      </a:lnTo>
                      <a:lnTo>
                        <a:pt x="700" y="1589"/>
                      </a:lnTo>
                      <a:lnTo>
                        <a:pt x="700" y="1573"/>
                      </a:lnTo>
                      <a:lnTo>
                        <a:pt x="700" y="1555"/>
                      </a:lnTo>
                      <a:lnTo>
                        <a:pt x="700" y="1539"/>
                      </a:lnTo>
                      <a:lnTo>
                        <a:pt x="701" y="1525"/>
                      </a:lnTo>
                      <a:lnTo>
                        <a:pt x="701" y="1516"/>
                      </a:lnTo>
                      <a:lnTo>
                        <a:pt x="701" y="1513"/>
                      </a:lnTo>
                      <a:lnTo>
                        <a:pt x="701" y="1512"/>
                      </a:lnTo>
                      <a:lnTo>
                        <a:pt x="702" y="1509"/>
                      </a:lnTo>
                      <a:lnTo>
                        <a:pt x="704" y="1504"/>
                      </a:lnTo>
                      <a:lnTo>
                        <a:pt x="707" y="1498"/>
                      </a:lnTo>
                      <a:lnTo>
                        <a:pt x="714" y="1493"/>
                      </a:lnTo>
                      <a:lnTo>
                        <a:pt x="722" y="1488"/>
                      </a:lnTo>
                      <a:lnTo>
                        <a:pt x="735" y="1485"/>
                      </a:lnTo>
                      <a:lnTo>
                        <a:pt x="750" y="1484"/>
                      </a:lnTo>
                      <a:lnTo>
                        <a:pt x="814" y="1481"/>
                      </a:lnTo>
                      <a:lnTo>
                        <a:pt x="875" y="1471"/>
                      </a:lnTo>
                      <a:lnTo>
                        <a:pt x="936" y="1456"/>
                      </a:lnTo>
                      <a:lnTo>
                        <a:pt x="993" y="1437"/>
                      </a:lnTo>
                      <a:lnTo>
                        <a:pt x="1048" y="1413"/>
                      </a:lnTo>
                      <a:lnTo>
                        <a:pt x="1100" y="1382"/>
                      </a:lnTo>
                      <a:lnTo>
                        <a:pt x="1151" y="1348"/>
                      </a:lnTo>
                      <a:lnTo>
                        <a:pt x="1196" y="1310"/>
                      </a:lnTo>
                      <a:lnTo>
                        <a:pt x="1238" y="1267"/>
                      </a:lnTo>
                      <a:lnTo>
                        <a:pt x="1277" y="1221"/>
                      </a:lnTo>
                      <a:lnTo>
                        <a:pt x="1311" y="1172"/>
                      </a:lnTo>
                      <a:lnTo>
                        <a:pt x="1340" y="1120"/>
                      </a:lnTo>
                      <a:lnTo>
                        <a:pt x="1365" y="1064"/>
                      </a:lnTo>
                      <a:lnTo>
                        <a:pt x="1385" y="1006"/>
                      </a:lnTo>
                      <a:lnTo>
                        <a:pt x="1400" y="946"/>
                      </a:lnTo>
                      <a:lnTo>
                        <a:pt x="1409" y="884"/>
                      </a:lnTo>
                      <a:lnTo>
                        <a:pt x="1411" y="852"/>
                      </a:lnTo>
                      <a:lnTo>
                        <a:pt x="1412" y="819"/>
                      </a:lnTo>
                      <a:lnTo>
                        <a:pt x="1409" y="755"/>
                      </a:lnTo>
                      <a:lnTo>
                        <a:pt x="1400" y="693"/>
                      </a:lnTo>
                      <a:lnTo>
                        <a:pt x="1385" y="633"/>
                      </a:lnTo>
                      <a:lnTo>
                        <a:pt x="1365" y="575"/>
                      </a:lnTo>
                      <a:lnTo>
                        <a:pt x="1341" y="520"/>
                      </a:lnTo>
                      <a:lnTo>
                        <a:pt x="1311" y="466"/>
                      </a:lnTo>
                      <a:lnTo>
                        <a:pt x="1277" y="417"/>
                      </a:lnTo>
                      <a:lnTo>
                        <a:pt x="1239" y="371"/>
                      </a:lnTo>
                      <a:lnTo>
                        <a:pt x="1196" y="329"/>
                      </a:lnTo>
                      <a:lnTo>
                        <a:pt x="1151" y="291"/>
                      </a:lnTo>
                      <a:lnTo>
                        <a:pt x="1102" y="256"/>
                      </a:lnTo>
                      <a:lnTo>
                        <a:pt x="1048" y="227"/>
                      </a:lnTo>
                      <a:lnTo>
                        <a:pt x="993" y="202"/>
                      </a:lnTo>
                      <a:lnTo>
                        <a:pt x="936" y="182"/>
                      </a:lnTo>
                      <a:lnTo>
                        <a:pt x="875" y="167"/>
                      </a:lnTo>
                      <a:lnTo>
                        <a:pt x="814" y="158"/>
                      </a:lnTo>
                      <a:lnTo>
                        <a:pt x="750" y="155"/>
                      </a:lnTo>
                      <a:lnTo>
                        <a:pt x="686" y="158"/>
                      </a:lnTo>
                      <a:lnTo>
                        <a:pt x="622" y="167"/>
                      </a:lnTo>
                      <a:lnTo>
                        <a:pt x="561" y="182"/>
                      </a:lnTo>
                      <a:lnTo>
                        <a:pt x="503" y="203"/>
                      </a:lnTo>
                      <a:lnTo>
                        <a:pt x="448" y="228"/>
                      </a:lnTo>
                      <a:lnTo>
                        <a:pt x="395" y="258"/>
                      </a:lnTo>
                      <a:lnTo>
                        <a:pt x="345" y="294"/>
                      </a:lnTo>
                      <a:lnTo>
                        <a:pt x="299" y="333"/>
                      </a:lnTo>
                      <a:lnTo>
                        <a:pt x="256" y="377"/>
                      </a:lnTo>
                      <a:lnTo>
                        <a:pt x="230" y="408"/>
                      </a:lnTo>
                      <a:lnTo>
                        <a:pt x="206" y="438"/>
                      </a:lnTo>
                      <a:lnTo>
                        <a:pt x="185" y="470"/>
                      </a:lnTo>
                      <a:lnTo>
                        <a:pt x="166" y="503"/>
                      </a:lnTo>
                      <a:lnTo>
                        <a:pt x="149" y="541"/>
                      </a:lnTo>
                      <a:lnTo>
                        <a:pt x="143" y="547"/>
                      </a:lnTo>
                      <a:lnTo>
                        <a:pt x="137" y="549"/>
                      </a:lnTo>
                      <a:lnTo>
                        <a:pt x="130" y="550"/>
                      </a:lnTo>
                      <a:lnTo>
                        <a:pt x="124" y="548"/>
                      </a:lnTo>
                      <a:lnTo>
                        <a:pt x="118" y="547"/>
                      </a:lnTo>
                      <a:lnTo>
                        <a:pt x="68" y="527"/>
                      </a:lnTo>
                      <a:lnTo>
                        <a:pt x="17" y="510"/>
                      </a:lnTo>
                      <a:lnTo>
                        <a:pt x="12" y="509"/>
                      </a:lnTo>
                      <a:lnTo>
                        <a:pt x="7" y="506"/>
                      </a:lnTo>
                      <a:lnTo>
                        <a:pt x="3" y="503"/>
                      </a:lnTo>
                      <a:lnTo>
                        <a:pt x="0" y="497"/>
                      </a:lnTo>
                      <a:lnTo>
                        <a:pt x="3" y="489"/>
                      </a:lnTo>
                      <a:lnTo>
                        <a:pt x="24" y="440"/>
                      </a:lnTo>
                      <a:lnTo>
                        <a:pt x="48" y="395"/>
                      </a:lnTo>
                      <a:lnTo>
                        <a:pt x="77" y="354"/>
                      </a:lnTo>
                      <a:lnTo>
                        <a:pt x="107" y="314"/>
                      </a:lnTo>
                      <a:lnTo>
                        <a:pt x="141" y="273"/>
                      </a:lnTo>
                      <a:lnTo>
                        <a:pt x="188" y="225"/>
                      </a:lnTo>
                      <a:lnTo>
                        <a:pt x="238" y="180"/>
                      </a:lnTo>
                      <a:lnTo>
                        <a:pt x="292" y="140"/>
                      </a:lnTo>
                      <a:lnTo>
                        <a:pt x="350" y="105"/>
                      </a:lnTo>
                      <a:lnTo>
                        <a:pt x="410" y="73"/>
                      </a:lnTo>
                      <a:lnTo>
                        <a:pt x="474" y="48"/>
                      </a:lnTo>
                      <a:lnTo>
                        <a:pt x="540" y="27"/>
                      </a:lnTo>
                      <a:lnTo>
                        <a:pt x="608" y="13"/>
                      </a:lnTo>
                      <a:lnTo>
                        <a:pt x="678" y="3"/>
                      </a:lnTo>
                      <a:lnTo>
                        <a:pt x="750" y="0"/>
                      </a:lnTo>
                      <a:close/>
                    </a:path>
                  </a:pathLst>
                </a:custGeom>
                <a:solidFill>
                  <a:srgbClr val="E6AF2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5AFC40FF-CF26-9EF1-86B9-DAD50097CE3E}"/>
                </a:ext>
              </a:extLst>
            </p:cNvPr>
            <p:cNvGrpSpPr/>
            <p:nvPr/>
          </p:nvGrpSpPr>
          <p:grpSpPr>
            <a:xfrm>
              <a:off x="551786" y="2919120"/>
              <a:ext cx="1005279" cy="814811"/>
              <a:chOff x="952125" y="2206729"/>
              <a:chExt cx="1169098" cy="947591"/>
            </a:xfrm>
          </p:grpSpPr>
          <p:sp>
            <p:nvSpPr>
              <p:cNvPr id="10" name="Oval 9">
                <a:extLst>
                  <a:ext uri="{FF2B5EF4-FFF2-40B4-BE49-F238E27FC236}">
                    <a16:creationId xmlns:a16="http://schemas.microsoft.com/office/drawing/2014/main" id="{769994A3-7AA0-2CC1-3870-20B21810CEBA}"/>
                  </a:ext>
                </a:extLst>
              </p:cNvPr>
              <p:cNvSpPr/>
              <p:nvPr/>
            </p:nvSpPr>
            <p:spPr>
              <a:xfrm>
                <a:off x="952125" y="2206729"/>
                <a:ext cx="1169098" cy="947591"/>
              </a:xfrm>
              <a:prstGeom prst="ellipse">
                <a:avLst/>
              </a:prstGeom>
              <a:solidFill>
                <a:schemeClr val="accent3"/>
              </a:solidFill>
              <a:ln w="31750">
                <a:solidFill>
                  <a:srgbClr val="F1F3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99">
                <a:extLst>
                  <a:ext uri="{FF2B5EF4-FFF2-40B4-BE49-F238E27FC236}">
                    <a16:creationId xmlns:a16="http://schemas.microsoft.com/office/drawing/2014/main" id="{98CA38AF-9AB0-44ED-A50B-327DBF87D441}"/>
                  </a:ext>
                </a:extLst>
              </p:cNvPr>
              <p:cNvSpPr>
                <a:spLocks noEditPoints="1"/>
              </p:cNvSpPr>
              <p:nvPr/>
            </p:nvSpPr>
            <p:spPr bwMode="auto">
              <a:xfrm>
                <a:off x="1146869" y="2376801"/>
                <a:ext cx="851696" cy="570267"/>
              </a:xfrm>
              <a:custGeom>
                <a:avLst/>
                <a:gdLst>
                  <a:gd name="T0" fmla="*/ 1993 w 3452"/>
                  <a:gd name="T1" fmla="*/ 2155 h 2313"/>
                  <a:gd name="T2" fmla="*/ 1938 w 3452"/>
                  <a:gd name="T3" fmla="*/ 1961 h 2313"/>
                  <a:gd name="T4" fmla="*/ 465 w 3452"/>
                  <a:gd name="T5" fmla="*/ 1942 h 2313"/>
                  <a:gd name="T6" fmla="*/ 465 w 3452"/>
                  <a:gd name="T7" fmla="*/ 1888 h 2313"/>
                  <a:gd name="T8" fmla="*/ 1932 w 3452"/>
                  <a:gd name="T9" fmla="*/ 1867 h 2313"/>
                  <a:gd name="T10" fmla="*/ 1966 w 3452"/>
                  <a:gd name="T11" fmla="*/ 1680 h 2313"/>
                  <a:gd name="T12" fmla="*/ 2081 w 3452"/>
                  <a:gd name="T13" fmla="*/ 1515 h 2313"/>
                  <a:gd name="T14" fmla="*/ 2142 w 3452"/>
                  <a:gd name="T15" fmla="*/ 1556 h 2313"/>
                  <a:gd name="T16" fmla="*/ 2137 w 3452"/>
                  <a:gd name="T17" fmla="*/ 1614 h 2313"/>
                  <a:gd name="T18" fmla="*/ 2056 w 3452"/>
                  <a:gd name="T19" fmla="*/ 1732 h 2313"/>
                  <a:gd name="T20" fmla="*/ 2029 w 3452"/>
                  <a:gd name="T21" fmla="*/ 1884 h 2313"/>
                  <a:gd name="T22" fmla="*/ 2054 w 3452"/>
                  <a:gd name="T23" fmla="*/ 2029 h 2313"/>
                  <a:gd name="T24" fmla="*/ 2099 w 3452"/>
                  <a:gd name="T25" fmla="*/ 2144 h 2313"/>
                  <a:gd name="T26" fmla="*/ 2133 w 3452"/>
                  <a:gd name="T27" fmla="*/ 2206 h 2313"/>
                  <a:gd name="T28" fmla="*/ 2145 w 3452"/>
                  <a:gd name="T29" fmla="*/ 2265 h 2313"/>
                  <a:gd name="T30" fmla="*/ 2099 w 3452"/>
                  <a:gd name="T31" fmla="*/ 2311 h 2313"/>
                  <a:gd name="T32" fmla="*/ 39 w 3452"/>
                  <a:gd name="T33" fmla="*/ 2304 h 2313"/>
                  <a:gd name="T34" fmla="*/ 6 w 3452"/>
                  <a:gd name="T35" fmla="*/ 2248 h 2313"/>
                  <a:gd name="T36" fmla="*/ 26 w 3452"/>
                  <a:gd name="T37" fmla="*/ 1535 h 2313"/>
                  <a:gd name="T38" fmla="*/ 91 w 3452"/>
                  <a:gd name="T39" fmla="*/ 729 h 2313"/>
                  <a:gd name="T40" fmla="*/ 1970 w 3452"/>
                  <a:gd name="T41" fmla="*/ 1206 h 2313"/>
                  <a:gd name="T42" fmla="*/ 496 w 3452"/>
                  <a:gd name="T43" fmla="*/ 1055 h 2313"/>
                  <a:gd name="T44" fmla="*/ 451 w 3452"/>
                  <a:gd name="T45" fmla="*/ 1023 h 2313"/>
                  <a:gd name="T46" fmla="*/ 467 w 3452"/>
                  <a:gd name="T47" fmla="*/ 971 h 2313"/>
                  <a:gd name="T48" fmla="*/ 1927 w 3452"/>
                  <a:gd name="T49" fmla="*/ 916 h 2313"/>
                  <a:gd name="T50" fmla="*/ 1981 w 3452"/>
                  <a:gd name="T51" fmla="*/ 729 h 2313"/>
                  <a:gd name="T52" fmla="*/ 2093 w 3452"/>
                  <a:gd name="T53" fmla="*/ 613 h 2313"/>
                  <a:gd name="T54" fmla="*/ 2138 w 3452"/>
                  <a:gd name="T55" fmla="*/ 665 h 2313"/>
                  <a:gd name="T56" fmla="*/ 2120 w 3452"/>
                  <a:gd name="T57" fmla="*/ 721 h 2313"/>
                  <a:gd name="T58" fmla="*/ 2036 w 3452"/>
                  <a:gd name="T59" fmla="*/ 864 h 2313"/>
                  <a:gd name="T60" fmla="*/ 2025 w 3452"/>
                  <a:gd name="T61" fmla="*/ 1017 h 2313"/>
                  <a:gd name="T62" fmla="*/ 2058 w 3452"/>
                  <a:gd name="T63" fmla="*/ 1156 h 2313"/>
                  <a:gd name="T64" fmla="*/ 2102 w 3452"/>
                  <a:gd name="T65" fmla="*/ 1259 h 2313"/>
                  <a:gd name="T66" fmla="*/ 2133 w 3452"/>
                  <a:gd name="T67" fmla="*/ 1313 h 2313"/>
                  <a:gd name="T68" fmla="*/ 2132 w 3452"/>
                  <a:gd name="T69" fmla="*/ 1375 h 2313"/>
                  <a:gd name="T70" fmla="*/ 2074 w 3452"/>
                  <a:gd name="T71" fmla="*/ 1408 h 2313"/>
                  <a:gd name="T72" fmla="*/ 19 w 3452"/>
                  <a:gd name="T73" fmla="*/ 1389 h 2313"/>
                  <a:gd name="T74" fmla="*/ 0 w 3452"/>
                  <a:gd name="T75" fmla="*/ 675 h 2313"/>
                  <a:gd name="T76" fmla="*/ 32 w 3452"/>
                  <a:gd name="T77" fmla="*/ 619 h 2313"/>
                  <a:gd name="T78" fmla="*/ 2787 w 3452"/>
                  <a:gd name="T79" fmla="*/ 175 h 2313"/>
                  <a:gd name="T80" fmla="*/ 2612 w 3452"/>
                  <a:gd name="T81" fmla="*/ 278 h 2313"/>
                  <a:gd name="T82" fmla="*/ 2984 w 3452"/>
                  <a:gd name="T83" fmla="*/ 1696 h 2313"/>
                  <a:gd name="T84" fmla="*/ 2931 w 3452"/>
                  <a:gd name="T85" fmla="*/ 1710 h 2313"/>
                  <a:gd name="T86" fmla="*/ 2524 w 3452"/>
                  <a:gd name="T87" fmla="*/ 310 h 2313"/>
                  <a:gd name="T88" fmla="*/ 2333 w 3452"/>
                  <a:gd name="T89" fmla="*/ 326 h 2313"/>
                  <a:gd name="T90" fmla="*/ 2820 w 3452"/>
                  <a:gd name="T91" fmla="*/ 148 h 2313"/>
                  <a:gd name="T92" fmla="*/ 2899 w 3452"/>
                  <a:gd name="T93" fmla="*/ 18 h 2313"/>
                  <a:gd name="T94" fmla="*/ 3449 w 3452"/>
                  <a:gd name="T95" fmla="*/ 1974 h 2313"/>
                  <a:gd name="T96" fmla="*/ 3433 w 3452"/>
                  <a:gd name="T97" fmla="*/ 2036 h 2313"/>
                  <a:gd name="T98" fmla="*/ 2738 w 3452"/>
                  <a:gd name="T99" fmla="*/ 2233 h 2313"/>
                  <a:gd name="T100" fmla="*/ 2682 w 3452"/>
                  <a:gd name="T101" fmla="*/ 2201 h 2313"/>
                  <a:gd name="T102" fmla="*/ 2144 w 3452"/>
                  <a:gd name="T103" fmla="*/ 223 h 2313"/>
                  <a:gd name="T104" fmla="*/ 2201 w 3452"/>
                  <a:gd name="T105" fmla="*/ 178 h 2313"/>
                  <a:gd name="T106" fmla="*/ 2323 w 3452"/>
                  <a:gd name="T107" fmla="*/ 220 h 2313"/>
                  <a:gd name="T108" fmla="*/ 2490 w 3452"/>
                  <a:gd name="T109" fmla="*/ 219 h 2313"/>
                  <a:gd name="T110" fmla="*/ 2636 w 3452"/>
                  <a:gd name="T111" fmla="*/ 159 h 2313"/>
                  <a:gd name="T112" fmla="*/ 2745 w 3452"/>
                  <a:gd name="T113" fmla="*/ 82 h 2313"/>
                  <a:gd name="T114" fmla="*/ 2799 w 3452"/>
                  <a:gd name="T115" fmla="*/ 28 h 2313"/>
                  <a:gd name="T116" fmla="*/ 2853 w 3452"/>
                  <a:gd name="T117" fmla="*/ 0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2" h="2313">
                    <a:moveTo>
                      <a:pt x="97" y="1634"/>
                    </a:moveTo>
                    <a:lnTo>
                      <a:pt x="97" y="2194"/>
                    </a:lnTo>
                    <a:lnTo>
                      <a:pt x="2010" y="2194"/>
                    </a:lnTo>
                    <a:lnTo>
                      <a:pt x="1993" y="2155"/>
                    </a:lnTo>
                    <a:lnTo>
                      <a:pt x="1977" y="2112"/>
                    </a:lnTo>
                    <a:lnTo>
                      <a:pt x="1962" y="2065"/>
                    </a:lnTo>
                    <a:lnTo>
                      <a:pt x="1948" y="2014"/>
                    </a:lnTo>
                    <a:lnTo>
                      <a:pt x="1938" y="1961"/>
                    </a:lnTo>
                    <a:lnTo>
                      <a:pt x="503" y="1961"/>
                    </a:lnTo>
                    <a:lnTo>
                      <a:pt x="488" y="1959"/>
                    </a:lnTo>
                    <a:lnTo>
                      <a:pt x="475" y="1952"/>
                    </a:lnTo>
                    <a:lnTo>
                      <a:pt x="465" y="1942"/>
                    </a:lnTo>
                    <a:lnTo>
                      <a:pt x="458" y="1929"/>
                    </a:lnTo>
                    <a:lnTo>
                      <a:pt x="456" y="1914"/>
                    </a:lnTo>
                    <a:lnTo>
                      <a:pt x="458" y="1900"/>
                    </a:lnTo>
                    <a:lnTo>
                      <a:pt x="465" y="1888"/>
                    </a:lnTo>
                    <a:lnTo>
                      <a:pt x="475" y="1877"/>
                    </a:lnTo>
                    <a:lnTo>
                      <a:pt x="488" y="1871"/>
                    </a:lnTo>
                    <a:lnTo>
                      <a:pt x="503" y="1867"/>
                    </a:lnTo>
                    <a:lnTo>
                      <a:pt x="1932" y="1867"/>
                    </a:lnTo>
                    <a:lnTo>
                      <a:pt x="1933" y="1821"/>
                    </a:lnTo>
                    <a:lnTo>
                      <a:pt x="1939" y="1774"/>
                    </a:lnTo>
                    <a:lnTo>
                      <a:pt x="1950" y="1727"/>
                    </a:lnTo>
                    <a:lnTo>
                      <a:pt x="1966" y="1680"/>
                    </a:lnTo>
                    <a:lnTo>
                      <a:pt x="1987" y="1634"/>
                    </a:lnTo>
                    <a:lnTo>
                      <a:pt x="97" y="1634"/>
                    </a:lnTo>
                    <a:close/>
                    <a:moveTo>
                      <a:pt x="73" y="1515"/>
                    </a:moveTo>
                    <a:lnTo>
                      <a:pt x="2081" y="1515"/>
                    </a:lnTo>
                    <a:lnTo>
                      <a:pt x="2100" y="1519"/>
                    </a:lnTo>
                    <a:lnTo>
                      <a:pt x="2117" y="1526"/>
                    </a:lnTo>
                    <a:lnTo>
                      <a:pt x="2132" y="1539"/>
                    </a:lnTo>
                    <a:lnTo>
                      <a:pt x="2142" y="1556"/>
                    </a:lnTo>
                    <a:lnTo>
                      <a:pt x="2146" y="1571"/>
                    </a:lnTo>
                    <a:lnTo>
                      <a:pt x="2147" y="1586"/>
                    </a:lnTo>
                    <a:lnTo>
                      <a:pt x="2144" y="1600"/>
                    </a:lnTo>
                    <a:lnTo>
                      <a:pt x="2137" y="1614"/>
                    </a:lnTo>
                    <a:lnTo>
                      <a:pt x="2127" y="1627"/>
                    </a:lnTo>
                    <a:lnTo>
                      <a:pt x="2098" y="1660"/>
                    </a:lnTo>
                    <a:lnTo>
                      <a:pt x="2073" y="1695"/>
                    </a:lnTo>
                    <a:lnTo>
                      <a:pt x="2056" y="1732"/>
                    </a:lnTo>
                    <a:lnTo>
                      <a:pt x="2042" y="1769"/>
                    </a:lnTo>
                    <a:lnTo>
                      <a:pt x="2035" y="1808"/>
                    </a:lnTo>
                    <a:lnTo>
                      <a:pt x="2030" y="1846"/>
                    </a:lnTo>
                    <a:lnTo>
                      <a:pt x="2029" y="1884"/>
                    </a:lnTo>
                    <a:lnTo>
                      <a:pt x="2032" y="1922"/>
                    </a:lnTo>
                    <a:lnTo>
                      <a:pt x="2037" y="1959"/>
                    </a:lnTo>
                    <a:lnTo>
                      <a:pt x="2045" y="1995"/>
                    </a:lnTo>
                    <a:lnTo>
                      <a:pt x="2054" y="2029"/>
                    </a:lnTo>
                    <a:lnTo>
                      <a:pt x="2065" y="2061"/>
                    </a:lnTo>
                    <a:lnTo>
                      <a:pt x="2075" y="2091"/>
                    </a:lnTo>
                    <a:lnTo>
                      <a:pt x="2087" y="2118"/>
                    </a:lnTo>
                    <a:lnTo>
                      <a:pt x="2099" y="2144"/>
                    </a:lnTo>
                    <a:lnTo>
                      <a:pt x="2109" y="2165"/>
                    </a:lnTo>
                    <a:lnTo>
                      <a:pt x="2119" y="2183"/>
                    </a:lnTo>
                    <a:lnTo>
                      <a:pt x="2127" y="2197"/>
                    </a:lnTo>
                    <a:lnTo>
                      <a:pt x="2133" y="2206"/>
                    </a:lnTo>
                    <a:lnTo>
                      <a:pt x="2140" y="2218"/>
                    </a:lnTo>
                    <a:lnTo>
                      <a:pt x="2146" y="2233"/>
                    </a:lnTo>
                    <a:lnTo>
                      <a:pt x="2147" y="2248"/>
                    </a:lnTo>
                    <a:lnTo>
                      <a:pt x="2145" y="2265"/>
                    </a:lnTo>
                    <a:lnTo>
                      <a:pt x="2138" y="2281"/>
                    </a:lnTo>
                    <a:lnTo>
                      <a:pt x="2128" y="2294"/>
                    </a:lnTo>
                    <a:lnTo>
                      <a:pt x="2115" y="2304"/>
                    </a:lnTo>
                    <a:lnTo>
                      <a:pt x="2099" y="2311"/>
                    </a:lnTo>
                    <a:lnTo>
                      <a:pt x="2082" y="2313"/>
                    </a:lnTo>
                    <a:lnTo>
                      <a:pt x="73" y="2313"/>
                    </a:lnTo>
                    <a:lnTo>
                      <a:pt x="55" y="2311"/>
                    </a:lnTo>
                    <a:lnTo>
                      <a:pt x="39" y="2304"/>
                    </a:lnTo>
                    <a:lnTo>
                      <a:pt x="26" y="2294"/>
                    </a:lnTo>
                    <a:lnTo>
                      <a:pt x="16" y="2281"/>
                    </a:lnTo>
                    <a:lnTo>
                      <a:pt x="9" y="2265"/>
                    </a:lnTo>
                    <a:lnTo>
                      <a:pt x="6" y="2248"/>
                    </a:lnTo>
                    <a:lnTo>
                      <a:pt x="6" y="1580"/>
                    </a:lnTo>
                    <a:lnTo>
                      <a:pt x="9" y="1563"/>
                    </a:lnTo>
                    <a:lnTo>
                      <a:pt x="16" y="1547"/>
                    </a:lnTo>
                    <a:lnTo>
                      <a:pt x="26" y="1535"/>
                    </a:lnTo>
                    <a:lnTo>
                      <a:pt x="39" y="1524"/>
                    </a:lnTo>
                    <a:lnTo>
                      <a:pt x="55" y="1518"/>
                    </a:lnTo>
                    <a:lnTo>
                      <a:pt x="73" y="1515"/>
                    </a:lnTo>
                    <a:close/>
                    <a:moveTo>
                      <a:pt x="91" y="729"/>
                    </a:moveTo>
                    <a:lnTo>
                      <a:pt x="91" y="1288"/>
                    </a:lnTo>
                    <a:lnTo>
                      <a:pt x="2004" y="1288"/>
                    </a:lnTo>
                    <a:lnTo>
                      <a:pt x="1986" y="1250"/>
                    </a:lnTo>
                    <a:lnTo>
                      <a:pt x="1970" y="1206"/>
                    </a:lnTo>
                    <a:lnTo>
                      <a:pt x="1954" y="1159"/>
                    </a:lnTo>
                    <a:lnTo>
                      <a:pt x="1942" y="1108"/>
                    </a:lnTo>
                    <a:lnTo>
                      <a:pt x="1932" y="1055"/>
                    </a:lnTo>
                    <a:lnTo>
                      <a:pt x="496" y="1055"/>
                    </a:lnTo>
                    <a:lnTo>
                      <a:pt x="480" y="1053"/>
                    </a:lnTo>
                    <a:lnTo>
                      <a:pt x="467" y="1047"/>
                    </a:lnTo>
                    <a:lnTo>
                      <a:pt x="458" y="1036"/>
                    </a:lnTo>
                    <a:lnTo>
                      <a:pt x="451" y="1023"/>
                    </a:lnTo>
                    <a:lnTo>
                      <a:pt x="449" y="1008"/>
                    </a:lnTo>
                    <a:lnTo>
                      <a:pt x="451" y="993"/>
                    </a:lnTo>
                    <a:lnTo>
                      <a:pt x="458" y="982"/>
                    </a:lnTo>
                    <a:lnTo>
                      <a:pt x="467" y="971"/>
                    </a:lnTo>
                    <a:lnTo>
                      <a:pt x="480" y="965"/>
                    </a:lnTo>
                    <a:lnTo>
                      <a:pt x="496" y="963"/>
                    </a:lnTo>
                    <a:lnTo>
                      <a:pt x="1924" y="963"/>
                    </a:lnTo>
                    <a:lnTo>
                      <a:pt x="1927" y="916"/>
                    </a:lnTo>
                    <a:lnTo>
                      <a:pt x="1933" y="869"/>
                    </a:lnTo>
                    <a:lnTo>
                      <a:pt x="1944" y="821"/>
                    </a:lnTo>
                    <a:lnTo>
                      <a:pt x="1960" y="774"/>
                    </a:lnTo>
                    <a:lnTo>
                      <a:pt x="1981" y="729"/>
                    </a:lnTo>
                    <a:lnTo>
                      <a:pt x="91" y="729"/>
                    </a:lnTo>
                    <a:close/>
                    <a:moveTo>
                      <a:pt x="65" y="610"/>
                    </a:moveTo>
                    <a:lnTo>
                      <a:pt x="2073" y="610"/>
                    </a:lnTo>
                    <a:lnTo>
                      <a:pt x="2093" y="613"/>
                    </a:lnTo>
                    <a:lnTo>
                      <a:pt x="2111" y="621"/>
                    </a:lnTo>
                    <a:lnTo>
                      <a:pt x="2124" y="633"/>
                    </a:lnTo>
                    <a:lnTo>
                      <a:pt x="2134" y="650"/>
                    </a:lnTo>
                    <a:lnTo>
                      <a:pt x="2138" y="665"/>
                    </a:lnTo>
                    <a:lnTo>
                      <a:pt x="2139" y="681"/>
                    </a:lnTo>
                    <a:lnTo>
                      <a:pt x="2136" y="696"/>
                    </a:lnTo>
                    <a:lnTo>
                      <a:pt x="2130" y="709"/>
                    </a:lnTo>
                    <a:lnTo>
                      <a:pt x="2120" y="721"/>
                    </a:lnTo>
                    <a:lnTo>
                      <a:pt x="2090" y="755"/>
                    </a:lnTo>
                    <a:lnTo>
                      <a:pt x="2067" y="790"/>
                    </a:lnTo>
                    <a:lnTo>
                      <a:pt x="2048" y="826"/>
                    </a:lnTo>
                    <a:lnTo>
                      <a:pt x="2036" y="864"/>
                    </a:lnTo>
                    <a:lnTo>
                      <a:pt x="2027" y="902"/>
                    </a:lnTo>
                    <a:lnTo>
                      <a:pt x="2023" y="940"/>
                    </a:lnTo>
                    <a:lnTo>
                      <a:pt x="2023" y="978"/>
                    </a:lnTo>
                    <a:lnTo>
                      <a:pt x="2025" y="1017"/>
                    </a:lnTo>
                    <a:lnTo>
                      <a:pt x="2030" y="1053"/>
                    </a:lnTo>
                    <a:lnTo>
                      <a:pt x="2038" y="1089"/>
                    </a:lnTo>
                    <a:lnTo>
                      <a:pt x="2047" y="1123"/>
                    </a:lnTo>
                    <a:lnTo>
                      <a:pt x="2058" y="1156"/>
                    </a:lnTo>
                    <a:lnTo>
                      <a:pt x="2069" y="1186"/>
                    </a:lnTo>
                    <a:lnTo>
                      <a:pt x="2081" y="1213"/>
                    </a:lnTo>
                    <a:lnTo>
                      <a:pt x="2091" y="1238"/>
                    </a:lnTo>
                    <a:lnTo>
                      <a:pt x="2102" y="1259"/>
                    </a:lnTo>
                    <a:lnTo>
                      <a:pt x="2112" y="1277"/>
                    </a:lnTo>
                    <a:lnTo>
                      <a:pt x="2120" y="1291"/>
                    </a:lnTo>
                    <a:lnTo>
                      <a:pt x="2125" y="1301"/>
                    </a:lnTo>
                    <a:lnTo>
                      <a:pt x="2133" y="1313"/>
                    </a:lnTo>
                    <a:lnTo>
                      <a:pt x="2138" y="1327"/>
                    </a:lnTo>
                    <a:lnTo>
                      <a:pt x="2140" y="1343"/>
                    </a:lnTo>
                    <a:lnTo>
                      <a:pt x="2138" y="1360"/>
                    </a:lnTo>
                    <a:lnTo>
                      <a:pt x="2132" y="1375"/>
                    </a:lnTo>
                    <a:lnTo>
                      <a:pt x="2121" y="1389"/>
                    </a:lnTo>
                    <a:lnTo>
                      <a:pt x="2108" y="1398"/>
                    </a:lnTo>
                    <a:lnTo>
                      <a:pt x="2092" y="1406"/>
                    </a:lnTo>
                    <a:lnTo>
                      <a:pt x="2074" y="1408"/>
                    </a:lnTo>
                    <a:lnTo>
                      <a:pt x="65" y="1408"/>
                    </a:lnTo>
                    <a:lnTo>
                      <a:pt x="48" y="1406"/>
                    </a:lnTo>
                    <a:lnTo>
                      <a:pt x="32" y="1398"/>
                    </a:lnTo>
                    <a:lnTo>
                      <a:pt x="19" y="1389"/>
                    </a:lnTo>
                    <a:lnTo>
                      <a:pt x="9" y="1375"/>
                    </a:lnTo>
                    <a:lnTo>
                      <a:pt x="2" y="1359"/>
                    </a:lnTo>
                    <a:lnTo>
                      <a:pt x="0" y="1342"/>
                    </a:lnTo>
                    <a:lnTo>
                      <a:pt x="0" y="675"/>
                    </a:lnTo>
                    <a:lnTo>
                      <a:pt x="2" y="657"/>
                    </a:lnTo>
                    <a:lnTo>
                      <a:pt x="9" y="642"/>
                    </a:lnTo>
                    <a:lnTo>
                      <a:pt x="19" y="629"/>
                    </a:lnTo>
                    <a:lnTo>
                      <a:pt x="32" y="619"/>
                    </a:lnTo>
                    <a:lnTo>
                      <a:pt x="48" y="612"/>
                    </a:lnTo>
                    <a:lnTo>
                      <a:pt x="65" y="610"/>
                    </a:lnTo>
                    <a:close/>
                    <a:moveTo>
                      <a:pt x="2820" y="148"/>
                    </a:moveTo>
                    <a:lnTo>
                      <a:pt x="2787" y="175"/>
                    </a:lnTo>
                    <a:lnTo>
                      <a:pt x="2749" y="201"/>
                    </a:lnTo>
                    <a:lnTo>
                      <a:pt x="2707" y="229"/>
                    </a:lnTo>
                    <a:lnTo>
                      <a:pt x="2661" y="254"/>
                    </a:lnTo>
                    <a:lnTo>
                      <a:pt x="2612" y="278"/>
                    </a:lnTo>
                    <a:lnTo>
                      <a:pt x="2993" y="1655"/>
                    </a:lnTo>
                    <a:lnTo>
                      <a:pt x="2995" y="1670"/>
                    </a:lnTo>
                    <a:lnTo>
                      <a:pt x="2992" y="1683"/>
                    </a:lnTo>
                    <a:lnTo>
                      <a:pt x="2984" y="1696"/>
                    </a:lnTo>
                    <a:lnTo>
                      <a:pt x="2974" y="1706"/>
                    </a:lnTo>
                    <a:lnTo>
                      <a:pt x="2960" y="1712"/>
                    </a:lnTo>
                    <a:lnTo>
                      <a:pt x="2946" y="1713"/>
                    </a:lnTo>
                    <a:lnTo>
                      <a:pt x="2931" y="1710"/>
                    </a:lnTo>
                    <a:lnTo>
                      <a:pt x="2919" y="1704"/>
                    </a:lnTo>
                    <a:lnTo>
                      <a:pt x="2910" y="1693"/>
                    </a:lnTo>
                    <a:lnTo>
                      <a:pt x="2903" y="1679"/>
                    </a:lnTo>
                    <a:lnTo>
                      <a:pt x="2524" y="310"/>
                    </a:lnTo>
                    <a:lnTo>
                      <a:pt x="2478" y="320"/>
                    </a:lnTo>
                    <a:lnTo>
                      <a:pt x="2431" y="327"/>
                    </a:lnTo>
                    <a:lnTo>
                      <a:pt x="2382" y="329"/>
                    </a:lnTo>
                    <a:lnTo>
                      <a:pt x="2333" y="326"/>
                    </a:lnTo>
                    <a:lnTo>
                      <a:pt x="2283" y="317"/>
                    </a:lnTo>
                    <a:lnTo>
                      <a:pt x="2784" y="2129"/>
                    </a:lnTo>
                    <a:lnTo>
                      <a:pt x="3327" y="1981"/>
                    </a:lnTo>
                    <a:lnTo>
                      <a:pt x="2820" y="148"/>
                    </a:lnTo>
                    <a:close/>
                    <a:moveTo>
                      <a:pt x="2853" y="0"/>
                    </a:moveTo>
                    <a:lnTo>
                      <a:pt x="2870" y="2"/>
                    </a:lnTo>
                    <a:lnTo>
                      <a:pt x="2885" y="9"/>
                    </a:lnTo>
                    <a:lnTo>
                      <a:pt x="2899" y="18"/>
                    </a:lnTo>
                    <a:lnTo>
                      <a:pt x="2910" y="32"/>
                    </a:lnTo>
                    <a:lnTo>
                      <a:pt x="2917" y="48"/>
                    </a:lnTo>
                    <a:lnTo>
                      <a:pt x="2917" y="49"/>
                    </a:lnTo>
                    <a:lnTo>
                      <a:pt x="3449" y="1974"/>
                    </a:lnTo>
                    <a:lnTo>
                      <a:pt x="3452" y="1991"/>
                    </a:lnTo>
                    <a:lnTo>
                      <a:pt x="3449" y="2008"/>
                    </a:lnTo>
                    <a:lnTo>
                      <a:pt x="3442" y="2023"/>
                    </a:lnTo>
                    <a:lnTo>
                      <a:pt x="3433" y="2036"/>
                    </a:lnTo>
                    <a:lnTo>
                      <a:pt x="3419" y="2047"/>
                    </a:lnTo>
                    <a:lnTo>
                      <a:pt x="3403" y="2053"/>
                    </a:lnTo>
                    <a:lnTo>
                      <a:pt x="2756" y="2231"/>
                    </a:lnTo>
                    <a:lnTo>
                      <a:pt x="2738" y="2233"/>
                    </a:lnTo>
                    <a:lnTo>
                      <a:pt x="2721" y="2231"/>
                    </a:lnTo>
                    <a:lnTo>
                      <a:pt x="2706" y="2225"/>
                    </a:lnTo>
                    <a:lnTo>
                      <a:pt x="2692" y="2214"/>
                    </a:lnTo>
                    <a:lnTo>
                      <a:pt x="2682" y="2201"/>
                    </a:lnTo>
                    <a:lnTo>
                      <a:pt x="2675" y="2185"/>
                    </a:lnTo>
                    <a:lnTo>
                      <a:pt x="2143" y="261"/>
                    </a:lnTo>
                    <a:lnTo>
                      <a:pt x="2140" y="242"/>
                    </a:lnTo>
                    <a:lnTo>
                      <a:pt x="2144" y="223"/>
                    </a:lnTo>
                    <a:lnTo>
                      <a:pt x="2152" y="206"/>
                    </a:lnTo>
                    <a:lnTo>
                      <a:pt x="2165" y="192"/>
                    </a:lnTo>
                    <a:lnTo>
                      <a:pt x="2182" y="182"/>
                    </a:lnTo>
                    <a:lnTo>
                      <a:pt x="2201" y="178"/>
                    </a:lnTo>
                    <a:lnTo>
                      <a:pt x="2220" y="179"/>
                    </a:lnTo>
                    <a:lnTo>
                      <a:pt x="2238" y="186"/>
                    </a:lnTo>
                    <a:lnTo>
                      <a:pt x="2281" y="207"/>
                    </a:lnTo>
                    <a:lnTo>
                      <a:pt x="2323" y="220"/>
                    </a:lnTo>
                    <a:lnTo>
                      <a:pt x="2366" y="228"/>
                    </a:lnTo>
                    <a:lnTo>
                      <a:pt x="2408" y="230"/>
                    </a:lnTo>
                    <a:lnTo>
                      <a:pt x="2450" y="227"/>
                    </a:lnTo>
                    <a:lnTo>
                      <a:pt x="2490" y="219"/>
                    </a:lnTo>
                    <a:lnTo>
                      <a:pt x="2529" y="208"/>
                    </a:lnTo>
                    <a:lnTo>
                      <a:pt x="2566" y="194"/>
                    </a:lnTo>
                    <a:lnTo>
                      <a:pt x="2602" y="178"/>
                    </a:lnTo>
                    <a:lnTo>
                      <a:pt x="2636" y="159"/>
                    </a:lnTo>
                    <a:lnTo>
                      <a:pt x="2667" y="140"/>
                    </a:lnTo>
                    <a:lnTo>
                      <a:pt x="2696" y="120"/>
                    </a:lnTo>
                    <a:lnTo>
                      <a:pt x="2721" y="100"/>
                    </a:lnTo>
                    <a:lnTo>
                      <a:pt x="2745" y="82"/>
                    </a:lnTo>
                    <a:lnTo>
                      <a:pt x="2764" y="64"/>
                    </a:lnTo>
                    <a:lnTo>
                      <a:pt x="2780" y="49"/>
                    </a:lnTo>
                    <a:lnTo>
                      <a:pt x="2792" y="36"/>
                    </a:lnTo>
                    <a:lnTo>
                      <a:pt x="2799" y="28"/>
                    </a:lnTo>
                    <a:lnTo>
                      <a:pt x="2810" y="17"/>
                    </a:lnTo>
                    <a:lnTo>
                      <a:pt x="2822" y="9"/>
                    </a:lnTo>
                    <a:lnTo>
                      <a:pt x="2836" y="2"/>
                    </a:lnTo>
                    <a:lnTo>
                      <a:pt x="2853" y="0"/>
                    </a:lnTo>
                    <a:close/>
                  </a:path>
                </a:pathLst>
              </a:custGeom>
              <a:solidFill>
                <a:srgbClr val="2D3F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 name="Title 1">
            <a:extLst>
              <a:ext uri="{FF2B5EF4-FFF2-40B4-BE49-F238E27FC236}">
                <a16:creationId xmlns:a16="http://schemas.microsoft.com/office/drawing/2014/main" id="{B735F76B-2251-1A34-5047-2522A874FE7D}"/>
              </a:ext>
            </a:extLst>
          </p:cNvPr>
          <p:cNvSpPr>
            <a:spLocks noGrp="1"/>
          </p:cNvSpPr>
          <p:nvPr>
            <p:ph type="title"/>
          </p:nvPr>
        </p:nvSpPr>
        <p:spPr>
          <a:xfrm>
            <a:off x="545713" y="206790"/>
            <a:ext cx="7886700" cy="929390"/>
          </a:xfrm>
        </p:spPr>
        <p:txBody>
          <a:bodyPr>
            <a:normAutofit/>
          </a:bodyPr>
          <a:lstStyle/>
          <a:p>
            <a:pPr algn="ctr"/>
            <a:r>
              <a:rPr lang="en-US" sz="3600">
                <a:latin typeface="+mj-lt"/>
              </a:rPr>
              <a:t>Apprenticeship</a:t>
            </a:r>
          </a:p>
        </p:txBody>
      </p:sp>
      <p:pic>
        <p:nvPicPr>
          <p:cNvPr id="2" name="Picture 1"/>
          <p:cNvPicPr>
            <a:picLocks noChangeAspect="1"/>
          </p:cNvPicPr>
          <p:nvPr/>
        </p:nvPicPr>
        <p:blipFill>
          <a:blip r:embed="rId3"/>
          <a:stretch>
            <a:fillRect/>
          </a:stretch>
        </p:blipFill>
        <p:spPr>
          <a:xfrm>
            <a:off x="76022" y="142186"/>
            <a:ext cx="1113996" cy="1150586"/>
          </a:xfrm>
          <a:prstGeom prst="rect">
            <a:avLst/>
          </a:prstGeom>
        </p:spPr>
      </p:pic>
    </p:spTree>
    <p:extLst>
      <p:ext uri="{BB962C8B-B14F-4D97-AF65-F5344CB8AC3E}">
        <p14:creationId xmlns:p14="http://schemas.microsoft.com/office/powerpoint/2010/main" val="180854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6F2E-4D22-3553-42A4-6D333EC4D61C}"/>
              </a:ext>
            </a:extLst>
          </p:cNvPr>
          <p:cNvSpPr>
            <a:spLocks noGrp="1"/>
          </p:cNvSpPr>
          <p:nvPr>
            <p:ph type="title"/>
          </p:nvPr>
        </p:nvSpPr>
        <p:spPr>
          <a:xfrm>
            <a:off x="452506" y="222179"/>
            <a:ext cx="7886700" cy="1004059"/>
          </a:xfrm>
        </p:spPr>
        <p:txBody>
          <a:bodyPr>
            <a:normAutofit/>
          </a:bodyPr>
          <a:lstStyle/>
          <a:p>
            <a:pPr algn="ctr"/>
            <a:r>
              <a:rPr lang="en-US" sz="3600">
                <a:latin typeface="+mj-lt"/>
              </a:rPr>
              <a:t>Apprenticeship</a:t>
            </a:r>
          </a:p>
        </p:txBody>
      </p:sp>
      <p:grpSp>
        <p:nvGrpSpPr>
          <p:cNvPr id="4" name="Group 3">
            <a:extLst>
              <a:ext uri="{FF2B5EF4-FFF2-40B4-BE49-F238E27FC236}">
                <a16:creationId xmlns:a16="http://schemas.microsoft.com/office/drawing/2014/main" id="{6897ECF1-678D-AE04-DD18-C86417F76DA5}"/>
              </a:ext>
            </a:extLst>
          </p:cNvPr>
          <p:cNvGrpSpPr/>
          <p:nvPr/>
        </p:nvGrpSpPr>
        <p:grpSpPr>
          <a:xfrm>
            <a:off x="235389" y="1596977"/>
            <a:ext cx="8385457" cy="3970318"/>
            <a:chOff x="550298" y="1218603"/>
            <a:chExt cx="11106931" cy="3970318"/>
          </a:xfrm>
        </p:grpSpPr>
        <p:sp>
          <p:nvSpPr>
            <p:cNvPr id="5" name="Rounded Rectangle 54">
              <a:extLst>
                <a:ext uri="{FF2B5EF4-FFF2-40B4-BE49-F238E27FC236}">
                  <a16:creationId xmlns:a16="http://schemas.microsoft.com/office/drawing/2014/main" id="{40CB0AB4-38EA-3166-069C-06BA07948AA4}"/>
                </a:ext>
              </a:extLst>
            </p:cNvPr>
            <p:cNvSpPr/>
            <p:nvPr/>
          </p:nvSpPr>
          <p:spPr>
            <a:xfrm>
              <a:off x="1174036" y="1218603"/>
              <a:ext cx="10483193" cy="3970318"/>
            </a:xfrm>
            <a:prstGeom prst="roundRect">
              <a:avLst>
                <a:gd name="adj" fmla="val 0"/>
              </a:avLst>
            </a:prstGeom>
            <a:solidFill>
              <a:schemeClr val="bg1">
                <a:alpha val="1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t" anchorCtr="0">
              <a:spAutoFit/>
            </a:bodyPr>
            <a:lstStyle/>
            <a:p>
              <a:pPr>
                <a:spcBef>
                  <a:spcPts val="1200"/>
                </a:spcBef>
              </a:pPr>
              <a:r>
                <a:rPr lang="en-US" b="1">
                  <a:solidFill>
                    <a:schemeClr val="bg2"/>
                  </a:solidFill>
                </a:rPr>
                <a:t>A registered apprenticeship </a:t>
              </a:r>
              <a:r>
                <a:rPr lang="en-US">
                  <a:solidFill>
                    <a:schemeClr val="bg2"/>
                  </a:solidFill>
                </a:rPr>
                <a:t>is a formal training program which combines on-the-job training (OJT) and related technical instruction. Completion of the program can help qualify members for employment in a recognized civilian occupation upon fulfillment of military service.</a:t>
              </a:r>
            </a:p>
            <a:p>
              <a:pPr marL="509588">
                <a:spcBef>
                  <a:spcPts val="1200"/>
                </a:spcBef>
              </a:pPr>
              <a:r>
                <a:rPr lang="en-US">
                  <a:solidFill>
                    <a:schemeClr val="bg2"/>
                  </a:solidFill>
                </a:rPr>
                <a:t>USMAP benefits: </a:t>
              </a:r>
            </a:p>
            <a:p>
              <a:pPr marL="795338" indent="-285750">
                <a:spcBef>
                  <a:spcPts val="1200"/>
                </a:spcBef>
                <a:buFont typeface="Wingdings" panose="05000000000000000000" pitchFamily="2" charset="2"/>
                <a:buChar char="§"/>
              </a:pPr>
              <a:r>
                <a:rPr lang="en-US" sz="1600">
                  <a:solidFill>
                    <a:schemeClr val="bg2"/>
                  </a:solidFill>
                </a:rPr>
                <a:t>Participants receive a nationally recognized “Certificate of Completion” from the U.S. Department of the Labor (DOL)</a:t>
              </a:r>
            </a:p>
            <a:p>
              <a:pPr marL="795338" indent="-285750">
                <a:spcBef>
                  <a:spcPts val="1200"/>
                </a:spcBef>
                <a:buFont typeface="Wingdings" panose="05000000000000000000" pitchFamily="2" charset="2"/>
                <a:buChar char="§"/>
              </a:pPr>
              <a:r>
                <a:rPr lang="en-US" sz="1600">
                  <a:solidFill>
                    <a:schemeClr val="bg2"/>
                  </a:solidFill>
                </a:rPr>
                <a:t>Enhances your military job skills</a:t>
              </a:r>
            </a:p>
            <a:p>
              <a:pPr marL="795338" indent="-285750">
                <a:spcBef>
                  <a:spcPts val="1200"/>
                </a:spcBef>
                <a:buFont typeface="Wingdings" panose="05000000000000000000" pitchFamily="2" charset="2"/>
                <a:buChar char="§"/>
              </a:pPr>
              <a:r>
                <a:rPr lang="en-US" sz="1600">
                  <a:solidFill>
                    <a:schemeClr val="bg2"/>
                  </a:solidFill>
                </a:rPr>
                <a:t>Demonstrates your motivation for more challenging military assignments</a:t>
              </a:r>
            </a:p>
            <a:p>
              <a:pPr marL="795338" indent="-285750">
                <a:spcBef>
                  <a:spcPts val="1200"/>
                </a:spcBef>
                <a:buFont typeface="Wingdings" panose="05000000000000000000" pitchFamily="2" charset="2"/>
                <a:buChar char="§"/>
              </a:pPr>
              <a:r>
                <a:rPr lang="en-US" sz="1600">
                  <a:solidFill>
                    <a:schemeClr val="bg2"/>
                  </a:solidFill>
                </a:rPr>
                <a:t>It requires no off-duty hours</a:t>
              </a:r>
            </a:p>
            <a:p>
              <a:pPr marL="795338" indent="-285750">
                <a:spcBef>
                  <a:spcPts val="1200"/>
                </a:spcBef>
                <a:buFont typeface="Wingdings" panose="05000000000000000000" pitchFamily="2" charset="2"/>
                <a:buChar char="§"/>
              </a:pPr>
              <a:r>
                <a:rPr lang="en-US" sz="1600">
                  <a:solidFill>
                    <a:schemeClr val="bg2"/>
                  </a:solidFill>
                </a:rPr>
                <a:t>Gives you a competitive advantage in obtaining civilian jobs</a:t>
              </a:r>
            </a:p>
          </p:txBody>
        </p:sp>
        <p:grpSp>
          <p:nvGrpSpPr>
            <p:cNvPr id="6" name="Group 5">
              <a:extLst>
                <a:ext uri="{FF2B5EF4-FFF2-40B4-BE49-F238E27FC236}">
                  <a16:creationId xmlns:a16="http://schemas.microsoft.com/office/drawing/2014/main" id="{215CF5C5-3F30-7394-2D58-FC3A1FC8D734}"/>
                </a:ext>
              </a:extLst>
            </p:cNvPr>
            <p:cNvGrpSpPr/>
            <p:nvPr/>
          </p:nvGrpSpPr>
          <p:grpSpPr>
            <a:xfrm>
              <a:off x="550298" y="2808445"/>
              <a:ext cx="1179406" cy="923453"/>
              <a:chOff x="550298" y="2808445"/>
              <a:chExt cx="1179406" cy="923453"/>
            </a:xfrm>
          </p:grpSpPr>
          <p:sp>
            <p:nvSpPr>
              <p:cNvPr id="7" name="Oval 6">
                <a:extLst>
                  <a:ext uri="{FF2B5EF4-FFF2-40B4-BE49-F238E27FC236}">
                    <a16:creationId xmlns:a16="http://schemas.microsoft.com/office/drawing/2014/main" id="{DEAE1FAB-2DC1-B536-940B-4F41643E68C1}"/>
                  </a:ext>
                </a:extLst>
              </p:cNvPr>
              <p:cNvSpPr/>
              <p:nvPr/>
            </p:nvSpPr>
            <p:spPr>
              <a:xfrm>
                <a:off x="550298" y="2808445"/>
                <a:ext cx="1179406" cy="923453"/>
              </a:xfrm>
              <a:prstGeom prst="ellipse">
                <a:avLst/>
              </a:prstGeom>
              <a:solidFill>
                <a:schemeClr val="bg2"/>
              </a:solidFill>
              <a:ln w="31750">
                <a:solidFill>
                  <a:srgbClr val="F1F3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293">
                <a:extLst>
                  <a:ext uri="{FF2B5EF4-FFF2-40B4-BE49-F238E27FC236}">
                    <a16:creationId xmlns:a16="http://schemas.microsoft.com/office/drawing/2014/main" id="{12407A43-FDB7-6153-6477-7A7DD44AB00D}"/>
                  </a:ext>
                </a:extLst>
              </p:cNvPr>
              <p:cNvSpPr>
                <a:spLocks noEditPoints="1"/>
              </p:cNvSpPr>
              <p:nvPr/>
            </p:nvSpPr>
            <p:spPr bwMode="auto">
              <a:xfrm>
                <a:off x="750392" y="2992062"/>
                <a:ext cx="779214" cy="556217"/>
              </a:xfrm>
              <a:custGeom>
                <a:avLst/>
                <a:gdLst>
                  <a:gd name="T0" fmla="*/ 2274 w 3340"/>
                  <a:gd name="T1" fmla="*/ 1726 h 2391"/>
                  <a:gd name="T2" fmla="*/ 2374 w 3340"/>
                  <a:gd name="T3" fmla="*/ 1701 h 2391"/>
                  <a:gd name="T4" fmla="*/ 2603 w 3340"/>
                  <a:gd name="T5" fmla="*/ 1754 h 2391"/>
                  <a:gd name="T6" fmla="*/ 2846 w 3340"/>
                  <a:gd name="T7" fmla="*/ 1669 h 2391"/>
                  <a:gd name="T8" fmla="*/ 2932 w 3340"/>
                  <a:gd name="T9" fmla="*/ 1664 h 2391"/>
                  <a:gd name="T10" fmla="*/ 2910 w 3340"/>
                  <a:gd name="T11" fmla="*/ 1730 h 2391"/>
                  <a:gd name="T12" fmla="*/ 2580 w 3340"/>
                  <a:gd name="T13" fmla="*/ 2023 h 2391"/>
                  <a:gd name="T14" fmla="*/ 2561 w 3340"/>
                  <a:gd name="T15" fmla="*/ 2039 h 2391"/>
                  <a:gd name="T16" fmla="*/ 2508 w 3340"/>
                  <a:gd name="T17" fmla="*/ 2048 h 2391"/>
                  <a:gd name="T18" fmla="*/ 2529 w 3340"/>
                  <a:gd name="T19" fmla="*/ 1955 h 2391"/>
                  <a:gd name="T20" fmla="*/ 2545 w 3340"/>
                  <a:gd name="T21" fmla="*/ 1850 h 2391"/>
                  <a:gd name="T22" fmla="*/ 2411 w 3340"/>
                  <a:gd name="T23" fmla="*/ 1839 h 2391"/>
                  <a:gd name="T24" fmla="*/ 2368 w 3340"/>
                  <a:gd name="T25" fmla="*/ 1908 h 2391"/>
                  <a:gd name="T26" fmla="*/ 2210 w 3340"/>
                  <a:gd name="T27" fmla="*/ 1814 h 2391"/>
                  <a:gd name="T28" fmla="*/ 2226 w 3340"/>
                  <a:gd name="T29" fmla="*/ 2002 h 2391"/>
                  <a:gd name="T30" fmla="*/ 2184 w 3340"/>
                  <a:gd name="T31" fmla="*/ 2058 h 2391"/>
                  <a:gd name="T32" fmla="*/ 2136 w 3340"/>
                  <a:gd name="T33" fmla="*/ 2039 h 2391"/>
                  <a:gd name="T34" fmla="*/ 2068 w 3340"/>
                  <a:gd name="T35" fmla="*/ 1785 h 2391"/>
                  <a:gd name="T36" fmla="*/ 2087 w 3340"/>
                  <a:gd name="T37" fmla="*/ 1647 h 2391"/>
                  <a:gd name="T38" fmla="*/ 1025 w 3340"/>
                  <a:gd name="T39" fmla="*/ 1236 h 2391"/>
                  <a:gd name="T40" fmla="*/ 1025 w 3340"/>
                  <a:gd name="T41" fmla="*/ 894 h 2391"/>
                  <a:gd name="T42" fmla="*/ 474 w 3340"/>
                  <a:gd name="T43" fmla="*/ 784 h 2391"/>
                  <a:gd name="T44" fmla="*/ 517 w 3340"/>
                  <a:gd name="T45" fmla="*/ 805 h 2391"/>
                  <a:gd name="T46" fmla="*/ 611 w 3340"/>
                  <a:gd name="T47" fmla="*/ 807 h 2391"/>
                  <a:gd name="T48" fmla="*/ 402 w 3340"/>
                  <a:gd name="T49" fmla="*/ 663 h 2391"/>
                  <a:gd name="T50" fmla="*/ 414 w 3340"/>
                  <a:gd name="T51" fmla="*/ 710 h 2391"/>
                  <a:gd name="T52" fmla="*/ 1025 w 3340"/>
                  <a:gd name="T53" fmla="*/ 661 h 2391"/>
                  <a:gd name="T54" fmla="*/ 732 w 3340"/>
                  <a:gd name="T55" fmla="*/ 646 h 2391"/>
                  <a:gd name="T56" fmla="*/ 781 w 3340"/>
                  <a:gd name="T57" fmla="*/ 677 h 2391"/>
                  <a:gd name="T58" fmla="*/ 567 w 3340"/>
                  <a:gd name="T59" fmla="*/ 521 h 2391"/>
                  <a:gd name="T60" fmla="*/ 680 w 3340"/>
                  <a:gd name="T61" fmla="*/ 596 h 2391"/>
                  <a:gd name="T62" fmla="*/ 654 w 3340"/>
                  <a:gd name="T63" fmla="*/ 732 h 2391"/>
                  <a:gd name="T64" fmla="*/ 520 w 3340"/>
                  <a:gd name="T65" fmla="*/ 757 h 2391"/>
                  <a:gd name="T66" fmla="*/ 446 w 3340"/>
                  <a:gd name="T67" fmla="*/ 644 h 2391"/>
                  <a:gd name="T68" fmla="*/ 520 w 3340"/>
                  <a:gd name="T69" fmla="*/ 531 h 2391"/>
                  <a:gd name="T70" fmla="*/ 362 w 3340"/>
                  <a:gd name="T71" fmla="*/ 575 h 2391"/>
                  <a:gd name="T72" fmla="*/ 566 w 3340"/>
                  <a:gd name="T73" fmla="*/ 493 h 2391"/>
                  <a:gd name="T74" fmla="*/ 428 w 3340"/>
                  <a:gd name="T75" fmla="*/ 586 h 2391"/>
                  <a:gd name="T76" fmla="*/ 460 w 3340"/>
                  <a:gd name="T77" fmla="*/ 754 h 2391"/>
                  <a:gd name="T78" fmla="*/ 625 w 3340"/>
                  <a:gd name="T79" fmla="*/ 787 h 2391"/>
                  <a:gd name="T80" fmla="*/ 718 w 3340"/>
                  <a:gd name="T81" fmla="*/ 646 h 2391"/>
                  <a:gd name="T82" fmla="*/ 625 w 3340"/>
                  <a:gd name="T83" fmla="*/ 505 h 2391"/>
                  <a:gd name="T84" fmla="*/ 683 w 3340"/>
                  <a:gd name="T85" fmla="*/ 527 h 2391"/>
                  <a:gd name="T86" fmla="*/ 566 w 3340"/>
                  <a:gd name="T87" fmla="*/ 427 h 2391"/>
                  <a:gd name="T88" fmla="*/ 566 w 3340"/>
                  <a:gd name="T89" fmla="*/ 479 h 2391"/>
                  <a:gd name="T90" fmla="*/ 642 w 3340"/>
                  <a:gd name="T91" fmla="*/ 418 h 2391"/>
                  <a:gd name="T92" fmla="*/ 791 w 3340"/>
                  <a:gd name="T93" fmla="*/ 569 h 2391"/>
                  <a:gd name="T94" fmla="*/ 766 w 3340"/>
                  <a:gd name="T95" fmla="*/ 775 h 2391"/>
                  <a:gd name="T96" fmla="*/ 711 w 3340"/>
                  <a:gd name="T97" fmla="*/ 1283 h 2391"/>
                  <a:gd name="T98" fmla="*/ 413 w 3340"/>
                  <a:gd name="T99" fmla="*/ 826 h 2391"/>
                  <a:gd name="T100" fmla="*/ 331 w 3340"/>
                  <a:gd name="T101" fmla="*/ 644 h 2391"/>
                  <a:gd name="T102" fmla="*/ 428 w 3340"/>
                  <a:gd name="T103" fmla="*/ 451 h 2391"/>
                  <a:gd name="T104" fmla="*/ 175 w 3340"/>
                  <a:gd name="T105" fmla="*/ 2213 h 2391"/>
                  <a:gd name="T106" fmla="*/ 3275 w 3340"/>
                  <a:gd name="T107" fmla="*/ 3 h 2391"/>
                  <a:gd name="T108" fmla="*/ 3340 w 3340"/>
                  <a:gd name="T109" fmla="*/ 2302 h 2391"/>
                  <a:gd name="T110" fmla="*/ 3273 w 3340"/>
                  <a:gd name="T111" fmla="*/ 2388 h 2391"/>
                  <a:gd name="T112" fmla="*/ 19 w 3340"/>
                  <a:gd name="T113" fmla="*/ 2357 h 2391"/>
                  <a:gd name="T114" fmla="*/ 12 w 3340"/>
                  <a:gd name="T115" fmla="*/ 44 h 2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0" h="2391">
                    <a:moveTo>
                      <a:pt x="2114" y="1635"/>
                    </a:moveTo>
                    <a:lnTo>
                      <a:pt x="2127" y="1635"/>
                    </a:lnTo>
                    <a:lnTo>
                      <a:pt x="2140" y="1641"/>
                    </a:lnTo>
                    <a:lnTo>
                      <a:pt x="2185" y="1671"/>
                    </a:lnTo>
                    <a:lnTo>
                      <a:pt x="2229" y="1699"/>
                    </a:lnTo>
                    <a:lnTo>
                      <a:pt x="2274" y="1726"/>
                    </a:lnTo>
                    <a:lnTo>
                      <a:pt x="2284" y="1713"/>
                    </a:lnTo>
                    <a:lnTo>
                      <a:pt x="2296" y="1702"/>
                    </a:lnTo>
                    <a:lnTo>
                      <a:pt x="2310" y="1695"/>
                    </a:lnTo>
                    <a:lnTo>
                      <a:pt x="2325" y="1691"/>
                    </a:lnTo>
                    <a:lnTo>
                      <a:pt x="2338" y="1692"/>
                    </a:lnTo>
                    <a:lnTo>
                      <a:pt x="2374" y="1701"/>
                    </a:lnTo>
                    <a:lnTo>
                      <a:pt x="2412" y="1712"/>
                    </a:lnTo>
                    <a:lnTo>
                      <a:pt x="2450" y="1725"/>
                    </a:lnTo>
                    <a:lnTo>
                      <a:pt x="2490" y="1737"/>
                    </a:lnTo>
                    <a:lnTo>
                      <a:pt x="2528" y="1746"/>
                    </a:lnTo>
                    <a:lnTo>
                      <a:pt x="2567" y="1752"/>
                    </a:lnTo>
                    <a:lnTo>
                      <a:pt x="2603" y="1754"/>
                    </a:lnTo>
                    <a:lnTo>
                      <a:pt x="2645" y="1750"/>
                    </a:lnTo>
                    <a:lnTo>
                      <a:pt x="2686" y="1740"/>
                    </a:lnTo>
                    <a:lnTo>
                      <a:pt x="2727" y="1726"/>
                    </a:lnTo>
                    <a:lnTo>
                      <a:pt x="2767" y="1707"/>
                    </a:lnTo>
                    <a:lnTo>
                      <a:pt x="2807" y="1689"/>
                    </a:lnTo>
                    <a:lnTo>
                      <a:pt x="2846" y="1669"/>
                    </a:lnTo>
                    <a:lnTo>
                      <a:pt x="2884" y="1652"/>
                    </a:lnTo>
                    <a:lnTo>
                      <a:pt x="2899" y="1647"/>
                    </a:lnTo>
                    <a:lnTo>
                      <a:pt x="2911" y="1645"/>
                    </a:lnTo>
                    <a:lnTo>
                      <a:pt x="2920" y="1649"/>
                    </a:lnTo>
                    <a:lnTo>
                      <a:pt x="2928" y="1655"/>
                    </a:lnTo>
                    <a:lnTo>
                      <a:pt x="2932" y="1664"/>
                    </a:lnTo>
                    <a:lnTo>
                      <a:pt x="2934" y="1674"/>
                    </a:lnTo>
                    <a:lnTo>
                      <a:pt x="2934" y="1686"/>
                    </a:lnTo>
                    <a:lnTo>
                      <a:pt x="2931" y="1698"/>
                    </a:lnTo>
                    <a:lnTo>
                      <a:pt x="2925" y="1709"/>
                    </a:lnTo>
                    <a:lnTo>
                      <a:pt x="2919" y="1720"/>
                    </a:lnTo>
                    <a:lnTo>
                      <a:pt x="2910" y="1730"/>
                    </a:lnTo>
                    <a:lnTo>
                      <a:pt x="2716" y="1899"/>
                    </a:lnTo>
                    <a:lnTo>
                      <a:pt x="2602" y="2000"/>
                    </a:lnTo>
                    <a:lnTo>
                      <a:pt x="2599" y="2004"/>
                    </a:lnTo>
                    <a:lnTo>
                      <a:pt x="2593" y="2010"/>
                    </a:lnTo>
                    <a:lnTo>
                      <a:pt x="2586" y="2017"/>
                    </a:lnTo>
                    <a:lnTo>
                      <a:pt x="2580" y="2023"/>
                    </a:lnTo>
                    <a:lnTo>
                      <a:pt x="2574" y="2029"/>
                    </a:lnTo>
                    <a:lnTo>
                      <a:pt x="2569" y="2034"/>
                    </a:lnTo>
                    <a:lnTo>
                      <a:pt x="2567" y="2034"/>
                    </a:lnTo>
                    <a:lnTo>
                      <a:pt x="2566" y="2036"/>
                    </a:lnTo>
                    <a:lnTo>
                      <a:pt x="2563" y="2038"/>
                    </a:lnTo>
                    <a:lnTo>
                      <a:pt x="2561" y="2039"/>
                    </a:lnTo>
                    <a:lnTo>
                      <a:pt x="2559" y="2041"/>
                    </a:lnTo>
                    <a:lnTo>
                      <a:pt x="2557" y="2042"/>
                    </a:lnTo>
                    <a:lnTo>
                      <a:pt x="2544" y="2049"/>
                    </a:lnTo>
                    <a:lnTo>
                      <a:pt x="2531" y="2052"/>
                    </a:lnTo>
                    <a:lnTo>
                      <a:pt x="2518" y="2052"/>
                    </a:lnTo>
                    <a:lnTo>
                      <a:pt x="2508" y="2048"/>
                    </a:lnTo>
                    <a:lnTo>
                      <a:pt x="2499" y="2042"/>
                    </a:lnTo>
                    <a:lnTo>
                      <a:pt x="2493" y="2033"/>
                    </a:lnTo>
                    <a:lnTo>
                      <a:pt x="2491" y="2021"/>
                    </a:lnTo>
                    <a:lnTo>
                      <a:pt x="2493" y="2009"/>
                    </a:lnTo>
                    <a:lnTo>
                      <a:pt x="2501" y="1994"/>
                    </a:lnTo>
                    <a:lnTo>
                      <a:pt x="2529" y="1955"/>
                    </a:lnTo>
                    <a:lnTo>
                      <a:pt x="2563" y="1918"/>
                    </a:lnTo>
                    <a:lnTo>
                      <a:pt x="2600" y="1882"/>
                    </a:lnTo>
                    <a:lnTo>
                      <a:pt x="2639" y="1847"/>
                    </a:lnTo>
                    <a:lnTo>
                      <a:pt x="2615" y="1851"/>
                    </a:lnTo>
                    <a:lnTo>
                      <a:pt x="2591" y="1852"/>
                    </a:lnTo>
                    <a:lnTo>
                      <a:pt x="2545" y="1850"/>
                    </a:lnTo>
                    <a:lnTo>
                      <a:pt x="2499" y="1844"/>
                    </a:lnTo>
                    <a:lnTo>
                      <a:pt x="2452" y="1832"/>
                    </a:lnTo>
                    <a:lnTo>
                      <a:pt x="2407" y="1820"/>
                    </a:lnTo>
                    <a:lnTo>
                      <a:pt x="2408" y="1823"/>
                    </a:lnTo>
                    <a:lnTo>
                      <a:pt x="2409" y="1826"/>
                    </a:lnTo>
                    <a:lnTo>
                      <a:pt x="2411" y="1839"/>
                    </a:lnTo>
                    <a:lnTo>
                      <a:pt x="2410" y="1852"/>
                    </a:lnTo>
                    <a:lnTo>
                      <a:pt x="2406" y="1865"/>
                    </a:lnTo>
                    <a:lnTo>
                      <a:pt x="2399" y="1879"/>
                    </a:lnTo>
                    <a:lnTo>
                      <a:pt x="2390" y="1891"/>
                    </a:lnTo>
                    <a:lnTo>
                      <a:pt x="2379" y="1901"/>
                    </a:lnTo>
                    <a:lnTo>
                      <a:pt x="2368" y="1908"/>
                    </a:lnTo>
                    <a:lnTo>
                      <a:pt x="2356" y="1911"/>
                    </a:lnTo>
                    <a:lnTo>
                      <a:pt x="2344" y="1910"/>
                    </a:lnTo>
                    <a:lnTo>
                      <a:pt x="2332" y="1902"/>
                    </a:lnTo>
                    <a:lnTo>
                      <a:pt x="2293" y="1870"/>
                    </a:lnTo>
                    <a:lnTo>
                      <a:pt x="2253" y="1841"/>
                    </a:lnTo>
                    <a:lnTo>
                      <a:pt x="2210" y="1814"/>
                    </a:lnTo>
                    <a:lnTo>
                      <a:pt x="2168" y="1788"/>
                    </a:lnTo>
                    <a:lnTo>
                      <a:pt x="2183" y="1839"/>
                    </a:lnTo>
                    <a:lnTo>
                      <a:pt x="2199" y="1889"/>
                    </a:lnTo>
                    <a:lnTo>
                      <a:pt x="2214" y="1939"/>
                    </a:lnTo>
                    <a:lnTo>
                      <a:pt x="2226" y="1990"/>
                    </a:lnTo>
                    <a:lnTo>
                      <a:pt x="2226" y="2002"/>
                    </a:lnTo>
                    <a:lnTo>
                      <a:pt x="2224" y="2013"/>
                    </a:lnTo>
                    <a:lnTo>
                      <a:pt x="2219" y="2024"/>
                    </a:lnTo>
                    <a:lnTo>
                      <a:pt x="2212" y="2035"/>
                    </a:lnTo>
                    <a:lnTo>
                      <a:pt x="2203" y="2044"/>
                    </a:lnTo>
                    <a:lnTo>
                      <a:pt x="2194" y="2052"/>
                    </a:lnTo>
                    <a:lnTo>
                      <a:pt x="2184" y="2058"/>
                    </a:lnTo>
                    <a:lnTo>
                      <a:pt x="2174" y="2062"/>
                    </a:lnTo>
                    <a:lnTo>
                      <a:pt x="2163" y="2064"/>
                    </a:lnTo>
                    <a:lnTo>
                      <a:pt x="2154" y="2063"/>
                    </a:lnTo>
                    <a:lnTo>
                      <a:pt x="2146" y="2059"/>
                    </a:lnTo>
                    <a:lnTo>
                      <a:pt x="2140" y="2051"/>
                    </a:lnTo>
                    <a:lnTo>
                      <a:pt x="2136" y="2039"/>
                    </a:lnTo>
                    <a:lnTo>
                      <a:pt x="2127" y="1995"/>
                    </a:lnTo>
                    <a:lnTo>
                      <a:pt x="2115" y="1952"/>
                    </a:lnTo>
                    <a:lnTo>
                      <a:pt x="2102" y="1910"/>
                    </a:lnTo>
                    <a:lnTo>
                      <a:pt x="2089" y="1869"/>
                    </a:lnTo>
                    <a:lnTo>
                      <a:pt x="2077" y="1827"/>
                    </a:lnTo>
                    <a:lnTo>
                      <a:pt x="2068" y="1785"/>
                    </a:lnTo>
                    <a:lnTo>
                      <a:pt x="2062" y="1741"/>
                    </a:lnTo>
                    <a:lnTo>
                      <a:pt x="2060" y="1696"/>
                    </a:lnTo>
                    <a:lnTo>
                      <a:pt x="2062" y="1682"/>
                    </a:lnTo>
                    <a:lnTo>
                      <a:pt x="2067" y="1669"/>
                    </a:lnTo>
                    <a:lnTo>
                      <a:pt x="2076" y="1657"/>
                    </a:lnTo>
                    <a:lnTo>
                      <a:pt x="2087" y="1647"/>
                    </a:lnTo>
                    <a:lnTo>
                      <a:pt x="2101" y="1639"/>
                    </a:lnTo>
                    <a:lnTo>
                      <a:pt x="2114" y="1635"/>
                    </a:lnTo>
                    <a:close/>
                    <a:moveTo>
                      <a:pt x="1025" y="1192"/>
                    </a:moveTo>
                    <a:lnTo>
                      <a:pt x="2892" y="1192"/>
                    </a:lnTo>
                    <a:lnTo>
                      <a:pt x="2892" y="1236"/>
                    </a:lnTo>
                    <a:lnTo>
                      <a:pt x="1025" y="1236"/>
                    </a:lnTo>
                    <a:lnTo>
                      <a:pt x="1025" y="1192"/>
                    </a:lnTo>
                    <a:close/>
                    <a:moveTo>
                      <a:pt x="1025" y="894"/>
                    </a:moveTo>
                    <a:lnTo>
                      <a:pt x="2892" y="894"/>
                    </a:lnTo>
                    <a:lnTo>
                      <a:pt x="2892" y="937"/>
                    </a:lnTo>
                    <a:lnTo>
                      <a:pt x="1025" y="937"/>
                    </a:lnTo>
                    <a:lnTo>
                      <a:pt x="1025" y="894"/>
                    </a:lnTo>
                    <a:close/>
                    <a:moveTo>
                      <a:pt x="447" y="825"/>
                    </a:moveTo>
                    <a:lnTo>
                      <a:pt x="445" y="827"/>
                    </a:lnTo>
                    <a:lnTo>
                      <a:pt x="445" y="827"/>
                    </a:lnTo>
                    <a:lnTo>
                      <a:pt x="446" y="828"/>
                    </a:lnTo>
                    <a:lnTo>
                      <a:pt x="447" y="825"/>
                    </a:lnTo>
                    <a:close/>
                    <a:moveTo>
                      <a:pt x="474" y="784"/>
                    </a:moveTo>
                    <a:lnTo>
                      <a:pt x="447" y="824"/>
                    </a:lnTo>
                    <a:lnTo>
                      <a:pt x="477" y="846"/>
                    </a:lnTo>
                    <a:lnTo>
                      <a:pt x="504" y="856"/>
                    </a:lnTo>
                    <a:lnTo>
                      <a:pt x="531" y="862"/>
                    </a:lnTo>
                    <a:lnTo>
                      <a:pt x="540" y="811"/>
                    </a:lnTo>
                    <a:lnTo>
                      <a:pt x="517" y="805"/>
                    </a:lnTo>
                    <a:lnTo>
                      <a:pt x="495" y="796"/>
                    </a:lnTo>
                    <a:lnTo>
                      <a:pt x="474" y="784"/>
                    </a:lnTo>
                    <a:close/>
                    <a:moveTo>
                      <a:pt x="673" y="773"/>
                    </a:moveTo>
                    <a:lnTo>
                      <a:pt x="654" y="787"/>
                    </a:lnTo>
                    <a:lnTo>
                      <a:pt x="633" y="798"/>
                    </a:lnTo>
                    <a:lnTo>
                      <a:pt x="611" y="807"/>
                    </a:lnTo>
                    <a:lnTo>
                      <a:pt x="624" y="858"/>
                    </a:lnTo>
                    <a:lnTo>
                      <a:pt x="654" y="847"/>
                    </a:lnTo>
                    <a:lnTo>
                      <a:pt x="681" y="832"/>
                    </a:lnTo>
                    <a:lnTo>
                      <a:pt x="706" y="813"/>
                    </a:lnTo>
                    <a:lnTo>
                      <a:pt x="673" y="773"/>
                    </a:lnTo>
                    <a:close/>
                    <a:moveTo>
                      <a:pt x="402" y="663"/>
                    </a:moveTo>
                    <a:lnTo>
                      <a:pt x="352" y="669"/>
                    </a:lnTo>
                    <a:lnTo>
                      <a:pt x="357" y="700"/>
                    </a:lnTo>
                    <a:lnTo>
                      <a:pt x="367" y="730"/>
                    </a:lnTo>
                    <a:lnTo>
                      <a:pt x="381" y="758"/>
                    </a:lnTo>
                    <a:lnTo>
                      <a:pt x="425" y="732"/>
                    </a:lnTo>
                    <a:lnTo>
                      <a:pt x="414" y="710"/>
                    </a:lnTo>
                    <a:lnTo>
                      <a:pt x="406" y="688"/>
                    </a:lnTo>
                    <a:lnTo>
                      <a:pt x="402" y="663"/>
                    </a:lnTo>
                    <a:close/>
                    <a:moveTo>
                      <a:pt x="1025" y="617"/>
                    </a:moveTo>
                    <a:lnTo>
                      <a:pt x="2892" y="617"/>
                    </a:lnTo>
                    <a:lnTo>
                      <a:pt x="2892" y="661"/>
                    </a:lnTo>
                    <a:lnTo>
                      <a:pt x="1025" y="661"/>
                    </a:lnTo>
                    <a:lnTo>
                      <a:pt x="1025" y="617"/>
                    </a:lnTo>
                    <a:close/>
                    <a:moveTo>
                      <a:pt x="778" y="611"/>
                    </a:moveTo>
                    <a:lnTo>
                      <a:pt x="728" y="621"/>
                    </a:lnTo>
                    <a:lnTo>
                      <a:pt x="730" y="630"/>
                    </a:lnTo>
                    <a:lnTo>
                      <a:pt x="731" y="636"/>
                    </a:lnTo>
                    <a:lnTo>
                      <a:pt x="732" y="646"/>
                    </a:lnTo>
                    <a:lnTo>
                      <a:pt x="730" y="670"/>
                    </a:lnTo>
                    <a:lnTo>
                      <a:pt x="725" y="694"/>
                    </a:lnTo>
                    <a:lnTo>
                      <a:pt x="716" y="715"/>
                    </a:lnTo>
                    <a:lnTo>
                      <a:pt x="763" y="738"/>
                    </a:lnTo>
                    <a:lnTo>
                      <a:pt x="774" y="708"/>
                    </a:lnTo>
                    <a:lnTo>
                      <a:pt x="781" y="677"/>
                    </a:lnTo>
                    <a:lnTo>
                      <a:pt x="783" y="646"/>
                    </a:lnTo>
                    <a:lnTo>
                      <a:pt x="783" y="636"/>
                    </a:lnTo>
                    <a:lnTo>
                      <a:pt x="782" y="628"/>
                    </a:lnTo>
                    <a:lnTo>
                      <a:pt x="780" y="620"/>
                    </a:lnTo>
                    <a:lnTo>
                      <a:pt x="778" y="611"/>
                    </a:lnTo>
                    <a:close/>
                    <a:moveTo>
                      <a:pt x="567" y="521"/>
                    </a:moveTo>
                    <a:lnTo>
                      <a:pt x="592" y="523"/>
                    </a:lnTo>
                    <a:lnTo>
                      <a:pt x="615" y="531"/>
                    </a:lnTo>
                    <a:lnTo>
                      <a:pt x="635" y="542"/>
                    </a:lnTo>
                    <a:lnTo>
                      <a:pt x="654" y="557"/>
                    </a:lnTo>
                    <a:lnTo>
                      <a:pt x="668" y="576"/>
                    </a:lnTo>
                    <a:lnTo>
                      <a:pt x="680" y="596"/>
                    </a:lnTo>
                    <a:lnTo>
                      <a:pt x="687" y="620"/>
                    </a:lnTo>
                    <a:lnTo>
                      <a:pt x="689" y="644"/>
                    </a:lnTo>
                    <a:lnTo>
                      <a:pt x="687" y="669"/>
                    </a:lnTo>
                    <a:lnTo>
                      <a:pt x="680" y="693"/>
                    </a:lnTo>
                    <a:lnTo>
                      <a:pt x="668" y="713"/>
                    </a:lnTo>
                    <a:lnTo>
                      <a:pt x="654" y="732"/>
                    </a:lnTo>
                    <a:lnTo>
                      <a:pt x="635" y="746"/>
                    </a:lnTo>
                    <a:lnTo>
                      <a:pt x="615" y="757"/>
                    </a:lnTo>
                    <a:lnTo>
                      <a:pt x="592" y="765"/>
                    </a:lnTo>
                    <a:lnTo>
                      <a:pt x="567" y="768"/>
                    </a:lnTo>
                    <a:lnTo>
                      <a:pt x="543" y="765"/>
                    </a:lnTo>
                    <a:lnTo>
                      <a:pt x="520" y="757"/>
                    </a:lnTo>
                    <a:lnTo>
                      <a:pt x="500" y="746"/>
                    </a:lnTo>
                    <a:lnTo>
                      <a:pt x="481" y="732"/>
                    </a:lnTo>
                    <a:lnTo>
                      <a:pt x="466" y="713"/>
                    </a:lnTo>
                    <a:lnTo>
                      <a:pt x="455" y="693"/>
                    </a:lnTo>
                    <a:lnTo>
                      <a:pt x="448" y="669"/>
                    </a:lnTo>
                    <a:lnTo>
                      <a:pt x="446" y="644"/>
                    </a:lnTo>
                    <a:lnTo>
                      <a:pt x="448" y="620"/>
                    </a:lnTo>
                    <a:lnTo>
                      <a:pt x="455" y="596"/>
                    </a:lnTo>
                    <a:lnTo>
                      <a:pt x="466" y="576"/>
                    </a:lnTo>
                    <a:lnTo>
                      <a:pt x="481" y="557"/>
                    </a:lnTo>
                    <a:lnTo>
                      <a:pt x="500" y="542"/>
                    </a:lnTo>
                    <a:lnTo>
                      <a:pt x="520" y="531"/>
                    </a:lnTo>
                    <a:lnTo>
                      <a:pt x="543" y="523"/>
                    </a:lnTo>
                    <a:lnTo>
                      <a:pt x="567" y="521"/>
                    </a:lnTo>
                    <a:close/>
                    <a:moveTo>
                      <a:pt x="410" y="495"/>
                    </a:moveTo>
                    <a:lnTo>
                      <a:pt x="390" y="519"/>
                    </a:lnTo>
                    <a:lnTo>
                      <a:pt x="374" y="546"/>
                    </a:lnTo>
                    <a:lnTo>
                      <a:pt x="362" y="575"/>
                    </a:lnTo>
                    <a:lnTo>
                      <a:pt x="410" y="592"/>
                    </a:lnTo>
                    <a:lnTo>
                      <a:pt x="420" y="570"/>
                    </a:lnTo>
                    <a:lnTo>
                      <a:pt x="433" y="549"/>
                    </a:lnTo>
                    <a:lnTo>
                      <a:pt x="447" y="531"/>
                    </a:lnTo>
                    <a:lnTo>
                      <a:pt x="410" y="495"/>
                    </a:lnTo>
                    <a:close/>
                    <a:moveTo>
                      <a:pt x="566" y="493"/>
                    </a:moveTo>
                    <a:lnTo>
                      <a:pt x="536" y="496"/>
                    </a:lnTo>
                    <a:lnTo>
                      <a:pt x="508" y="505"/>
                    </a:lnTo>
                    <a:lnTo>
                      <a:pt x="482" y="519"/>
                    </a:lnTo>
                    <a:lnTo>
                      <a:pt x="460" y="538"/>
                    </a:lnTo>
                    <a:lnTo>
                      <a:pt x="441" y="560"/>
                    </a:lnTo>
                    <a:lnTo>
                      <a:pt x="428" y="586"/>
                    </a:lnTo>
                    <a:lnTo>
                      <a:pt x="419" y="615"/>
                    </a:lnTo>
                    <a:lnTo>
                      <a:pt x="415" y="646"/>
                    </a:lnTo>
                    <a:lnTo>
                      <a:pt x="419" y="676"/>
                    </a:lnTo>
                    <a:lnTo>
                      <a:pt x="428" y="705"/>
                    </a:lnTo>
                    <a:lnTo>
                      <a:pt x="441" y="732"/>
                    </a:lnTo>
                    <a:lnTo>
                      <a:pt x="460" y="754"/>
                    </a:lnTo>
                    <a:lnTo>
                      <a:pt x="482" y="773"/>
                    </a:lnTo>
                    <a:lnTo>
                      <a:pt x="508" y="787"/>
                    </a:lnTo>
                    <a:lnTo>
                      <a:pt x="536" y="795"/>
                    </a:lnTo>
                    <a:lnTo>
                      <a:pt x="566" y="798"/>
                    </a:lnTo>
                    <a:lnTo>
                      <a:pt x="597" y="795"/>
                    </a:lnTo>
                    <a:lnTo>
                      <a:pt x="625" y="787"/>
                    </a:lnTo>
                    <a:lnTo>
                      <a:pt x="652" y="773"/>
                    </a:lnTo>
                    <a:lnTo>
                      <a:pt x="674" y="754"/>
                    </a:lnTo>
                    <a:lnTo>
                      <a:pt x="692" y="732"/>
                    </a:lnTo>
                    <a:lnTo>
                      <a:pt x="706" y="705"/>
                    </a:lnTo>
                    <a:lnTo>
                      <a:pt x="715" y="676"/>
                    </a:lnTo>
                    <a:lnTo>
                      <a:pt x="718" y="646"/>
                    </a:lnTo>
                    <a:lnTo>
                      <a:pt x="715" y="615"/>
                    </a:lnTo>
                    <a:lnTo>
                      <a:pt x="706" y="586"/>
                    </a:lnTo>
                    <a:lnTo>
                      <a:pt x="692" y="560"/>
                    </a:lnTo>
                    <a:lnTo>
                      <a:pt x="674" y="538"/>
                    </a:lnTo>
                    <a:lnTo>
                      <a:pt x="652" y="519"/>
                    </a:lnTo>
                    <a:lnTo>
                      <a:pt x="625" y="505"/>
                    </a:lnTo>
                    <a:lnTo>
                      <a:pt x="597" y="496"/>
                    </a:lnTo>
                    <a:lnTo>
                      <a:pt x="566" y="493"/>
                    </a:lnTo>
                    <a:close/>
                    <a:moveTo>
                      <a:pt x="669" y="453"/>
                    </a:moveTo>
                    <a:lnTo>
                      <a:pt x="644" y="499"/>
                    </a:lnTo>
                    <a:lnTo>
                      <a:pt x="665" y="512"/>
                    </a:lnTo>
                    <a:lnTo>
                      <a:pt x="683" y="527"/>
                    </a:lnTo>
                    <a:lnTo>
                      <a:pt x="698" y="546"/>
                    </a:lnTo>
                    <a:lnTo>
                      <a:pt x="740" y="514"/>
                    </a:lnTo>
                    <a:lnTo>
                      <a:pt x="719" y="489"/>
                    </a:lnTo>
                    <a:lnTo>
                      <a:pt x="695" y="469"/>
                    </a:lnTo>
                    <a:lnTo>
                      <a:pt x="669" y="453"/>
                    </a:lnTo>
                    <a:close/>
                    <a:moveTo>
                      <a:pt x="566" y="427"/>
                    </a:moveTo>
                    <a:lnTo>
                      <a:pt x="540" y="428"/>
                    </a:lnTo>
                    <a:lnTo>
                      <a:pt x="513" y="433"/>
                    </a:lnTo>
                    <a:lnTo>
                      <a:pt x="487" y="441"/>
                    </a:lnTo>
                    <a:lnTo>
                      <a:pt x="506" y="490"/>
                    </a:lnTo>
                    <a:lnTo>
                      <a:pt x="536" y="481"/>
                    </a:lnTo>
                    <a:lnTo>
                      <a:pt x="566" y="479"/>
                    </a:lnTo>
                    <a:lnTo>
                      <a:pt x="577" y="479"/>
                    </a:lnTo>
                    <a:lnTo>
                      <a:pt x="580" y="427"/>
                    </a:lnTo>
                    <a:lnTo>
                      <a:pt x="566" y="427"/>
                    </a:lnTo>
                    <a:close/>
                    <a:moveTo>
                      <a:pt x="567" y="405"/>
                    </a:moveTo>
                    <a:lnTo>
                      <a:pt x="606" y="408"/>
                    </a:lnTo>
                    <a:lnTo>
                      <a:pt x="642" y="418"/>
                    </a:lnTo>
                    <a:lnTo>
                      <a:pt x="676" y="432"/>
                    </a:lnTo>
                    <a:lnTo>
                      <a:pt x="707" y="451"/>
                    </a:lnTo>
                    <a:lnTo>
                      <a:pt x="735" y="475"/>
                    </a:lnTo>
                    <a:lnTo>
                      <a:pt x="758" y="503"/>
                    </a:lnTo>
                    <a:lnTo>
                      <a:pt x="777" y="535"/>
                    </a:lnTo>
                    <a:lnTo>
                      <a:pt x="791" y="569"/>
                    </a:lnTo>
                    <a:lnTo>
                      <a:pt x="801" y="605"/>
                    </a:lnTo>
                    <a:lnTo>
                      <a:pt x="804" y="644"/>
                    </a:lnTo>
                    <a:lnTo>
                      <a:pt x="802" y="679"/>
                    </a:lnTo>
                    <a:lnTo>
                      <a:pt x="793" y="713"/>
                    </a:lnTo>
                    <a:lnTo>
                      <a:pt x="781" y="745"/>
                    </a:lnTo>
                    <a:lnTo>
                      <a:pt x="766" y="775"/>
                    </a:lnTo>
                    <a:lnTo>
                      <a:pt x="746" y="802"/>
                    </a:lnTo>
                    <a:lnTo>
                      <a:pt x="723" y="824"/>
                    </a:lnTo>
                    <a:lnTo>
                      <a:pt x="696" y="845"/>
                    </a:lnTo>
                    <a:lnTo>
                      <a:pt x="877" y="1197"/>
                    </a:lnTo>
                    <a:lnTo>
                      <a:pt x="769" y="1192"/>
                    </a:lnTo>
                    <a:lnTo>
                      <a:pt x="711" y="1283"/>
                    </a:lnTo>
                    <a:lnTo>
                      <a:pt x="582" y="1031"/>
                    </a:lnTo>
                    <a:lnTo>
                      <a:pt x="510" y="1274"/>
                    </a:lnTo>
                    <a:lnTo>
                      <a:pt x="436" y="1196"/>
                    </a:lnTo>
                    <a:lnTo>
                      <a:pt x="331" y="1220"/>
                    </a:lnTo>
                    <a:lnTo>
                      <a:pt x="441" y="846"/>
                    </a:lnTo>
                    <a:lnTo>
                      <a:pt x="413" y="826"/>
                    </a:lnTo>
                    <a:lnTo>
                      <a:pt x="390" y="803"/>
                    </a:lnTo>
                    <a:lnTo>
                      <a:pt x="370" y="775"/>
                    </a:lnTo>
                    <a:lnTo>
                      <a:pt x="354" y="746"/>
                    </a:lnTo>
                    <a:lnTo>
                      <a:pt x="341" y="714"/>
                    </a:lnTo>
                    <a:lnTo>
                      <a:pt x="333" y="679"/>
                    </a:lnTo>
                    <a:lnTo>
                      <a:pt x="331" y="644"/>
                    </a:lnTo>
                    <a:lnTo>
                      <a:pt x="334" y="605"/>
                    </a:lnTo>
                    <a:lnTo>
                      <a:pt x="344" y="569"/>
                    </a:lnTo>
                    <a:lnTo>
                      <a:pt x="358" y="535"/>
                    </a:lnTo>
                    <a:lnTo>
                      <a:pt x="377" y="503"/>
                    </a:lnTo>
                    <a:lnTo>
                      <a:pt x="400" y="475"/>
                    </a:lnTo>
                    <a:lnTo>
                      <a:pt x="428" y="451"/>
                    </a:lnTo>
                    <a:lnTo>
                      <a:pt x="459" y="432"/>
                    </a:lnTo>
                    <a:lnTo>
                      <a:pt x="492" y="418"/>
                    </a:lnTo>
                    <a:lnTo>
                      <a:pt x="529" y="408"/>
                    </a:lnTo>
                    <a:lnTo>
                      <a:pt x="567" y="405"/>
                    </a:lnTo>
                    <a:close/>
                    <a:moveTo>
                      <a:pt x="175" y="177"/>
                    </a:moveTo>
                    <a:lnTo>
                      <a:pt x="175" y="2213"/>
                    </a:lnTo>
                    <a:lnTo>
                      <a:pt x="3166" y="2213"/>
                    </a:lnTo>
                    <a:lnTo>
                      <a:pt x="3166" y="177"/>
                    </a:lnTo>
                    <a:lnTo>
                      <a:pt x="175" y="177"/>
                    </a:lnTo>
                    <a:close/>
                    <a:moveTo>
                      <a:pt x="87" y="0"/>
                    </a:moveTo>
                    <a:lnTo>
                      <a:pt x="3252" y="0"/>
                    </a:lnTo>
                    <a:lnTo>
                      <a:pt x="3275" y="3"/>
                    </a:lnTo>
                    <a:lnTo>
                      <a:pt x="3296" y="12"/>
                    </a:lnTo>
                    <a:lnTo>
                      <a:pt x="3315" y="25"/>
                    </a:lnTo>
                    <a:lnTo>
                      <a:pt x="3328" y="44"/>
                    </a:lnTo>
                    <a:lnTo>
                      <a:pt x="3337" y="64"/>
                    </a:lnTo>
                    <a:lnTo>
                      <a:pt x="3340" y="88"/>
                    </a:lnTo>
                    <a:lnTo>
                      <a:pt x="3340" y="2302"/>
                    </a:lnTo>
                    <a:lnTo>
                      <a:pt x="3338" y="2322"/>
                    </a:lnTo>
                    <a:lnTo>
                      <a:pt x="3331" y="2341"/>
                    </a:lnTo>
                    <a:lnTo>
                      <a:pt x="3321" y="2357"/>
                    </a:lnTo>
                    <a:lnTo>
                      <a:pt x="3308" y="2371"/>
                    </a:lnTo>
                    <a:lnTo>
                      <a:pt x="3291" y="2382"/>
                    </a:lnTo>
                    <a:lnTo>
                      <a:pt x="3273" y="2388"/>
                    </a:lnTo>
                    <a:lnTo>
                      <a:pt x="3253" y="2391"/>
                    </a:lnTo>
                    <a:lnTo>
                      <a:pt x="87" y="2391"/>
                    </a:lnTo>
                    <a:lnTo>
                      <a:pt x="67" y="2388"/>
                    </a:lnTo>
                    <a:lnTo>
                      <a:pt x="49" y="2382"/>
                    </a:lnTo>
                    <a:lnTo>
                      <a:pt x="32" y="2371"/>
                    </a:lnTo>
                    <a:lnTo>
                      <a:pt x="19" y="2357"/>
                    </a:lnTo>
                    <a:lnTo>
                      <a:pt x="9" y="2341"/>
                    </a:lnTo>
                    <a:lnTo>
                      <a:pt x="2" y="2322"/>
                    </a:lnTo>
                    <a:lnTo>
                      <a:pt x="0" y="2302"/>
                    </a:lnTo>
                    <a:lnTo>
                      <a:pt x="0" y="88"/>
                    </a:lnTo>
                    <a:lnTo>
                      <a:pt x="3" y="64"/>
                    </a:lnTo>
                    <a:lnTo>
                      <a:pt x="12" y="44"/>
                    </a:lnTo>
                    <a:lnTo>
                      <a:pt x="25" y="25"/>
                    </a:lnTo>
                    <a:lnTo>
                      <a:pt x="44" y="12"/>
                    </a:lnTo>
                    <a:lnTo>
                      <a:pt x="64" y="3"/>
                    </a:lnTo>
                    <a:lnTo>
                      <a:pt x="87" y="0"/>
                    </a:lnTo>
                    <a:close/>
                  </a:path>
                </a:pathLst>
              </a:custGeom>
              <a:solidFill>
                <a:srgbClr val="16417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 name="Picture 2"/>
          <p:cNvPicPr>
            <a:picLocks noChangeAspect="1"/>
          </p:cNvPicPr>
          <p:nvPr/>
        </p:nvPicPr>
        <p:blipFill>
          <a:blip r:embed="rId3"/>
          <a:stretch>
            <a:fillRect/>
          </a:stretch>
        </p:blipFill>
        <p:spPr>
          <a:xfrm>
            <a:off x="141918" y="147103"/>
            <a:ext cx="1077363" cy="1129904"/>
          </a:xfrm>
          <a:prstGeom prst="rect">
            <a:avLst/>
          </a:prstGeom>
        </p:spPr>
      </p:pic>
    </p:spTree>
    <p:extLst>
      <p:ext uri="{BB962C8B-B14F-4D97-AF65-F5344CB8AC3E}">
        <p14:creationId xmlns:p14="http://schemas.microsoft.com/office/powerpoint/2010/main" val="159749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229205"/>
            <a:ext cx="6529137" cy="1325563"/>
          </a:xfrm>
        </p:spPr>
        <p:txBody>
          <a:bodyPr anchor="ctr">
            <a:noAutofit/>
          </a:bodyPr>
          <a:lstStyle/>
          <a:p>
            <a:r>
              <a:rPr lang="en-US" sz="3600"/>
              <a:t>United States Navy Community College (USNCC)</a:t>
            </a:r>
          </a:p>
        </p:txBody>
      </p:sp>
      <p:pic>
        <p:nvPicPr>
          <p:cNvPr id="1026" name="Picture 2" descr="Logo&#10;&#10;Description automatically generated">
            <a:extLst>
              <a:ext uri="{FF2B5EF4-FFF2-40B4-BE49-F238E27FC236}">
                <a16:creationId xmlns:a16="http://schemas.microsoft.com/office/drawing/2014/main" id="{420624E4-FC24-3DF2-C67A-26D701DC0C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7809" y="1973179"/>
            <a:ext cx="3301666" cy="3336758"/>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3641559" y="1825625"/>
            <a:ext cx="5101388" cy="4351338"/>
          </a:xfrm>
        </p:spPr>
        <p:txBody>
          <a:bodyPr>
            <a:normAutofit/>
          </a:bodyPr>
          <a:lstStyle/>
          <a:p>
            <a:pPr marL="0" indent="0" algn="ctr">
              <a:buNone/>
            </a:pPr>
            <a:r>
              <a:rPr lang="en-US" sz="2000">
                <a:solidFill>
                  <a:schemeClr val="bg2"/>
                </a:solidFill>
              </a:rPr>
              <a:t>The USNCC provides naval-relevant associate degrees and certificates to enlisted Service member in the Navy, Marine Corps, &amp; Coast Guard</a:t>
            </a:r>
          </a:p>
          <a:p>
            <a:endParaRPr lang="en-US" sz="1200">
              <a:solidFill>
                <a:srgbClr val="FFFFFF"/>
              </a:solidFill>
              <a:latin typeface="Roboto" panose="02000000000000000000" pitchFamily="2" charset="0"/>
            </a:endParaRPr>
          </a:p>
          <a:p>
            <a:endParaRPr lang="en-US" sz="1200">
              <a:solidFill>
                <a:srgbClr val="FFFFFF"/>
              </a:solidFill>
              <a:latin typeface="Roboto" panose="02000000000000000000" pitchFamily="2" charset="0"/>
            </a:endParaRPr>
          </a:p>
          <a:p>
            <a:pPr marL="457200" lvl="1" indent="0" algn="ctr">
              <a:buNone/>
            </a:pPr>
            <a:r>
              <a:rPr lang="en-US"/>
              <a:t>Mission</a:t>
            </a:r>
          </a:p>
          <a:p>
            <a:pPr marL="274320" lvl="1" indent="0" algn="ctr">
              <a:buNone/>
            </a:pPr>
            <a:r>
              <a:rPr lang="en-US" sz="2000">
                <a:latin typeface="+mn-lt"/>
              </a:rPr>
              <a:t>The U.S. Naval Community College will advance warfighting advantage and enhance operational readiness by providing world class, naval-relevant education to a globally deployed force.</a:t>
            </a:r>
          </a:p>
          <a:p>
            <a:pPr marL="457200" lvl="1" indent="0" algn="ctr">
              <a:buNone/>
            </a:pPr>
            <a:r>
              <a:rPr lang="en-US" sz="1800"/>
              <a:t> </a:t>
            </a:r>
          </a:p>
        </p:txBody>
      </p:sp>
    </p:spTree>
    <p:extLst>
      <p:ext uri="{BB962C8B-B14F-4D97-AF65-F5344CB8AC3E}">
        <p14:creationId xmlns:p14="http://schemas.microsoft.com/office/powerpoint/2010/main" val="334302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C274-13EC-C28E-EB75-0F513CE27586}"/>
              </a:ext>
            </a:extLst>
          </p:cNvPr>
          <p:cNvSpPr>
            <a:spLocks noGrp="1"/>
          </p:cNvSpPr>
          <p:nvPr>
            <p:ph type="title"/>
          </p:nvPr>
        </p:nvSpPr>
        <p:spPr>
          <a:xfrm>
            <a:off x="1539146" y="0"/>
            <a:ext cx="6016685" cy="1325563"/>
          </a:xfrm>
        </p:spPr>
        <p:txBody>
          <a:bodyPr>
            <a:normAutofit/>
          </a:bodyPr>
          <a:lstStyle/>
          <a:p>
            <a:r>
              <a:rPr lang="en-US" sz="3600"/>
              <a:t>USNCC Benefits</a:t>
            </a:r>
          </a:p>
        </p:txBody>
      </p:sp>
      <p:sp>
        <p:nvSpPr>
          <p:cNvPr id="3" name="Content Placeholder 2">
            <a:extLst>
              <a:ext uri="{FF2B5EF4-FFF2-40B4-BE49-F238E27FC236}">
                <a16:creationId xmlns:a16="http://schemas.microsoft.com/office/drawing/2014/main" id="{6767C40D-F502-6866-3B48-51A673DA16B1}"/>
              </a:ext>
            </a:extLst>
          </p:cNvPr>
          <p:cNvSpPr>
            <a:spLocks noGrp="1"/>
          </p:cNvSpPr>
          <p:nvPr>
            <p:ph idx="1"/>
          </p:nvPr>
        </p:nvSpPr>
        <p:spPr>
          <a:xfrm>
            <a:off x="347046" y="1643091"/>
            <a:ext cx="3823902" cy="4966257"/>
          </a:xfrm>
        </p:spPr>
        <p:txBody>
          <a:bodyPr>
            <a:noAutofit/>
          </a:bodyPr>
          <a:lstStyle/>
          <a:p>
            <a:r>
              <a:rPr lang="en-US" sz="1600" b="1">
                <a:latin typeface="+mn-lt"/>
              </a:rPr>
              <a:t>Naval-relevant, </a:t>
            </a:r>
            <a:r>
              <a:rPr lang="en-US" sz="1600">
                <a:latin typeface="+mn-lt"/>
              </a:rPr>
              <a:t>college education to support operational needs, resulting in readiness and effectiveness</a:t>
            </a:r>
          </a:p>
          <a:p>
            <a:endParaRPr lang="en-US" sz="1600">
              <a:latin typeface="+mn-lt"/>
            </a:endParaRPr>
          </a:p>
          <a:p>
            <a:r>
              <a:rPr lang="en-US" sz="1600">
                <a:latin typeface="+mn-lt"/>
              </a:rPr>
              <a:t>Curriculum fosters </a:t>
            </a:r>
            <a:r>
              <a:rPr lang="en-US" sz="1600" b="1">
                <a:latin typeface="+mn-lt"/>
              </a:rPr>
              <a:t>intellectual Skills </a:t>
            </a:r>
            <a:r>
              <a:rPr lang="en-US" sz="1600">
                <a:latin typeface="+mn-lt"/>
              </a:rPr>
              <a:t>development (analytical inquiry, information literacy, etc.) needed to be the most intellectually capable maritime force in the world</a:t>
            </a:r>
          </a:p>
          <a:p>
            <a:endParaRPr lang="en-US" sz="1600">
              <a:latin typeface="+mn-lt"/>
            </a:endParaRPr>
          </a:p>
          <a:p>
            <a:r>
              <a:rPr lang="en-US" sz="1600" b="1">
                <a:latin typeface="+mn-lt"/>
              </a:rPr>
              <a:t>Direct education pathways </a:t>
            </a:r>
            <a:r>
              <a:rPr lang="en-US" sz="1600">
                <a:latin typeface="+mn-lt"/>
              </a:rPr>
              <a:t>for timely progress to certificates and degrees </a:t>
            </a:r>
            <a:r>
              <a:rPr lang="en-US" sz="1600" b="1">
                <a:latin typeface="+mn-lt"/>
              </a:rPr>
              <a:t>helps with retention</a:t>
            </a:r>
          </a:p>
          <a:p>
            <a:endParaRPr lang="en-US" sz="1600" b="1">
              <a:latin typeface="+mn-lt"/>
            </a:endParaRPr>
          </a:p>
          <a:p>
            <a:r>
              <a:rPr lang="en-US" sz="1600" b="1">
                <a:latin typeface="+mn-lt"/>
              </a:rPr>
              <a:t>Investment in education </a:t>
            </a:r>
            <a:r>
              <a:rPr lang="en-US" sz="1600">
                <a:latin typeface="+mn-lt"/>
              </a:rPr>
              <a:t>provides earlier opportunity to </a:t>
            </a:r>
            <a:r>
              <a:rPr lang="en-US" sz="1600" b="1">
                <a:latin typeface="+mn-lt"/>
              </a:rPr>
              <a:t>develop the habits for continuous learning </a:t>
            </a:r>
            <a:r>
              <a:rPr lang="en-US" sz="1600">
                <a:latin typeface="+mn-lt"/>
              </a:rPr>
              <a:t>and </a:t>
            </a:r>
            <a:r>
              <a:rPr lang="en-US" sz="1600" b="1">
                <a:latin typeface="+mn-lt"/>
              </a:rPr>
              <a:t>professional leadership</a:t>
            </a:r>
          </a:p>
        </p:txBody>
      </p:sp>
      <p:pic>
        <p:nvPicPr>
          <p:cNvPr id="4" name="Picture 2" descr="Logo&#10;&#10;Description automatically generated">
            <a:extLst>
              <a:ext uri="{FF2B5EF4-FFF2-40B4-BE49-F238E27FC236}">
                <a16:creationId xmlns:a16="http://schemas.microsoft.com/office/drawing/2014/main" id="{8F8AC9BE-9667-F4DC-E79E-D8B89D7DD07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112295" y="128336"/>
            <a:ext cx="1155032" cy="1171075"/>
          </a:xfrm>
          <a:prstGeom prst="rect">
            <a:avLst/>
          </a:prstGeom>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1D499D-4932-881D-D997-F96EC553EF74}"/>
              </a:ext>
            </a:extLst>
          </p:cNvPr>
          <p:cNvSpPr txBox="1"/>
          <p:nvPr/>
        </p:nvSpPr>
        <p:spPr>
          <a:xfrm>
            <a:off x="4716378" y="1700463"/>
            <a:ext cx="3785937" cy="4278094"/>
          </a:xfrm>
          <a:prstGeom prst="rect">
            <a:avLst/>
          </a:prstGeom>
          <a:noFill/>
        </p:spPr>
        <p:txBody>
          <a:bodyPr wrap="square" rtlCol="0">
            <a:spAutoFit/>
          </a:bodyPr>
          <a:lstStyle/>
          <a:p>
            <a:pPr marL="285750" indent="-285750">
              <a:buFont typeface="Wingdings" pitchFamily="2" charset="2"/>
              <a:buChar char="§"/>
            </a:pPr>
            <a:r>
              <a:rPr lang="en-US" sz="1600" b="1">
                <a:solidFill>
                  <a:schemeClr val="bg2"/>
                </a:solidFill>
              </a:rPr>
              <a:t>Fully Funded </a:t>
            </a:r>
            <a:r>
              <a:rPr lang="en-US" sz="1600">
                <a:solidFill>
                  <a:schemeClr val="bg2"/>
                </a:solidFill>
              </a:rPr>
              <a:t>certificate and associate degree programs</a:t>
            </a:r>
          </a:p>
          <a:p>
            <a:pPr marL="285750" indent="-285750">
              <a:buFont typeface="Wingdings" pitchFamily="2" charset="2"/>
              <a:buChar char="§"/>
            </a:pPr>
            <a:endParaRPr lang="en-US" sz="1600">
              <a:solidFill>
                <a:schemeClr val="bg2"/>
              </a:solidFill>
            </a:endParaRPr>
          </a:p>
          <a:p>
            <a:pPr marL="285750" indent="-285750">
              <a:buFont typeface="Wingdings" pitchFamily="2" charset="2"/>
              <a:buChar char="§"/>
            </a:pPr>
            <a:r>
              <a:rPr lang="en-US" sz="1600" b="1">
                <a:solidFill>
                  <a:schemeClr val="bg2"/>
                </a:solidFill>
              </a:rPr>
              <a:t>Direct education pathway </a:t>
            </a:r>
            <a:r>
              <a:rPr lang="en-US" sz="1600">
                <a:solidFill>
                  <a:schemeClr val="bg2"/>
                </a:solidFill>
              </a:rPr>
              <a:t>with</a:t>
            </a:r>
          </a:p>
          <a:p>
            <a:r>
              <a:rPr lang="en-US" sz="1600">
                <a:solidFill>
                  <a:schemeClr val="bg2"/>
                </a:solidFill>
              </a:rPr>
              <a:t>     select military friendly schools</a:t>
            </a:r>
          </a:p>
          <a:p>
            <a:pPr marL="285750" indent="-285750">
              <a:buFont typeface="Wingdings" pitchFamily="2" charset="2"/>
              <a:buChar char="§"/>
            </a:pPr>
            <a:endParaRPr lang="en-US" sz="1600">
              <a:solidFill>
                <a:schemeClr val="bg2"/>
              </a:solidFill>
            </a:endParaRPr>
          </a:p>
          <a:p>
            <a:pPr marL="285750" indent="-285750">
              <a:buFont typeface="Wingdings" pitchFamily="2" charset="2"/>
              <a:buChar char="§"/>
            </a:pPr>
            <a:r>
              <a:rPr lang="en-US" sz="1600" b="1">
                <a:solidFill>
                  <a:schemeClr val="bg2"/>
                </a:solidFill>
              </a:rPr>
              <a:t>Naval-relevant </a:t>
            </a:r>
            <a:r>
              <a:rPr lang="en-US" sz="1600">
                <a:solidFill>
                  <a:schemeClr val="bg2"/>
                </a:solidFill>
              </a:rPr>
              <a:t>education that matches up to private-sector demands</a:t>
            </a:r>
          </a:p>
          <a:p>
            <a:pPr marL="285750" indent="-285750">
              <a:buFont typeface="Wingdings" pitchFamily="2" charset="2"/>
              <a:buChar char="§"/>
            </a:pPr>
            <a:r>
              <a:rPr lang="en-US" sz="1600" b="1">
                <a:solidFill>
                  <a:schemeClr val="bg2"/>
                </a:solidFill>
              </a:rPr>
              <a:t>Online/flexible</a:t>
            </a:r>
          </a:p>
          <a:p>
            <a:pPr marL="285750" indent="-285750">
              <a:buFont typeface="Wingdings" pitchFamily="2" charset="2"/>
              <a:buChar char="§"/>
            </a:pPr>
            <a:endParaRPr lang="en-US" sz="1600" b="1">
              <a:solidFill>
                <a:schemeClr val="bg2"/>
              </a:solidFill>
            </a:endParaRPr>
          </a:p>
          <a:p>
            <a:pPr marL="285750" indent="-285750">
              <a:buFont typeface="Wingdings" pitchFamily="2" charset="2"/>
              <a:buChar char="§"/>
            </a:pPr>
            <a:r>
              <a:rPr lang="en-US" sz="1600" b="1">
                <a:solidFill>
                  <a:schemeClr val="bg2"/>
                </a:solidFill>
              </a:rPr>
              <a:t>Does NOT </a:t>
            </a:r>
            <a:r>
              <a:rPr lang="en-US" sz="1600">
                <a:solidFill>
                  <a:schemeClr val="bg2"/>
                </a:solidFill>
              </a:rPr>
              <a:t>deduct from TA benefits</a:t>
            </a:r>
          </a:p>
          <a:p>
            <a:pPr marL="285750" indent="-285750">
              <a:buFont typeface="Wingdings" pitchFamily="2" charset="2"/>
              <a:buChar char="§"/>
            </a:pPr>
            <a:endParaRPr lang="en-US" sz="1600">
              <a:solidFill>
                <a:schemeClr val="bg2"/>
              </a:solidFill>
            </a:endParaRPr>
          </a:p>
          <a:p>
            <a:pPr marL="285750" indent="-285750">
              <a:buFont typeface="Wingdings" pitchFamily="2" charset="2"/>
              <a:buChar char="§"/>
            </a:pPr>
            <a:r>
              <a:rPr lang="en-US" sz="1600" b="1">
                <a:solidFill>
                  <a:schemeClr val="bg2"/>
                </a:solidFill>
              </a:rPr>
              <a:t>Stackable</a:t>
            </a:r>
            <a:r>
              <a:rPr lang="en-US" sz="1600">
                <a:solidFill>
                  <a:schemeClr val="bg2"/>
                </a:solidFill>
              </a:rPr>
              <a:t> certificates and </a:t>
            </a:r>
            <a:r>
              <a:rPr lang="en-US" sz="1600" b="1">
                <a:solidFill>
                  <a:schemeClr val="bg2"/>
                </a:solidFill>
              </a:rPr>
              <a:t>transferable</a:t>
            </a:r>
            <a:r>
              <a:rPr lang="en-US" sz="1600">
                <a:solidFill>
                  <a:schemeClr val="bg2"/>
                </a:solidFill>
              </a:rPr>
              <a:t> courses</a:t>
            </a:r>
          </a:p>
          <a:p>
            <a:pPr marL="285750" indent="-285750">
              <a:buFont typeface="Wingdings" pitchFamily="2" charset="2"/>
              <a:buChar char="§"/>
            </a:pPr>
            <a:endParaRPr lang="en-US" sz="1600">
              <a:solidFill>
                <a:schemeClr val="bg2"/>
              </a:solidFill>
            </a:endParaRPr>
          </a:p>
          <a:p>
            <a:pPr marL="285750" indent="-285750">
              <a:buFont typeface="Wingdings" pitchFamily="2" charset="2"/>
              <a:buChar char="§"/>
            </a:pPr>
            <a:r>
              <a:rPr lang="en-US" sz="1600">
                <a:solidFill>
                  <a:schemeClr val="bg2"/>
                </a:solidFill>
              </a:rPr>
              <a:t>Comprehensive student support</a:t>
            </a:r>
          </a:p>
        </p:txBody>
      </p:sp>
      <p:sp>
        <p:nvSpPr>
          <p:cNvPr id="7" name="TextBox 6">
            <a:extLst>
              <a:ext uri="{FF2B5EF4-FFF2-40B4-BE49-F238E27FC236}">
                <a16:creationId xmlns:a16="http://schemas.microsoft.com/office/drawing/2014/main" id="{A51D296F-2A7A-AEEB-52E9-106F4DD69F15}"/>
              </a:ext>
            </a:extLst>
          </p:cNvPr>
          <p:cNvSpPr txBox="1"/>
          <p:nvPr/>
        </p:nvSpPr>
        <p:spPr>
          <a:xfrm>
            <a:off x="609601" y="1155032"/>
            <a:ext cx="2887578" cy="461665"/>
          </a:xfrm>
          <a:prstGeom prst="rect">
            <a:avLst/>
          </a:prstGeom>
          <a:noFill/>
        </p:spPr>
        <p:txBody>
          <a:bodyPr wrap="square" rtlCol="0">
            <a:spAutoFit/>
          </a:bodyPr>
          <a:lstStyle/>
          <a:p>
            <a:pPr algn="ctr"/>
            <a:r>
              <a:rPr lang="en-US" sz="2400">
                <a:highlight>
                  <a:srgbClr val="000000"/>
                </a:highlight>
              </a:rPr>
              <a:t>SERVICE</a:t>
            </a:r>
          </a:p>
        </p:txBody>
      </p:sp>
      <p:sp>
        <p:nvSpPr>
          <p:cNvPr id="8" name="TextBox 7">
            <a:extLst>
              <a:ext uri="{FF2B5EF4-FFF2-40B4-BE49-F238E27FC236}">
                <a16:creationId xmlns:a16="http://schemas.microsoft.com/office/drawing/2014/main" id="{1D43EEC3-EE80-3705-40AB-02204A1BD9D4}"/>
              </a:ext>
            </a:extLst>
          </p:cNvPr>
          <p:cNvSpPr txBox="1"/>
          <p:nvPr/>
        </p:nvSpPr>
        <p:spPr>
          <a:xfrm>
            <a:off x="4620127" y="1203158"/>
            <a:ext cx="3545304" cy="461665"/>
          </a:xfrm>
          <a:prstGeom prst="rect">
            <a:avLst/>
          </a:prstGeom>
          <a:noFill/>
        </p:spPr>
        <p:txBody>
          <a:bodyPr wrap="square" rtlCol="0">
            <a:spAutoFit/>
          </a:bodyPr>
          <a:lstStyle/>
          <a:p>
            <a:pPr algn="ctr"/>
            <a:r>
              <a:rPr lang="en-US" sz="2400">
                <a:highlight>
                  <a:srgbClr val="000000"/>
                </a:highlight>
              </a:rPr>
              <a:t>SERVICE MEMBER</a:t>
            </a:r>
          </a:p>
        </p:txBody>
      </p:sp>
    </p:spTree>
    <p:extLst>
      <p:ext uri="{BB962C8B-B14F-4D97-AF65-F5344CB8AC3E}">
        <p14:creationId xmlns:p14="http://schemas.microsoft.com/office/powerpoint/2010/main" val="323114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59" y="204484"/>
            <a:ext cx="7507779" cy="1325563"/>
          </a:xfrm>
        </p:spPr>
        <p:txBody>
          <a:bodyPr/>
          <a:lstStyle/>
          <a:p>
            <a:pPr algn="ctr"/>
            <a:r>
              <a:rPr lang="en-US">
                <a:latin typeface="+mj-lt"/>
              </a:rPr>
              <a:t>Knowledge Check</a:t>
            </a:r>
          </a:p>
        </p:txBody>
      </p:sp>
      <p:sp>
        <p:nvSpPr>
          <p:cNvPr id="3" name="Content Placeholder 2"/>
          <p:cNvSpPr>
            <a:spLocks noGrp="1"/>
          </p:cNvSpPr>
          <p:nvPr>
            <p:ph idx="1"/>
          </p:nvPr>
        </p:nvSpPr>
        <p:spPr>
          <a:xfrm>
            <a:off x="480159" y="1665128"/>
            <a:ext cx="7886700" cy="4101350"/>
          </a:xfrm>
        </p:spPr>
        <p:txBody>
          <a:bodyPr>
            <a:noAutofit/>
          </a:bodyPr>
          <a:lstStyle/>
          <a:p>
            <a:pPr marL="457200" indent="-457200">
              <a:buFont typeface="+mj-lt"/>
              <a:buAutoNum type="arabicPeriod"/>
            </a:pPr>
            <a:r>
              <a:rPr lang="en-US" sz="2400"/>
              <a:t>Which program offers a Department of Labor Certificate of Completion?  What does it certify?</a:t>
            </a:r>
          </a:p>
          <a:p>
            <a:pPr marL="457200" indent="-457200">
              <a:spcBef>
                <a:spcPts val="1800"/>
              </a:spcBef>
              <a:buFont typeface="+mj-lt"/>
              <a:buAutoNum type="arabicPeriod"/>
            </a:pPr>
            <a:r>
              <a:rPr lang="en-US" sz="2400"/>
              <a:t>What are some of the benefits of the USMAP program?</a:t>
            </a:r>
          </a:p>
          <a:p>
            <a:pPr marL="457200" indent="-457200">
              <a:spcBef>
                <a:spcPts val="1800"/>
              </a:spcBef>
              <a:buFont typeface="+mj-lt"/>
              <a:buAutoNum type="arabicPeriod"/>
            </a:pPr>
            <a:r>
              <a:rPr lang="en-US" sz="2400"/>
              <a:t>What are the two components of USMAP?</a:t>
            </a:r>
          </a:p>
          <a:p>
            <a:pPr marL="457200" indent="-457200">
              <a:spcBef>
                <a:spcPts val="1800"/>
              </a:spcBef>
              <a:buFont typeface="+mj-lt"/>
              <a:buAutoNum type="arabicPeriod"/>
            </a:pPr>
            <a:r>
              <a:rPr lang="en-US" sz="2400"/>
              <a:t>Name two Sailor benefits of USNCC.</a:t>
            </a:r>
          </a:p>
          <a:p>
            <a:pPr marL="457200" indent="-457200">
              <a:spcBef>
                <a:spcPts val="1800"/>
              </a:spcBef>
              <a:buFont typeface="+mj-lt"/>
              <a:buAutoNum type="arabicPeriod"/>
            </a:pPr>
            <a:r>
              <a:rPr lang="en-US" sz="2400"/>
              <a:t>Does USNCC utilize Navy Tuition Assistance?</a:t>
            </a:r>
          </a:p>
        </p:txBody>
      </p:sp>
      <p:sp>
        <p:nvSpPr>
          <p:cNvPr id="4" name="Freeform 298">
            <a:extLst>
              <a:ext uri="{FF2B5EF4-FFF2-40B4-BE49-F238E27FC236}">
                <a16:creationId xmlns:a16="http://schemas.microsoft.com/office/drawing/2014/main" id="{5F9E37FE-5BC4-58C1-07C9-E8CFCF8CE2B4}"/>
              </a:ext>
            </a:extLst>
          </p:cNvPr>
          <p:cNvSpPr>
            <a:spLocks noEditPoints="1"/>
          </p:cNvSpPr>
          <p:nvPr/>
        </p:nvSpPr>
        <p:spPr bwMode="auto">
          <a:xfrm>
            <a:off x="6495047" y="453351"/>
            <a:ext cx="728782" cy="785241"/>
          </a:xfrm>
          <a:custGeom>
            <a:avLst/>
            <a:gdLst>
              <a:gd name="T0" fmla="*/ 112 w 3597"/>
              <a:gd name="T1" fmla="*/ 1719 h 2395"/>
              <a:gd name="T2" fmla="*/ 212 w 3597"/>
              <a:gd name="T3" fmla="*/ 2025 h 2395"/>
              <a:gd name="T4" fmla="*/ 412 w 3597"/>
              <a:gd name="T5" fmla="*/ 2259 h 2395"/>
              <a:gd name="T6" fmla="*/ 435 w 3597"/>
              <a:gd name="T7" fmla="*/ 2228 h 2395"/>
              <a:gd name="T8" fmla="*/ 361 w 3597"/>
              <a:gd name="T9" fmla="*/ 1962 h 2395"/>
              <a:gd name="T10" fmla="*/ 178 w 3597"/>
              <a:gd name="T11" fmla="*/ 1714 h 2395"/>
              <a:gd name="T12" fmla="*/ 1398 w 3597"/>
              <a:gd name="T13" fmla="*/ 1241 h 2395"/>
              <a:gd name="T14" fmla="*/ 661 w 3597"/>
              <a:gd name="T15" fmla="*/ 1549 h 2395"/>
              <a:gd name="T16" fmla="*/ 360 w 3597"/>
              <a:gd name="T17" fmla="*/ 1701 h 2395"/>
              <a:gd name="T18" fmla="*/ 538 w 3597"/>
              <a:gd name="T19" fmla="*/ 1966 h 2395"/>
              <a:gd name="T20" fmla="*/ 708 w 3597"/>
              <a:gd name="T21" fmla="*/ 2056 h 2395"/>
              <a:gd name="T22" fmla="*/ 1153 w 3597"/>
              <a:gd name="T23" fmla="*/ 1784 h 2395"/>
              <a:gd name="T24" fmla="*/ 1385 w 3597"/>
              <a:gd name="T25" fmla="*/ 1648 h 2395"/>
              <a:gd name="T26" fmla="*/ 1666 w 3597"/>
              <a:gd name="T27" fmla="*/ 1482 h 2395"/>
              <a:gd name="T28" fmla="*/ 1823 w 3597"/>
              <a:gd name="T29" fmla="*/ 1387 h 2395"/>
              <a:gd name="T30" fmla="*/ 1723 w 3597"/>
              <a:gd name="T31" fmla="*/ 1174 h 2395"/>
              <a:gd name="T32" fmla="*/ 2995 w 3597"/>
              <a:gd name="T33" fmla="*/ 272 h 2395"/>
              <a:gd name="T34" fmla="*/ 2613 w 3597"/>
              <a:gd name="T35" fmla="*/ 549 h 2395"/>
              <a:gd name="T36" fmla="*/ 2141 w 3597"/>
              <a:gd name="T37" fmla="*/ 843 h 2395"/>
              <a:gd name="T38" fmla="*/ 2257 w 3597"/>
              <a:gd name="T39" fmla="*/ 1109 h 2395"/>
              <a:gd name="T40" fmla="*/ 2820 w 3597"/>
              <a:gd name="T41" fmla="*/ 869 h 2395"/>
              <a:gd name="T42" fmla="*/ 3236 w 3597"/>
              <a:gd name="T43" fmla="*/ 714 h 2395"/>
              <a:gd name="T44" fmla="*/ 3442 w 3597"/>
              <a:gd name="T45" fmla="*/ 648 h 2395"/>
              <a:gd name="T46" fmla="*/ 3358 w 3597"/>
              <a:gd name="T47" fmla="*/ 492 h 2395"/>
              <a:gd name="T48" fmla="*/ 3083 w 3597"/>
              <a:gd name="T49" fmla="*/ 204 h 2395"/>
              <a:gd name="T50" fmla="*/ 3310 w 3597"/>
              <a:gd name="T51" fmla="*/ 210 h 2395"/>
              <a:gd name="T52" fmla="*/ 3541 w 3597"/>
              <a:gd name="T53" fmla="*/ 490 h 2395"/>
              <a:gd name="T54" fmla="*/ 3575 w 3597"/>
              <a:gd name="T55" fmla="*/ 718 h 2395"/>
              <a:gd name="T56" fmla="*/ 3395 w 3597"/>
              <a:gd name="T57" fmla="*/ 816 h 2395"/>
              <a:gd name="T58" fmla="*/ 3059 w 3597"/>
              <a:gd name="T59" fmla="*/ 930 h 2395"/>
              <a:gd name="T60" fmla="*/ 2532 w 3597"/>
              <a:gd name="T61" fmla="*/ 1163 h 2395"/>
              <a:gd name="T62" fmla="*/ 2562 w 3597"/>
              <a:gd name="T63" fmla="*/ 1325 h 2395"/>
              <a:gd name="T64" fmla="*/ 2770 w 3597"/>
              <a:gd name="T65" fmla="*/ 1380 h 2395"/>
              <a:gd name="T66" fmla="*/ 2677 w 3597"/>
              <a:gd name="T67" fmla="*/ 1627 h 2395"/>
              <a:gd name="T68" fmla="*/ 2268 w 3597"/>
              <a:gd name="T69" fmla="*/ 1480 h 2395"/>
              <a:gd name="T70" fmla="*/ 2114 w 3597"/>
              <a:gd name="T71" fmla="*/ 1665 h 2395"/>
              <a:gd name="T72" fmla="*/ 2027 w 3597"/>
              <a:gd name="T73" fmla="*/ 1991 h 2395"/>
              <a:gd name="T74" fmla="*/ 1735 w 3597"/>
              <a:gd name="T75" fmla="*/ 1970 h 2395"/>
              <a:gd name="T76" fmla="*/ 1782 w 3597"/>
              <a:gd name="T77" fmla="*/ 1835 h 2395"/>
              <a:gd name="T78" fmla="*/ 1847 w 3597"/>
              <a:gd name="T79" fmla="*/ 1577 h 2395"/>
              <a:gd name="T80" fmla="*/ 1449 w 3597"/>
              <a:gd name="T81" fmla="*/ 1778 h 2395"/>
              <a:gd name="T82" fmla="*/ 1041 w 3597"/>
              <a:gd name="T83" fmla="*/ 2005 h 2395"/>
              <a:gd name="T84" fmla="*/ 697 w 3597"/>
              <a:gd name="T85" fmla="*/ 2219 h 2395"/>
              <a:gd name="T86" fmla="*/ 546 w 3597"/>
              <a:gd name="T87" fmla="*/ 2350 h 2395"/>
              <a:gd name="T88" fmla="*/ 417 w 3597"/>
              <a:gd name="T89" fmla="*/ 2384 h 2395"/>
              <a:gd name="T90" fmla="*/ 184 w 3597"/>
              <a:gd name="T91" fmla="*/ 2180 h 2395"/>
              <a:gd name="T92" fmla="*/ 16 w 3597"/>
              <a:gd name="T93" fmla="*/ 1842 h 2395"/>
              <a:gd name="T94" fmla="*/ 22 w 3597"/>
              <a:gd name="T95" fmla="*/ 1630 h 2395"/>
              <a:gd name="T96" fmla="*/ 126 w 3597"/>
              <a:gd name="T97" fmla="*/ 1558 h 2395"/>
              <a:gd name="T98" fmla="*/ 223 w 3597"/>
              <a:gd name="T99" fmla="*/ 1547 h 2395"/>
              <a:gd name="T100" fmla="*/ 355 w 3597"/>
              <a:gd name="T101" fmla="*/ 1524 h 2395"/>
              <a:gd name="T102" fmla="*/ 669 w 3597"/>
              <a:gd name="T103" fmla="*/ 1420 h 2395"/>
              <a:gd name="T104" fmla="*/ 1213 w 3597"/>
              <a:gd name="T105" fmla="*/ 1174 h 2395"/>
              <a:gd name="T106" fmla="*/ 2010 w 3597"/>
              <a:gd name="T107" fmla="*/ 741 h 2395"/>
              <a:gd name="T108" fmla="*/ 2605 w 3597"/>
              <a:gd name="T109" fmla="*/ 373 h 2395"/>
              <a:gd name="T110" fmla="*/ 2919 w 3597"/>
              <a:gd name="T111" fmla="*/ 145 h 2395"/>
              <a:gd name="T112" fmla="*/ 3022 w 3597"/>
              <a:gd name="T113" fmla="*/ 58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97" h="2395">
                <a:moveTo>
                  <a:pt x="128" y="1683"/>
                </a:moveTo>
                <a:lnTo>
                  <a:pt x="125" y="1684"/>
                </a:lnTo>
                <a:lnTo>
                  <a:pt x="121" y="1685"/>
                </a:lnTo>
                <a:lnTo>
                  <a:pt x="117" y="1687"/>
                </a:lnTo>
                <a:lnTo>
                  <a:pt x="115" y="1690"/>
                </a:lnTo>
                <a:lnTo>
                  <a:pt x="113" y="1694"/>
                </a:lnTo>
                <a:lnTo>
                  <a:pt x="112" y="1697"/>
                </a:lnTo>
                <a:lnTo>
                  <a:pt x="112" y="1719"/>
                </a:lnTo>
                <a:lnTo>
                  <a:pt x="113" y="1746"/>
                </a:lnTo>
                <a:lnTo>
                  <a:pt x="116" y="1776"/>
                </a:lnTo>
                <a:lnTo>
                  <a:pt x="123" y="1811"/>
                </a:lnTo>
                <a:lnTo>
                  <a:pt x="133" y="1848"/>
                </a:lnTo>
                <a:lnTo>
                  <a:pt x="147" y="1888"/>
                </a:lnTo>
                <a:lnTo>
                  <a:pt x="165" y="1933"/>
                </a:lnTo>
                <a:lnTo>
                  <a:pt x="186" y="1979"/>
                </a:lnTo>
                <a:lnTo>
                  <a:pt x="212" y="2025"/>
                </a:lnTo>
                <a:lnTo>
                  <a:pt x="239" y="2069"/>
                </a:lnTo>
                <a:lnTo>
                  <a:pt x="269" y="2109"/>
                </a:lnTo>
                <a:lnTo>
                  <a:pt x="297" y="2146"/>
                </a:lnTo>
                <a:lnTo>
                  <a:pt x="327" y="2179"/>
                </a:lnTo>
                <a:lnTo>
                  <a:pt x="355" y="2210"/>
                </a:lnTo>
                <a:lnTo>
                  <a:pt x="383" y="2235"/>
                </a:lnTo>
                <a:lnTo>
                  <a:pt x="409" y="2256"/>
                </a:lnTo>
                <a:lnTo>
                  <a:pt x="412" y="2259"/>
                </a:lnTo>
                <a:lnTo>
                  <a:pt x="417" y="2260"/>
                </a:lnTo>
                <a:lnTo>
                  <a:pt x="421" y="2260"/>
                </a:lnTo>
                <a:lnTo>
                  <a:pt x="426" y="2259"/>
                </a:lnTo>
                <a:lnTo>
                  <a:pt x="430" y="2256"/>
                </a:lnTo>
                <a:lnTo>
                  <a:pt x="433" y="2253"/>
                </a:lnTo>
                <a:lnTo>
                  <a:pt x="434" y="2250"/>
                </a:lnTo>
                <a:lnTo>
                  <a:pt x="435" y="2245"/>
                </a:lnTo>
                <a:lnTo>
                  <a:pt x="435" y="2228"/>
                </a:lnTo>
                <a:lnTo>
                  <a:pt x="434" y="2207"/>
                </a:lnTo>
                <a:lnTo>
                  <a:pt x="431" y="2182"/>
                </a:lnTo>
                <a:lnTo>
                  <a:pt x="427" y="2153"/>
                </a:lnTo>
                <a:lnTo>
                  <a:pt x="420" y="2122"/>
                </a:lnTo>
                <a:lnTo>
                  <a:pt x="410" y="2087"/>
                </a:lnTo>
                <a:lnTo>
                  <a:pt x="397" y="2048"/>
                </a:lnTo>
                <a:lnTo>
                  <a:pt x="381" y="2007"/>
                </a:lnTo>
                <a:lnTo>
                  <a:pt x="361" y="1962"/>
                </a:lnTo>
                <a:lnTo>
                  <a:pt x="336" y="1914"/>
                </a:lnTo>
                <a:lnTo>
                  <a:pt x="308" y="1871"/>
                </a:lnTo>
                <a:lnTo>
                  <a:pt x="283" y="1833"/>
                </a:lnTo>
                <a:lnTo>
                  <a:pt x="259" y="1800"/>
                </a:lnTo>
                <a:lnTo>
                  <a:pt x="236" y="1772"/>
                </a:lnTo>
                <a:lnTo>
                  <a:pt x="215" y="1749"/>
                </a:lnTo>
                <a:lnTo>
                  <a:pt x="195" y="1730"/>
                </a:lnTo>
                <a:lnTo>
                  <a:pt x="178" y="1714"/>
                </a:lnTo>
                <a:lnTo>
                  <a:pt x="162" y="1702"/>
                </a:lnTo>
                <a:lnTo>
                  <a:pt x="148" y="1693"/>
                </a:lnTo>
                <a:lnTo>
                  <a:pt x="137" y="1686"/>
                </a:lnTo>
                <a:lnTo>
                  <a:pt x="133" y="1684"/>
                </a:lnTo>
                <a:lnTo>
                  <a:pt x="128" y="1683"/>
                </a:lnTo>
                <a:close/>
                <a:moveTo>
                  <a:pt x="1622" y="1126"/>
                </a:moveTo>
                <a:lnTo>
                  <a:pt x="1509" y="1186"/>
                </a:lnTo>
                <a:lnTo>
                  <a:pt x="1398" y="1241"/>
                </a:lnTo>
                <a:lnTo>
                  <a:pt x="1292" y="1292"/>
                </a:lnTo>
                <a:lnTo>
                  <a:pt x="1189" y="1340"/>
                </a:lnTo>
                <a:lnTo>
                  <a:pt x="1090" y="1383"/>
                </a:lnTo>
                <a:lnTo>
                  <a:pt x="996" y="1424"/>
                </a:lnTo>
                <a:lnTo>
                  <a:pt x="905" y="1460"/>
                </a:lnTo>
                <a:lnTo>
                  <a:pt x="819" y="1493"/>
                </a:lnTo>
                <a:lnTo>
                  <a:pt x="738" y="1523"/>
                </a:lnTo>
                <a:lnTo>
                  <a:pt x="661" y="1549"/>
                </a:lnTo>
                <a:lnTo>
                  <a:pt x="590" y="1574"/>
                </a:lnTo>
                <a:lnTo>
                  <a:pt x="524" y="1595"/>
                </a:lnTo>
                <a:lnTo>
                  <a:pt x="464" y="1613"/>
                </a:lnTo>
                <a:lnTo>
                  <a:pt x="409" y="1629"/>
                </a:lnTo>
                <a:lnTo>
                  <a:pt x="360" y="1643"/>
                </a:lnTo>
                <a:lnTo>
                  <a:pt x="316" y="1655"/>
                </a:lnTo>
                <a:lnTo>
                  <a:pt x="337" y="1676"/>
                </a:lnTo>
                <a:lnTo>
                  <a:pt x="360" y="1701"/>
                </a:lnTo>
                <a:lnTo>
                  <a:pt x="384" y="1729"/>
                </a:lnTo>
                <a:lnTo>
                  <a:pt x="408" y="1760"/>
                </a:lnTo>
                <a:lnTo>
                  <a:pt x="433" y="1792"/>
                </a:lnTo>
                <a:lnTo>
                  <a:pt x="458" y="1827"/>
                </a:lnTo>
                <a:lnTo>
                  <a:pt x="481" y="1862"/>
                </a:lnTo>
                <a:lnTo>
                  <a:pt x="503" y="1897"/>
                </a:lnTo>
                <a:lnTo>
                  <a:pt x="522" y="1931"/>
                </a:lnTo>
                <a:lnTo>
                  <a:pt x="538" y="1966"/>
                </a:lnTo>
                <a:lnTo>
                  <a:pt x="553" y="2002"/>
                </a:lnTo>
                <a:lnTo>
                  <a:pt x="565" y="2039"/>
                </a:lnTo>
                <a:lnTo>
                  <a:pt x="576" y="2075"/>
                </a:lnTo>
                <a:lnTo>
                  <a:pt x="585" y="2107"/>
                </a:lnTo>
                <a:lnTo>
                  <a:pt x="591" y="2136"/>
                </a:lnTo>
                <a:lnTo>
                  <a:pt x="626" y="2112"/>
                </a:lnTo>
                <a:lnTo>
                  <a:pt x="666" y="2086"/>
                </a:lnTo>
                <a:lnTo>
                  <a:pt x="708" y="2056"/>
                </a:lnTo>
                <a:lnTo>
                  <a:pt x="756" y="2026"/>
                </a:lnTo>
                <a:lnTo>
                  <a:pt x="805" y="1994"/>
                </a:lnTo>
                <a:lnTo>
                  <a:pt x="858" y="1960"/>
                </a:lnTo>
                <a:lnTo>
                  <a:pt x="914" y="1925"/>
                </a:lnTo>
                <a:lnTo>
                  <a:pt x="971" y="1890"/>
                </a:lnTo>
                <a:lnTo>
                  <a:pt x="1030" y="1855"/>
                </a:lnTo>
                <a:lnTo>
                  <a:pt x="1090" y="1820"/>
                </a:lnTo>
                <a:lnTo>
                  <a:pt x="1153" y="1784"/>
                </a:lnTo>
                <a:lnTo>
                  <a:pt x="1172" y="1772"/>
                </a:lnTo>
                <a:lnTo>
                  <a:pt x="1196" y="1759"/>
                </a:lnTo>
                <a:lnTo>
                  <a:pt x="1223" y="1744"/>
                </a:lnTo>
                <a:lnTo>
                  <a:pt x="1251" y="1727"/>
                </a:lnTo>
                <a:lnTo>
                  <a:pt x="1282" y="1709"/>
                </a:lnTo>
                <a:lnTo>
                  <a:pt x="1315" y="1690"/>
                </a:lnTo>
                <a:lnTo>
                  <a:pt x="1349" y="1669"/>
                </a:lnTo>
                <a:lnTo>
                  <a:pt x="1385" y="1648"/>
                </a:lnTo>
                <a:lnTo>
                  <a:pt x="1420" y="1627"/>
                </a:lnTo>
                <a:lnTo>
                  <a:pt x="1457" y="1606"/>
                </a:lnTo>
                <a:lnTo>
                  <a:pt x="1494" y="1584"/>
                </a:lnTo>
                <a:lnTo>
                  <a:pt x="1530" y="1563"/>
                </a:lnTo>
                <a:lnTo>
                  <a:pt x="1565" y="1541"/>
                </a:lnTo>
                <a:lnTo>
                  <a:pt x="1600" y="1520"/>
                </a:lnTo>
                <a:lnTo>
                  <a:pt x="1634" y="1501"/>
                </a:lnTo>
                <a:lnTo>
                  <a:pt x="1666" y="1482"/>
                </a:lnTo>
                <a:lnTo>
                  <a:pt x="1695" y="1464"/>
                </a:lnTo>
                <a:lnTo>
                  <a:pt x="1723" y="1447"/>
                </a:lnTo>
                <a:lnTo>
                  <a:pt x="1748" y="1433"/>
                </a:lnTo>
                <a:lnTo>
                  <a:pt x="1771" y="1418"/>
                </a:lnTo>
                <a:lnTo>
                  <a:pt x="1790" y="1407"/>
                </a:lnTo>
                <a:lnTo>
                  <a:pt x="1805" y="1398"/>
                </a:lnTo>
                <a:lnTo>
                  <a:pt x="1816" y="1391"/>
                </a:lnTo>
                <a:lnTo>
                  <a:pt x="1823" y="1387"/>
                </a:lnTo>
                <a:lnTo>
                  <a:pt x="1826" y="1386"/>
                </a:lnTo>
                <a:lnTo>
                  <a:pt x="1825" y="1350"/>
                </a:lnTo>
                <a:lnTo>
                  <a:pt x="1818" y="1316"/>
                </a:lnTo>
                <a:lnTo>
                  <a:pt x="1806" y="1282"/>
                </a:lnTo>
                <a:lnTo>
                  <a:pt x="1791" y="1251"/>
                </a:lnTo>
                <a:lnTo>
                  <a:pt x="1770" y="1222"/>
                </a:lnTo>
                <a:lnTo>
                  <a:pt x="1747" y="1197"/>
                </a:lnTo>
                <a:lnTo>
                  <a:pt x="1723" y="1174"/>
                </a:lnTo>
                <a:lnTo>
                  <a:pt x="1697" y="1155"/>
                </a:lnTo>
                <a:lnTo>
                  <a:pt x="1671" y="1140"/>
                </a:lnTo>
                <a:lnTo>
                  <a:pt x="1646" y="1131"/>
                </a:lnTo>
                <a:lnTo>
                  <a:pt x="1622" y="1126"/>
                </a:lnTo>
                <a:close/>
                <a:moveTo>
                  <a:pt x="3083" y="204"/>
                </a:moveTo>
                <a:lnTo>
                  <a:pt x="3058" y="224"/>
                </a:lnTo>
                <a:lnTo>
                  <a:pt x="3029" y="246"/>
                </a:lnTo>
                <a:lnTo>
                  <a:pt x="2995" y="272"/>
                </a:lnTo>
                <a:lnTo>
                  <a:pt x="2958" y="301"/>
                </a:lnTo>
                <a:lnTo>
                  <a:pt x="2917" y="332"/>
                </a:lnTo>
                <a:lnTo>
                  <a:pt x="2873" y="365"/>
                </a:lnTo>
                <a:lnTo>
                  <a:pt x="2826" y="399"/>
                </a:lnTo>
                <a:lnTo>
                  <a:pt x="2776" y="435"/>
                </a:lnTo>
                <a:lnTo>
                  <a:pt x="2724" y="472"/>
                </a:lnTo>
                <a:lnTo>
                  <a:pt x="2669" y="510"/>
                </a:lnTo>
                <a:lnTo>
                  <a:pt x="2613" y="549"/>
                </a:lnTo>
                <a:lnTo>
                  <a:pt x="2556" y="587"/>
                </a:lnTo>
                <a:lnTo>
                  <a:pt x="2498" y="626"/>
                </a:lnTo>
                <a:lnTo>
                  <a:pt x="2439" y="665"/>
                </a:lnTo>
                <a:lnTo>
                  <a:pt x="2379" y="703"/>
                </a:lnTo>
                <a:lnTo>
                  <a:pt x="2318" y="740"/>
                </a:lnTo>
                <a:lnTo>
                  <a:pt x="2259" y="775"/>
                </a:lnTo>
                <a:lnTo>
                  <a:pt x="2200" y="811"/>
                </a:lnTo>
                <a:lnTo>
                  <a:pt x="2141" y="843"/>
                </a:lnTo>
                <a:lnTo>
                  <a:pt x="2083" y="874"/>
                </a:lnTo>
                <a:lnTo>
                  <a:pt x="2117" y="909"/>
                </a:lnTo>
                <a:lnTo>
                  <a:pt x="2147" y="946"/>
                </a:lnTo>
                <a:lnTo>
                  <a:pt x="2175" y="982"/>
                </a:lnTo>
                <a:lnTo>
                  <a:pt x="2200" y="1016"/>
                </a:lnTo>
                <a:lnTo>
                  <a:pt x="2222" y="1050"/>
                </a:lnTo>
                <a:lnTo>
                  <a:pt x="2240" y="1081"/>
                </a:lnTo>
                <a:lnTo>
                  <a:pt x="2257" y="1109"/>
                </a:lnTo>
                <a:lnTo>
                  <a:pt x="2271" y="1135"/>
                </a:lnTo>
                <a:lnTo>
                  <a:pt x="2361" y="1087"/>
                </a:lnTo>
                <a:lnTo>
                  <a:pt x="2447" y="1044"/>
                </a:lnTo>
                <a:lnTo>
                  <a:pt x="2529" y="1002"/>
                </a:lnTo>
                <a:lnTo>
                  <a:pt x="2607" y="965"/>
                </a:lnTo>
                <a:lnTo>
                  <a:pt x="2681" y="931"/>
                </a:lnTo>
                <a:lnTo>
                  <a:pt x="2753" y="898"/>
                </a:lnTo>
                <a:lnTo>
                  <a:pt x="2820" y="869"/>
                </a:lnTo>
                <a:lnTo>
                  <a:pt x="2882" y="843"/>
                </a:lnTo>
                <a:lnTo>
                  <a:pt x="2942" y="819"/>
                </a:lnTo>
                <a:lnTo>
                  <a:pt x="2999" y="797"/>
                </a:lnTo>
                <a:lnTo>
                  <a:pt x="3052" y="776"/>
                </a:lnTo>
                <a:lnTo>
                  <a:pt x="3102" y="758"/>
                </a:lnTo>
                <a:lnTo>
                  <a:pt x="3150" y="742"/>
                </a:lnTo>
                <a:lnTo>
                  <a:pt x="3195" y="727"/>
                </a:lnTo>
                <a:lnTo>
                  <a:pt x="3236" y="714"/>
                </a:lnTo>
                <a:lnTo>
                  <a:pt x="3276" y="702"/>
                </a:lnTo>
                <a:lnTo>
                  <a:pt x="3312" y="690"/>
                </a:lnTo>
                <a:lnTo>
                  <a:pt x="3346" y="680"/>
                </a:lnTo>
                <a:lnTo>
                  <a:pt x="3392" y="666"/>
                </a:lnTo>
                <a:lnTo>
                  <a:pt x="3435" y="651"/>
                </a:lnTo>
                <a:lnTo>
                  <a:pt x="3438" y="650"/>
                </a:lnTo>
                <a:lnTo>
                  <a:pt x="3440" y="649"/>
                </a:lnTo>
                <a:lnTo>
                  <a:pt x="3442" y="648"/>
                </a:lnTo>
                <a:lnTo>
                  <a:pt x="3442" y="648"/>
                </a:lnTo>
                <a:lnTo>
                  <a:pt x="3442" y="635"/>
                </a:lnTo>
                <a:lnTo>
                  <a:pt x="3438" y="619"/>
                </a:lnTo>
                <a:lnTo>
                  <a:pt x="3429" y="599"/>
                </a:lnTo>
                <a:lnTo>
                  <a:pt x="3417" y="576"/>
                </a:lnTo>
                <a:lnTo>
                  <a:pt x="3401" y="551"/>
                </a:lnTo>
                <a:lnTo>
                  <a:pt x="3381" y="522"/>
                </a:lnTo>
                <a:lnTo>
                  <a:pt x="3358" y="492"/>
                </a:lnTo>
                <a:lnTo>
                  <a:pt x="3332" y="460"/>
                </a:lnTo>
                <a:lnTo>
                  <a:pt x="3303" y="427"/>
                </a:lnTo>
                <a:lnTo>
                  <a:pt x="3271" y="391"/>
                </a:lnTo>
                <a:lnTo>
                  <a:pt x="3238" y="354"/>
                </a:lnTo>
                <a:lnTo>
                  <a:pt x="3202" y="318"/>
                </a:lnTo>
                <a:lnTo>
                  <a:pt x="3164" y="280"/>
                </a:lnTo>
                <a:lnTo>
                  <a:pt x="3124" y="241"/>
                </a:lnTo>
                <a:lnTo>
                  <a:pt x="3083" y="204"/>
                </a:lnTo>
                <a:close/>
                <a:moveTo>
                  <a:pt x="3076" y="0"/>
                </a:moveTo>
                <a:lnTo>
                  <a:pt x="3136" y="51"/>
                </a:lnTo>
                <a:lnTo>
                  <a:pt x="3161" y="72"/>
                </a:lnTo>
                <a:lnTo>
                  <a:pt x="3187" y="95"/>
                </a:lnTo>
                <a:lnTo>
                  <a:pt x="3215" y="121"/>
                </a:lnTo>
                <a:lnTo>
                  <a:pt x="3246" y="149"/>
                </a:lnTo>
                <a:lnTo>
                  <a:pt x="3277" y="179"/>
                </a:lnTo>
                <a:lnTo>
                  <a:pt x="3310" y="210"/>
                </a:lnTo>
                <a:lnTo>
                  <a:pt x="3342" y="243"/>
                </a:lnTo>
                <a:lnTo>
                  <a:pt x="3374" y="277"/>
                </a:lnTo>
                <a:lnTo>
                  <a:pt x="3406" y="312"/>
                </a:lnTo>
                <a:lnTo>
                  <a:pt x="3437" y="347"/>
                </a:lnTo>
                <a:lnTo>
                  <a:pt x="3467" y="382"/>
                </a:lnTo>
                <a:lnTo>
                  <a:pt x="3494" y="419"/>
                </a:lnTo>
                <a:lnTo>
                  <a:pt x="3519" y="455"/>
                </a:lnTo>
                <a:lnTo>
                  <a:pt x="3541" y="490"/>
                </a:lnTo>
                <a:lnTo>
                  <a:pt x="3561" y="524"/>
                </a:lnTo>
                <a:lnTo>
                  <a:pt x="3576" y="559"/>
                </a:lnTo>
                <a:lnTo>
                  <a:pt x="3588" y="591"/>
                </a:lnTo>
                <a:lnTo>
                  <a:pt x="3595" y="622"/>
                </a:lnTo>
                <a:lnTo>
                  <a:pt x="3597" y="652"/>
                </a:lnTo>
                <a:lnTo>
                  <a:pt x="3594" y="680"/>
                </a:lnTo>
                <a:lnTo>
                  <a:pt x="3585" y="701"/>
                </a:lnTo>
                <a:lnTo>
                  <a:pt x="3575" y="718"/>
                </a:lnTo>
                <a:lnTo>
                  <a:pt x="3564" y="732"/>
                </a:lnTo>
                <a:lnTo>
                  <a:pt x="3551" y="745"/>
                </a:lnTo>
                <a:lnTo>
                  <a:pt x="3535" y="757"/>
                </a:lnTo>
                <a:lnTo>
                  <a:pt x="3516" y="767"/>
                </a:lnTo>
                <a:lnTo>
                  <a:pt x="3493" y="778"/>
                </a:lnTo>
                <a:lnTo>
                  <a:pt x="3465" y="790"/>
                </a:lnTo>
                <a:lnTo>
                  <a:pt x="3433" y="802"/>
                </a:lnTo>
                <a:lnTo>
                  <a:pt x="3395" y="816"/>
                </a:lnTo>
                <a:lnTo>
                  <a:pt x="3361" y="826"/>
                </a:lnTo>
                <a:lnTo>
                  <a:pt x="3325" y="837"/>
                </a:lnTo>
                <a:lnTo>
                  <a:pt x="3287" y="849"/>
                </a:lnTo>
                <a:lnTo>
                  <a:pt x="3246" y="862"/>
                </a:lnTo>
                <a:lnTo>
                  <a:pt x="3203" y="877"/>
                </a:lnTo>
                <a:lnTo>
                  <a:pt x="3157" y="893"/>
                </a:lnTo>
                <a:lnTo>
                  <a:pt x="3109" y="910"/>
                </a:lnTo>
                <a:lnTo>
                  <a:pt x="3059" y="930"/>
                </a:lnTo>
                <a:lnTo>
                  <a:pt x="3004" y="951"/>
                </a:lnTo>
                <a:lnTo>
                  <a:pt x="2947" y="974"/>
                </a:lnTo>
                <a:lnTo>
                  <a:pt x="2886" y="999"/>
                </a:lnTo>
                <a:lnTo>
                  <a:pt x="2823" y="1026"/>
                </a:lnTo>
                <a:lnTo>
                  <a:pt x="2756" y="1057"/>
                </a:lnTo>
                <a:lnTo>
                  <a:pt x="2685" y="1090"/>
                </a:lnTo>
                <a:lnTo>
                  <a:pt x="2611" y="1125"/>
                </a:lnTo>
                <a:lnTo>
                  <a:pt x="2532" y="1163"/>
                </a:lnTo>
                <a:lnTo>
                  <a:pt x="2451" y="1206"/>
                </a:lnTo>
                <a:lnTo>
                  <a:pt x="2364" y="1251"/>
                </a:lnTo>
                <a:lnTo>
                  <a:pt x="2391" y="1265"/>
                </a:lnTo>
                <a:lnTo>
                  <a:pt x="2419" y="1278"/>
                </a:lnTo>
                <a:lnTo>
                  <a:pt x="2450" y="1290"/>
                </a:lnTo>
                <a:lnTo>
                  <a:pt x="2483" y="1302"/>
                </a:lnTo>
                <a:lnTo>
                  <a:pt x="2520" y="1313"/>
                </a:lnTo>
                <a:lnTo>
                  <a:pt x="2562" y="1325"/>
                </a:lnTo>
                <a:lnTo>
                  <a:pt x="2608" y="1338"/>
                </a:lnTo>
                <a:lnTo>
                  <a:pt x="2658" y="1354"/>
                </a:lnTo>
                <a:lnTo>
                  <a:pt x="2688" y="1362"/>
                </a:lnTo>
                <a:lnTo>
                  <a:pt x="2713" y="1368"/>
                </a:lnTo>
                <a:lnTo>
                  <a:pt x="2733" y="1373"/>
                </a:lnTo>
                <a:lnTo>
                  <a:pt x="2749" y="1376"/>
                </a:lnTo>
                <a:lnTo>
                  <a:pt x="2761" y="1378"/>
                </a:lnTo>
                <a:lnTo>
                  <a:pt x="2770" y="1380"/>
                </a:lnTo>
                <a:lnTo>
                  <a:pt x="2775" y="1380"/>
                </a:lnTo>
                <a:lnTo>
                  <a:pt x="2777" y="1381"/>
                </a:lnTo>
                <a:lnTo>
                  <a:pt x="2510" y="1453"/>
                </a:lnTo>
                <a:lnTo>
                  <a:pt x="2713" y="1634"/>
                </a:lnTo>
                <a:lnTo>
                  <a:pt x="2711" y="1633"/>
                </a:lnTo>
                <a:lnTo>
                  <a:pt x="2702" y="1632"/>
                </a:lnTo>
                <a:lnTo>
                  <a:pt x="2691" y="1630"/>
                </a:lnTo>
                <a:lnTo>
                  <a:pt x="2677" y="1627"/>
                </a:lnTo>
                <a:lnTo>
                  <a:pt x="2662" y="1625"/>
                </a:lnTo>
                <a:lnTo>
                  <a:pt x="2646" y="1621"/>
                </a:lnTo>
                <a:lnTo>
                  <a:pt x="2631" y="1618"/>
                </a:lnTo>
                <a:lnTo>
                  <a:pt x="2555" y="1598"/>
                </a:lnTo>
                <a:lnTo>
                  <a:pt x="2480" y="1573"/>
                </a:lnTo>
                <a:lnTo>
                  <a:pt x="2406" y="1543"/>
                </a:lnTo>
                <a:lnTo>
                  <a:pt x="2335" y="1513"/>
                </a:lnTo>
                <a:lnTo>
                  <a:pt x="2268" y="1480"/>
                </a:lnTo>
                <a:lnTo>
                  <a:pt x="2205" y="1448"/>
                </a:lnTo>
                <a:lnTo>
                  <a:pt x="2148" y="1415"/>
                </a:lnTo>
                <a:lnTo>
                  <a:pt x="2147" y="1449"/>
                </a:lnTo>
                <a:lnTo>
                  <a:pt x="2144" y="1487"/>
                </a:lnTo>
                <a:lnTo>
                  <a:pt x="2139" y="1527"/>
                </a:lnTo>
                <a:lnTo>
                  <a:pt x="2132" y="1572"/>
                </a:lnTo>
                <a:lnTo>
                  <a:pt x="2124" y="1618"/>
                </a:lnTo>
                <a:lnTo>
                  <a:pt x="2114" y="1665"/>
                </a:lnTo>
                <a:lnTo>
                  <a:pt x="2103" y="1714"/>
                </a:lnTo>
                <a:lnTo>
                  <a:pt x="2092" y="1762"/>
                </a:lnTo>
                <a:lnTo>
                  <a:pt x="2080" y="1810"/>
                </a:lnTo>
                <a:lnTo>
                  <a:pt x="2068" y="1856"/>
                </a:lnTo>
                <a:lnTo>
                  <a:pt x="2055" y="1900"/>
                </a:lnTo>
                <a:lnTo>
                  <a:pt x="2043" y="1941"/>
                </a:lnTo>
                <a:lnTo>
                  <a:pt x="2031" y="1978"/>
                </a:lnTo>
                <a:lnTo>
                  <a:pt x="2027" y="1991"/>
                </a:lnTo>
                <a:lnTo>
                  <a:pt x="2022" y="2005"/>
                </a:lnTo>
                <a:lnTo>
                  <a:pt x="2017" y="2019"/>
                </a:lnTo>
                <a:lnTo>
                  <a:pt x="2011" y="2031"/>
                </a:lnTo>
                <a:lnTo>
                  <a:pt x="2008" y="2041"/>
                </a:lnTo>
                <a:lnTo>
                  <a:pt x="2005" y="2048"/>
                </a:lnTo>
                <a:lnTo>
                  <a:pt x="2004" y="2050"/>
                </a:lnTo>
                <a:lnTo>
                  <a:pt x="1940" y="1797"/>
                </a:lnTo>
                <a:lnTo>
                  <a:pt x="1735" y="1970"/>
                </a:lnTo>
                <a:lnTo>
                  <a:pt x="1736" y="1968"/>
                </a:lnTo>
                <a:lnTo>
                  <a:pt x="1738" y="1963"/>
                </a:lnTo>
                <a:lnTo>
                  <a:pt x="1743" y="1953"/>
                </a:lnTo>
                <a:lnTo>
                  <a:pt x="1748" y="1939"/>
                </a:lnTo>
                <a:lnTo>
                  <a:pt x="1755" y="1918"/>
                </a:lnTo>
                <a:lnTo>
                  <a:pt x="1762" y="1894"/>
                </a:lnTo>
                <a:lnTo>
                  <a:pt x="1771" y="1863"/>
                </a:lnTo>
                <a:lnTo>
                  <a:pt x="1782" y="1835"/>
                </a:lnTo>
                <a:lnTo>
                  <a:pt x="1793" y="1802"/>
                </a:lnTo>
                <a:lnTo>
                  <a:pt x="1804" y="1769"/>
                </a:lnTo>
                <a:lnTo>
                  <a:pt x="1814" y="1735"/>
                </a:lnTo>
                <a:lnTo>
                  <a:pt x="1824" y="1701"/>
                </a:lnTo>
                <a:lnTo>
                  <a:pt x="1831" y="1666"/>
                </a:lnTo>
                <a:lnTo>
                  <a:pt x="1838" y="1634"/>
                </a:lnTo>
                <a:lnTo>
                  <a:pt x="1843" y="1604"/>
                </a:lnTo>
                <a:lnTo>
                  <a:pt x="1847" y="1577"/>
                </a:lnTo>
                <a:lnTo>
                  <a:pt x="1849" y="1555"/>
                </a:lnTo>
                <a:lnTo>
                  <a:pt x="1782" y="1594"/>
                </a:lnTo>
                <a:lnTo>
                  <a:pt x="1718" y="1630"/>
                </a:lnTo>
                <a:lnTo>
                  <a:pt x="1659" y="1663"/>
                </a:lnTo>
                <a:lnTo>
                  <a:pt x="1602" y="1695"/>
                </a:lnTo>
                <a:lnTo>
                  <a:pt x="1548" y="1724"/>
                </a:lnTo>
                <a:lnTo>
                  <a:pt x="1498" y="1752"/>
                </a:lnTo>
                <a:lnTo>
                  <a:pt x="1449" y="1778"/>
                </a:lnTo>
                <a:lnTo>
                  <a:pt x="1402" y="1803"/>
                </a:lnTo>
                <a:lnTo>
                  <a:pt x="1357" y="1829"/>
                </a:lnTo>
                <a:lnTo>
                  <a:pt x="1312" y="1852"/>
                </a:lnTo>
                <a:lnTo>
                  <a:pt x="1269" y="1876"/>
                </a:lnTo>
                <a:lnTo>
                  <a:pt x="1226" y="1900"/>
                </a:lnTo>
                <a:lnTo>
                  <a:pt x="1159" y="1938"/>
                </a:lnTo>
                <a:lnTo>
                  <a:pt x="1098" y="1972"/>
                </a:lnTo>
                <a:lnTo>
                  <a:pt x="1041" y="2005"/>
                </a:lnTo>
                <a:lnTo>
                  <a:pt x="987" y="2035"/>
                </a:lnTo>
                <a:lnTo>
                  <a:pt x="938" y="2065"/>
                </a:lnTo>
                <a:lnTo>
                  <a:pt x="890" y="2092"/>
                </a:lnTo>
                <a:lnTo>
                  <a:pt x="848" y="2118"/>
                </a:lnTo>
                <a:lnTo>
                  <a:pt x="807" y="2144"/>
                </a:lnTo>
                <a:lnTo>
                  <a:pt x="769" y="2169"/>
                </a:lnTo>
                <a:lnTo>
                  <a:pt x="733" y="2194"/>
                </a:lnTo>
                <a:lnTo>
                  <a:pt x="697" y="2219"/>
                </a:lnTo>
                <a:lnTo>
                  <a:pt x="665" y="2244"/>
                </a:lnTo>
                <a:lnTo>
                  <a:pt x="632" y="2270"/>
                </a:lnTo>
                <a:lnTo>
                  <a:pt x="601" y="2297"/>
                </a:lnTo>
                <a:lnTo>
                  <a:pt x="569" y="2325"/>
                </a:lnTo>
                <a:lnTo>
                  <a:pt x="568" y="2327"/>
                </a:lnTo>
                <a:lnTo>
                  <a:pt x="563" y="2333"/>
                </a:lnTo>
                <a:lnTo>
                  <a:pt x="555" y="2340"/>
                </a:lnTo>
                <a:lnTo>
                  <a:pt x="546" y="2350"/>
                </a:lnTo>
                <a:lnTo>
                  <a:pt x="534" y="2360"/>
                </a:lnTo>
                <a:lnTo>
                  <a:pt x="522" y="2370"/>
                </a:lnTo>
                <a:lnTo>
                  <a:pt x="508" y="2380"/>
                </a:lnTo>
                <a:lnTo>
                  <a:pt x="495" y="2388"/>
                </a:lnTo>
                <a:lnTo>
                  <a:pt x="480" y="2393"/>
                </a:lnTo>
                <a:lnTo>
                  <a:pt x="466" y="2395"/>
                </a:lnTo>
                <a:lnTo>
                  <a:pt x="443" y="2392"/>
                </a:lnTo>
                <a:lnTo>
                  <a:pt x="417" y="2384"/>
                </a:lnTo>
                <a:lnTo>
                  <a:pt x="390" y="2372"/>
                </a:lnTo>
                <a:lnTo>
                  <a:pt x="362" y="2355"/>
                </a:lnTo>
                <a:lnTo>
                  <a:pt x="332" y="2334"/>
                </a:lnTo>
                <a:lnTo>
                  <a:pt x="303" y="2308"/>
                </a:lnTo>
                <a:lnTo>
                  <a:pt x="272" y="2280"/>
                </a:lnTo>
                <a:lnTo>
                  <a:pt x="242" y="2250"/>
                </a:lnTo>
                <a:lnTo>
                  <a:pt x="213" y="2216"/>
                </a:lnTo>
                <a:lnTo>
                  <a:pt x="184" y="2180"/>
                </a:lnTo>
                <a:lnTo>
                  <a:pt x="157" y="2143"/>
                </a:lnTo>
                <a:lnTo>
                  <a:pt x="131" y="2104"/>
                </a:lnTo>
                <a:lnTo>
                  <a:pt x="106" y="2065"/>
                </a:lnTo>
                <a:lnTo>
                  <a:pt x="83" y="2023"/>
                </a:lnTo>
                <a:lnTo>
                  <a:pt x="61" y="1973"/>
                </a:lnTo>
                <a:lnTo>
                  <a:pt x="43" y="1925"/>
                </a:lnTo>
                <a:lnTo>
                  <a:pt x="29" y="1882"/>
                </a:lnTo>
                <a:lnTo>
                  <a:pt x="16" y="1842"/>
                </a:lnTo>
                <a:lnTo>
                  <a:pt x="8" y="1806"/>
                </a:lnTo>
                <a:lnTo>
                  <a:pt x="3" y="1771"/>
                </a:lnTo>
                <a:lnTo>
                  <a:pt x="0" y="1741"/>
                </a:lnTo>
                <a:lnTo>
                  <a:pt x="0" y="1714"/>
                </a:lnTo>
                <a:lnTo>
                  <a:pt x="2" y="1689"/>
                </a:lnTo>
                <a:lnTo>
                  <a:pt x="8" y="1666"/>
                </a:lnTo>
                <a:lnTo>
                  <a:pt x="13" y="1647"/>
                </a:lnTo>
                <a:lnTo>
                  <a:pt x="22" y="1630"/>
                </a:lnTo>
                <a:lnTo>
                  <a:pt x="32" y="1615"/>
                </a:lnTo>
                <a:lnTo>
                  <a:pt x="43" y="1602"/>
                </a:lnTo>
                <a:lnTo>
                  <a:pt x="55" y="1591"/>
                </a:lnTo>
                <a:lnTo>
                  <a:pt x="68" y="1581"/>
                </a:lnTo>
                <a:lnTo>
                  <a:pt x="82" y="1573"/>
                </a:lnTo>
                <a:lnTo>
                  <a:pt x="97" y="1567"/>
                </a:lnTo>
                <a:lnTo>
                  <a:pt x="111" y="1562"/>
                </a:lnTo>
                <a:lnTo>
                  <a:pt x="126" y="1558"/>
                </a:lnTo>
                <a:lnTo>
                  <a:pt x="140" y="1555"/>
                </a:lnTo>
                <a:lnTo>
                  <a:pt x="155" y="1552"/>
                </a:lnTo>
                <a:lnTo>
                  <a:pt x="169" y="1551"/>
                </a:lnTo>
                <a:lnTo>
                  <a:pt x="182" y="1549"/>
                </a:lnTo>
                <a:lnTo>
                  <a:pt x="194" y="1548"/>
                </a:lnTo>
                <a:lnTo>
                  <a:pt x="205" y="1548"/>
                </a:lnTo>
                <a:lnTo>
                  <a:pt x="215" y="1548"/>
                </a:lnTo>
                <a:lnTo>
                  <a:pt x="223" y="1547"/>
                </a:lnTo>
                <a:lnTo>
                  <a:pt x="230" y="1547"/>
                </a:lnTo>
                <a:lnTo>
                  <a:pt x="241" y="1546"/>
                </a:lnTo>
                <a:lnTo>
                  <a:pt x="254" y="1544"/>
                </a:lnTo>
                <a:lnTo>
                  <a:pt x="269" y="1542"/>
                </a:lnTo>
                <a:lnTo>
                  <a:pt x="286" y="1539"/>
                </a:lnTo>
                <a:lnTo>
                  <a:pt x="307" y="1535"/>
                </a:lnTo>
                <a:lnTo>
                  <a:pt x="329" y="1530"/>
                </a:lnTo>
                <a:lnTo>
                  <a:pt x="355" y="1524"/>
                </a:lnTo>
                <a:lnTo>
                  <a:pt x="383" y="1517"/>
                </a:lnTo>
                <a:lnTo>
                  <a:pt x="415" y="1508"/>
                </a:lnTo>
                <a:lnTo>
                  <a:pt x="449" y="1498"/>
                </a:lnTo>
                <a:lnTo>
                  <a:pt x="486" y="1486"/>
                </a:lnTo>
                <a:lnTo>
                  <a:pt x="526" y="1473"/>
                </a:lnTo>
                <a:lnTo>
                  <a:pt x="570" y="1457"/>
                </a:lnTo>
                <a:lnTo>
                  <a:pt x="617" y="1440"/>
                </a:lnTo>
                <a:lnTo>
                  <a:pt x="669" y="1420"/>
                </a:lnTo>
                <a:lnTo>
                  <a:pt x="723" y="1398"/>
                </a:lnTo>
                <a:lnTo>
                  <a:pt x="781" y="1374"/>
                </a:lnTo>
                <a:lnTo>
                  <a:pt x="843" y="1348"/>
                </a:lnTo>
                <a:lnTo>
                  <a:pt x="909" y="1319"/>
                </a:lnTo>
                <a:lnTo>
                  <a:pt x="978" y="1286"/>
                </a:lnTo>
                <a:lnTo>
                  <a:pt x="1053" y="1252"/>
                </a:lnTo>
                <a:lnTo>
                  <a:pt x="1131" y="1214"/>
                </a:lnTo>
                <a:lnTo>
                  <a:pt x="1213" y="1174"/>
                </a:lnTo>
                <a:lnTo>
                  <a:pt x="1300" y="1130"/>
                </a:lnTo>
                <a:lnTo>
                  <a:pt x="1391" y="1083"/>
                </a:lnTo>
                <a:lnTo>
                  <a:pt x="1486" y="1032"/>
                </a:lnTo>
                <a:lnTo>
                  <a:pt x="1587" y="978"/>
                </a:lnTo>
                <a:lnTo>
                  <a:pt x="1701" y="916"/>
                </a:lnTo>
                <a:lnTo>
                  <a:pt x="1810" y="855"/>
                </a:lnTo>
                <a:lnTo>
                  <a:pt x="1913" y="798"/>
                </a:lnTo>
                <a:lnTo>
                  <a:pt x="2010" y="741"/>
                </a:lnTo>
                <a:lnTo>
                  <a:pt x="2102" y="688"/>
                </a:lnTo>
                <a:lnTo>
                  <a:pt x="2189" y="636"/>
                </a:lnTo>
                <a:lnTo>
                  <a:pt x="2270" y="587"/>
                </a:lnTo>
                <a:lnTo>
                  <a:pt x="2347" y="540"/>
                </a:lnTo>
                <a:lnTo>
                  <a:pt x="2418" y="495"/>
                </a:lnTo>
                <a:lnTo>
                  <a:pt x="2485" y="452"/>
                </a:lnTo>
                <a:lnTo>
                  <a:pt x="2546" y="412"/>
                </a:lnTo>
                <a:lnTo>
                  <a:pt x="2605" y="373"/>
                </a:lnTo>
                <a:lnTo>
                  <a:pt x="2657" y="337"/>
                </a:lnTo>
                <a:lnTo>
                  <a:pt x="2707" y="304"/>
                </a:lnTo>
                <a:lnTo>
                  <a:pt x="2752" y="271"/>
                </a:lnTo>
                <a:lnTo>
                  <a:pt x="2792" y="242"/>
                </a:lnTo>
                <a:lnTo>
                  <a:pt x="2829" y="215"/>
                </a:lnTo>
                <a:lnTo>
                  <a:pt x="2863" y="190"/>
                </a:lnTo>
                <a:lnTo>
                  <a:pt x="2893" y="167"/>
                </a:lnTo>
                <a:lnTo>
                  <a:pt x="2919" y="145"/>
                </a:lnTo>
                <a:lnTo>
                  <a:pt x="2942" y="127"/>
                </a:lnTo>
                <a:lnTo>
                  <a:pt x="2962" y="111"/>
                </a:lnTo>
                <a:lnTo>
                  <a:pt x="2980" y="96"/>
                </a:lnTo>
                <a:lnTo>
                  <a:pt x="2993" y="84"/>
                </a:lnTo>
                <a:lnTo>
                  <a:pt x="3004" y="74"/>
                </a:lnTo>
                <a:lnTo>
                  <a:pt x="3013" y="67"/>
                </a:lnTo>
                <a:lnTo>
                  <a:pt x="3019" y="61"/>
                </a:lnTo>
                <a:lnTo>
                  <a:pt x="3022" y="58"/>
                </a:lnTo>
                <a:lnTo>
                  <a:pt x="3024" y="56"/>
                </a:lnTo>
                <a:lnTo>
                  <a:pt x="307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6614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7D00D-5AD1-350B-0A99-54CBA9B7A054}"/>
              </a:ext>
            </a:extLst>
          </p:cNvPr>
          <p:cNvSpPr>
            <a:spLocks noGrp="1"/>
          </p:cNvSpPr>
          <p:nvPr>
            <p:ph type="title"/>
          </p:nvPr>
        </p:nvSpPr>
        <p:spPr>
          <a:xfrm>
            <a:off x="-1" y="223502"/>
            <a:ext cx="9144001" cy="1481300"/>
          </a:xfrm>
        </p:spPr>
        <p:txBody>
          <a:bodyPr>
            <a:normAutofit/>
          </a:bodyPr>
          <a:lstStyle/>
          <a:p>
            <a:pPr algn="ctr"/>
            <a:r>
              <a:rPr lang="en-US" sz="3600">
                <a:latin typeface="+mj-lt"/>
              </a:rPr>
              <a:t>Navy College Program</a:t>
            </a:r>
          </a:p>
        </p:txBody>
      </p:sp>
      <p:grpSp>
        <p:nvGrpSpPr>
          <p:cNvPr id="4" name="Group 3">
            <a:extLst>
              <a:ext uri="{FF2B5EF4-FFF2-40B4-BE49-F238E27FC236}">
                <a16:creationId xmlns:a16="http://schemas.microsoft.com/office/drawing/2014/main" id="{27B5F41A-AD4C-0E5E-FD90-19A0860078C5}"/>
              </a:ext>
            </a:extLst>
          </p:cNvPr>
          <p:cNvGrpSpPr/>
          <p:nvPr/>
        </p:nvGrpSpPr>
        <p:grpSpPr>
          <a:xfrm>
            <a:off x="294103" y="1935558"/>
            <a:ext cx="1745534" cy="3610607"/>
            <a:chOff x="611831" y="1452942"/>
            <a:chExt cx="1745534" cy="3323700"/>
          </a:xfrm>
        </p:grpSpPr>
        <p:grpSp>
          <p:nvGrpSpPr>
            <p:cNvPr id="5" name="Group 4">
              <a:extLst>
                <a:ext uri="{FF2B5EF4-FFF2-40B4-BE49-F238E27FC236}">
                  <a16:creationId xmlns:a16="http://schemas.microsoft.com/office/drawing/2014/main" id="{60385C7B-BE9C-2DCC-1B93-6F44E64FA603}"/>
                </a:ext>
              </a:extLst>
            </p:cNvPr>
            <p:cNvGrpSpPr/>
            <p:nvPr/>
          </p:nvGrpSpPr>
          <p:grpSpPr>
            <a:xfrm>
              <a:off x="611831" y="2281736"/>
              <a:ext cx="1745534" cy="2494906"/>
              <a:chOff x="654359" y="2195222"/>
              <a:chExt cx="1745534" cy="2494906"/>
            </a:xfrm>
          </p:grpSpPr>
          <p:cxnSp>
            <p:nvCxnSpPr>
              <p:cNvPr id="11" name="Straight Connector 10">
                <a:extLst>
                  <a:ext uri="{FF2B5EF4-FFF2-40B4-BE49-F238E27FC236}">
                    <a16:creationId xmlns:a16="http://schemas.microsoft.com/office/drawing/2014/main" id="{8C4A3D9F-CAE3-0613-2388-044B889C5351}"/>
                  </a:ext>
                </a:extLst>
              </p:cNvPr>
              <p:cNvCxnSpPr>
                <a:cxnSpLocks/>
              </p:cNvCxnSpPr>
              <p:nvPr/>
            </p:nvCxnSpPr>
            <p:spPr>
              <a:xfrm>
                <a:off x="1094225" y="2195222"/>
                <a:ext cx="85603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Inhaltsplatzhalter 4">
                <a:extLst>
                  <a:ext uri="{FF2B5EF4-FFF2-40B4-BE49-F238E27FC236}">
                    <a16:creationId xmlns:a16="http://schemas.microsoft.com/office/drawing/2014/main" id="{2068D647-4D73-948C-FB70-CBBDCB264DBD}"/>
                  </a:ext>
                </a:extLst>
              </p:cNvPr>
              <p:cNvSpPr txBox="1">
                <a:spLocks/>
              </p:cNvSpPr>
              <p:nvPr/>
            </p:nvSpPr>
            <p:spPr>
              <a:xfrm>
                <a:off x="654359" y="2418846"/>
                <a:ext cx="1745534" cy="2271282"/>
              </a:xfrm>
              <a:prstGeom prst="rect">
                <a:avLst/>
              </a:prstGeom>
              <a:solidFill>
                <a:schemeClr val="accent5">
                  <a:lumMod val="75000"/>
                </a:schemeClr>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800" b="1">
                    <a:solidFill>
                      <a:schemeClr val="bg2"/>
                    </a:solidFill>
                    <a:latin typeface="+mn-lt"/>
                  </a:rPr>
                  <a:t>VOLED</a:t>
                </a:r>
              </a:p>
              <a:p>
                <a:pPr marL="0" lvl="7" indent="0">
                  <a:spcBef>
                    <a:spcPts val="600"/>
                  </a:spcBef>
                  <a:buNone/>
                </a:pPr>
                <a:r>
                  <a:rPr lang="en-US" sz="1200">
                    <a:solidFill>
                      <a:schemeClr val="bg2"/>
                    </a:solidFill>
                  </a:rPr>
                  <a:t>The Navy’s Voluntary Education program (VOLED) encompasses Tuition Assistance (TA) and the Navy College Program for Afloat College Education (NCPACE) which funds off-duty voluntary education.</a:t>
                </a:r>
              </a:p>
            </p:txBody>
          </p:sp>
        </p:grpSp>
        <p:grpSp>
          <p:nvGrpSpPr>
            <p:cNvPr id="6" name="Group 5">
              <a:extLst>
                <a:ext uri="{FF2B5EF4-FFF2-40B4-BE49-F238E27FC236}">
                  <a16:creationId xmlns:a16="http://schemas.microsoft.com/office/drawing/2014/main" id="{0073EE60-51A7-D594-FEA0-CB4ABF48D5E4}"/>
                </a:ext>
              </a:extLst>
            </p:cNvPr>
            <p:cNvGrpSpPr/>
            <p:nvPr/>
          </p:nvGrpSpPr>
          <p:grpSpPr>
            <a:xfrm>
              <a:off x="1149816" y="1452942"/>
              <a:ext cx="644164" cy="621259"/>
              <a:chOff x="1149816" y="1452942"/>
              <a:chExt cx="644164" cy="621259"/>
            </a:xfrm>
          </p:grpSpPr>
          <p:grpSp>
            <p:nvGrpSpPr>
              <p:cNvPr id="7" name="Group 6">
                <a:extLst>
                  <a:ext uri="{FF2B5EF4-FFF2-40B4-BE49-F238E27FC236}">
                    <a16:creationId xmlns:a16="http://schemas.microsoft.com/office/drawing/2014/main" id="{87B596E4-D9FA-D84E-18B1-AC65F96BC2D1}"/>
                  </a:ext>
                </a:extLst>
              </p:cNvPr>
              <p:cNvGrpSpPr/>
              <p:nvPr/>
            </p:nvGrpSpPr>
            <p:grpSpPr>
              <a:xfrm>
                <a:off x="1149816" y="1452942"/>
                <a:ext cx="644164" cy="621259"/>
                <a:chOff x="4525963" y="3557588"/>
                <a:chExt cx="357187" cy="344488"/>
              </a:xfrm>
              <a:solidFill>
                <a:srgbClr val="3C5F9E"/>
              </a:solidFill>
            </p:grpSpPr>
            <p:sp>
              <p:nvSpPr>
                <p:cNvPr id="9" name="Freeform 256">
                  <a:extLst>
                    <a:ext uri="{FF2B5EF4-FFF2-40B4-BE49-F238E27FC236}">
                      <a16:creationId xmlns:a16="http://schemas.microsoft.com/office/drawing/2014/main" id="{BD0D305F-6D91-412E-E24A-4AC7025855C0}"/>
                    </a:ext>
                  </a:extLst>
                </p:cNvPr>
                <p:cNvSpPr>
                  <a:spLocks noEditPoints="1"/>
                </p:cNvSpPr>
                <p:nvPr/>
              </p:nvSpPr>
              <p:spPr bwMode="auto">
                <a:xfrm>
                  <a:off x="4525963" y="3768726"/>
                  <a:ext cx="357187" cy="133350"/>
                </a:xfrm>
                <a:custGeom>
                  <a:avLst/>
                  <a:gdLst>
                    <a:gd name="T0" fmla="*/ 144 w 3368"/>
                    <a:gd name="T1" fmla="*/ 1070 h 1257"/>
                    <a:gd name="T2" fmla="*/ 3131 w 3368"/>
                    <a:gd name="T3" fmla="*/ 1019 h 1257"/>
                    <a:gd name="T4" fmla="*/ 3088 w 3368"/>
                    <a:gd name="T5" fmla="*/ 904 h 1257"/>
                    <a:gd name="T6" fmla="*/ 3053 w 3368"/>
                    <a:gd name="T7" fmla="*/ 772 h 1257"/>
                    <a:gd name="T8" fmla="*/ 781 w 3368"/>
                    <a:gd name="T9" fmla="*/ 702 h 1257"/>
                    <a:gd name="T10" fmla="*/ 743 w 3368"/>
                    <a:gd name="T11" fmla="*/ 691 h 1257"/>
                    <a:gd name="T12" fmla="*/ 716 w 3368"/>
                    <a:gd name="T13" fmla="*/ 665 h 1257"/>
                    <a:gd name="T14" fmla="*/ 707 w 3368"/>
                    <a:gd name="T15" fmla="*/ 628 h 1257"/>
                    <a:gd name="T16" fmla="*/ 716 w 3368"/>
                    <a:gd name="T17" fmla="*/ 591 h 1257"/>
                    <a:gd name="T18" fmla="*/ 743 w 3368"/>
                    <a:gd name="T19" fmla="*/ 565 h 1257"/>
                    <a:gd name="T20" fmla="*/ 781 w 3368"/>
                    <a:gd name="T21" fmla="*/ 555 h 1257"/>
                    <a:gd name="T22" fmla="*/ 3031 w 3368"/>
                    <a:gd name="T23" fmla="*/ 493 h 1257"/>
                    <a:gd name="T24" fmla="*/ 3049 w 3368"/>
                    <a:gd name="T25" fmla="*/ 370 h 1257"/>
                    <a:gd name="T26" fmla="*/ 3089 w 3368"/>
                    <a:gd name="T27" fmla="*/ 247 h 1257"/>
                    <a:gd name="T28" fmla="*/ 144 w 3368"/>
                    <a:gd name="T29" fmla="*/ 187 h 1257"/>
                    <a:gd name="T30" fmla="*/ 3263 w 3368"/>
                    <a:gd name="T31" fmla="*/ 0 h 1257"/>
                    <a:gd name="T32" fmla="*/ 3304 w 3368"/>
                    <a:gd name="T33" fmla="*/ 7 h 1257"/>
                    <a:gd name="T34" fmla="*/ 3337 w 3368"/>
                    <a:gd name="T35" fmla="*/ 29 h 1257"/>
                    <a:gd name="T36" fmla="*/ 3360 w 3368"/>
                    <a:gd name="T37" fmla="*/ 62 h 1257"/>
                    <a:gd name="T38" fmla="*/ 3367 w 3368"/>
                    <a:gd name="T39" fmla="*/ 102 h 1257"/>
                    <a:gd name="T40" fmla="*/ 3360 w 3368"/>
                    <a:gd name="T41" fmla="*/ 141 h 1257"/>
                    <a:gd name="T42" fmla="*/ 3336 w 3368"/>
                    <a:gd name="T43" fmla="*/ 175 h 1257"/>
                    <a:gd name="T44" fmla="*/ 3269 w 3368"/>
                    <a:gd name="T45" fmla="*/ 256 h 1257"/>
                    <a:gd name="T46" fmla="*/ 3224 w 3368"/>
                    <a:gd name="T47" fmla="*/ 343 h 1257"/>
                    <a:gd name="T48" fmla="*/ 3196 w 3368"/>
                    <a:gd name="T49" fmla="*/ 433 h 1257"/>
                    <a:gd name="T50" fmla="*/ 3184 w 3368"/>
                    <a:gd name="T51" fmla="*/ 526 h 1257"/>
                    <a:gd name="T52" fmla="*/ 3185 w 3368"/>
                    <a:gd name="T53" fmla="*/ 617 h 1257"/>
                    <a:gd name="T54" fmla="*/ 3197 w 3368"/>
                    <a:gd name="T55" fmla="*/ 705 h 1257"/>
                    <a:gd name="T56" fmla="*/ 3216 w 3368"/>
                    <a:gd name="T57" fmla="*/ 790 h 1257"/>
                    <a:gd name="T58" fmla="*/ 3241 w 3368"/>
                    <a:gd name="T59" fmla="*/ 868 h 1257"/>
                    <a:gd name="T60" fmla="*/ 3268 w 3368"/>
                    <a:gd name="T61" fmla="*/ 937 h 1257"/>
                    <a:gd name="T62" fmla="*/ 3296 w 3368"/>
                    <a:gd name="T63" fmla="*/ 997 h 1257"/>
                    <a:gd name="T64" fmla="*/ 3319 w 3368"/>
                    <a:gd name="T65" fmla="*/ 1045 h 1257"/>
                    <a:gd name="T66" fmla="*/ 3338 w 3368"/>
                    <a:gd name="T67" fmla="*/ 1078 h 1257"/>
                    <a:gd name="T68" fmla="*/ 3358 w 3368"/>
                    <a:gd name="T69" fmla="*/ 1108 h 1257"/>
                    <a:gd name="T70" fmla="*/ 3368 w 3368"/>
                    <a:gd name="T71" fmla="*/ 1155 h 1257"/>
                    <a:gd name="T72" fmla="*/ 3358 w 3368"/>
                    <a:gd name="T73" fmla="*/ 1199 h 1257"/>
                    <a:gd name="T74" fmla="*/ 3330 w 3368"/>
                    <a:gd name="T75" fmla="*/ 1234 h 1257"/>
                    <a:gd name="T76" fmla="*/ 3288 w 3368"/>
                    <a:gd name="T77" fmla="*/ 1254 h 1257"/>
                    <a:gd name="T78" fmla="*/ 103 w 3368"/>
                    <a:gd name="T79" fmla="*/ 1257 h 1257"/>
                    <a:gd name="T80" fmla="*/ 57 w 3368"/>
                    <a:gd name="T81" fmla="*/ 1247 h 1257"/>
                    <a:gd name="T82" fmla="*/ 22 w 3368"/>
                    <a:gd name="T83" fmla="*/ 1218 h 1257"/>
                    <a:gd name="T84" fmla="*/ 3 w 3368"/>
                    <a:gd name="T85" fmla="*/ 1177 h 1257"/>
                    <a:gd name="T86" fmla="*/ 0 w 3368"/>
                    <a:gd name="T87" fmla="*/ 103 h 1257"/>
                    <a:gd name="T88" fmla="*/ 10 w 3368"/>
                    <a:gd name="T89" fmla="*/ 57 h 1257"/>
                    <a:gd name="T90" fmla="*/ 39 w 3368"/>
                    <a:gd name="T91" fmla="*/ 22 h 1257"/>
                    <a:gd name="T92" fmla="*/ 79 w 3368"/>
                    <a:gd name="T93" fmla="*/ 2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68" h="1257">
                      <a:moveTo>
                        <a:pt x="144" y="187"/>
                      </a:moveTo>
                      <a:lnTo>
                        <a:pt x="144" y="1070"/>
                      </a:lnTo>
                      <a:lnTo>
                        <a:pt x="3153" y="1070"/>
                      </a:lnTo>
                      <a:lnTo>
                        <a:pt x="3131" y="1019"/>
                      </a:lnTo>
                      <a:lnTo>
                        <a:pt x="3109" y="963"/>
                      </a:lnTo>
                      <a:lnTo>
                        <a:pt x="3088" y="904"/>
                      </a:lnTo>
                      <a:lnTo>
                        <a:pt x="3069" y="840"/>
                      </a:lnTo>
                      <a:lnTo>
                        <a:pt x="3053" y="772"/>
                      </a:lnTo>
                      <a:lnTo>
                        <a:pt x="3040" y="702"/>
                      </a:lnTo>
                      <a:lnTo>
                        <a:pt x="781" y="702"/>
                      </a:lnTo>
                      <a:lnTo>
                        <a:pt x="761" y="699"/>
                      </a:lnTo>
                      <a:lnTo>
                        <a:pt x="743" y="691"/>
                      </a:lnTo>
                      <a:lnTo>
                        <a:pt x="728" y="680"/>
                      </a:lnTo>
                      <a:lnTo>
                        <a:pt x="716" y="665"/>
                      </a:lnTo>
                      <a:lnTo>
                        <a:pt x="709" y="648"/>
                      </a:lnTo>
                      <a:lnTo>
                        <a:pt x="707" y="628"/>
                      </a:lnTo>
                      <a:lnTo>
                        <a:pt x="709" y="608"/>
                      </a:lnTo>
                      <a:lnTo>
                        <a:pt x="716" y="591"/>
                      </a:lnTo>
                      <a:lnTo>
                        <a:pt x="728" y="576"/>
                      </a:lnTo>
                      <a:lnTo>
                        <a:pt x="743" y="565"/>
                      </a:lnTo>
                      <a:lnTo>
                        <a:pt x="761" y="558"/>
                      </a:lnTo>
                      <a:lnTo>
                        <a:pt x="781" y="555"/>
                      </a:lnTo>
                      <a:lnTo>
                        <a:pt x="3029" y="555"/>
                      </a:lnTo>
                      <a:lnTo>
                        <a:pt x="3031" y="493"/>
                      </a:lnTo>
                      <a:lnTo>
                        <a:pt x="3037" y="432"/>
                      </a:lnTo>
                      <a:lnTo>
                        <a:pt x="3049" y="370"/>
                      </a:lnTo>
                      <a:lnTo>
                        <a:pt x="3067" y="309"/>
                      </a:lnTo>
                      <a:lnTo>
                        <a:pt x="3089" y="247"/>
                      </a:lnTo>
                      <a:lnTo>
                        <a:pt x="3118" y="187"/>
                      </a:lnTo>
                      <a:lnTo>
                        <a:pt x="144" y="187"/>
                      </a:lnTo>
                      <a:close/>
                      <a:moveTo>
                        <a:pt x="103" y="0"/>
                      </a:moveTo>
                      <a:lnTo>
                        <a:pt x="3263" y="0"/>
                      </a:lnTo>
                      <a:lnTo>
                        <a:pt x="3284" y="2"/>
                      </a:lnTo>
                      <a:lnTo>
                        <a:pt x="3304" y="7"/>
                      </a:lnTo>
                      <a:lnTo>
                        <a:pt x="3322" y="17"/>
                      </a:lnTo>
                      <a:lnTo>
                        <a:pt x="3337" y="29"/>
                      </a:lnTo>
                      <a:lnTo>
                        <a:pt x="3350" y="45"/>
                      </a:lnTo>
                      <a:lnTo>
                        <a:pt x="3360" y="62"/>
                      </a:lnTo>
                      <a:lnTo>
                        <a:pt x="3365" y="82"/>
                      </a:lnTo>
                      <a:lnTo>
                        <a:pt x="3367" y="102"/>
                      </a:lnTo>
                      <a:lnTo>
                        <a:pt x="3365" y="122"/>
                      </a:lnTo>
                      <a:lnTo>
                        <a:pt x="3360" y="141"/>
                      </a:lnTo>
                      <a:lnTo>
                        <a:pt x="3350" y="159"/>
                      </a:lnTo>
                      <a:lnTo>
                        <a:pt x="3336" y="175"/>
                      </a:lnTo>
                      <a:lnTo>
                        <a:pt x="3300" y="215"/>
                      </a:lnTo>
                      <a:lnTo>
                        <a:pt x="3269" y="256"/>
                      </a:lnTo>
                      <a:lnTo>
                        <a:pt x="3243" y="300"/>
                      </a:lnTo>
                      <a:lnTo>
                        <a:pt x="3224" y="343"/>
                      </a:lnTo>
                      <a:lnTo>
                        <a:pt x="3207" y="388"/>
                      </a:lnTo>
                      <a:lnTo>
                        <a:pt x="3196" y="433"/>
                      </a:lnTo>
                      <a:lnTo>
                        <a:pt x="3188" y="479"/>
                      </a:lnTo>
                      <a:lnTo>
                        <a:pt x="3184" y="526"/>
                      </a:lnTo>
                      <a:lnTo>
                        <a:pt x="3183" y="571"/>
                      </a:lnTo>
                      <a:lnTo>
                        <a:pt x="3185" y="617"/>
                      </a:lnTo>
                      <a:lnTo>
                        <a:pt x="3189" y="661"/>
                      </a:lnTo>
                      <a:lnTo>
                        <a:pt x="3197" y="705"/>
                      </a:lnTo>
                      <a:lnTo>
                        <a:pt x="3206" y="748"/>
                      </a:lnTo>
                      <a:lnTo>
                        <a:pt x="3216" y="790"/>
                      </a:lnTo>
                      <a:lnTo>
                        <a:pt x="3228" y="829"/>
                      </a:lnTo>
                      <a:lnTo>
                        <a:pt x="3241" y="868"/>
                      </a:lnTo>
                      <a:lnTo>
                        <a:pt x="3255" y="904"/>
                      </a:lnTo>
                      <a:lnTo>
                        <a:pt x="3268" y="937"/>
                      </a:lnTo>
                      <a:lnTo>
                        <a:pt x="3282" y="968"/>
                      </a:lnTo>
                      <a:lnTo>
                        <a:pt x="3296" y="997"/>
                      </a:lnTo>
                      <a:lnTo>
                        <a:pt x="3308" y="1022"/>
                      </a:lnTo>
                      <a:lnTo>
                        <a:pt x="3319" y="1045"/>
                      </a:lnTo>
                      <a:lnTo>
                        <a:pt x="3330" y="1063"/>
                      </a:lnTo>
                      <a:lnTo>
                        <a:pt x="3338" y="1078"/>
                      </a:lnTo>
                      <a:lnTo>
                        <a:pt x="3344" y="1089"/>
                      </a:lnTo>
                      <a:lnTo>
                        <a:pt x="3358" y="1108"/>
                      </a:lnTo>
                      <a:lnTo>
                        <a:pt x="3365" y="1131"/>
                      </a:lnTo>
                      <a:lnTo>
                        <a:pt x="3368" y="1155"/>
                      </a:lnTo>
                      <a:lnTo>
                        <a:pt x="3366" y="1177"/>
                      </a:lnTo>
                      <a:lnTo>
                        <a:pt x="3358" y="1199"/>
                      </a:lnTo>
                      <a:lnTo>
                        <a:pt x="3345" y="1218"/>
                      </a:lnTo>
                      <a:lnTo>
                        <a:pt x="3330" y="1234"/>
                      </a:lnTo>
                      <a:lnTo>
                        <a:pt x="3310" y="1247"/>
                      </a:lnTo>
                      <a:lnTo>
                        <a:pt x="3288" y="1254"/>
                      </a:lnTo>
                      <a:lnTo>
                        <a:pt x="3264" y="1257"/>
                      </a:lnTo>
                      <a:lnTo>
                        <a:pt x="103" y="1257"/>
                      </a:lnTo>
                      <a:lnTo>
                        <a:pt x="79" y="1254"/>
                      </a:lnTo>
                      <a:lnTo>
                        <a:pt x="57" y="1247"/>
                      </a:lnTo>
                      <a:lnTo>
                        <a:pt x="39" y="1234"/>
                      </a:lnTo>
                      <a:lnTo>
                        <a:pt x="22" y="1218"/>
                      </a:lnTo>
                      <a:lnTo>
                        <a:pt x="10" y="1199"/>
                      </a:lnTo>
                      <a:lnTo>
                        <a:pt x="3" y="1177"/>
                      </a:lnTo>
                      <a:lnTo>
                        <a:pt x="0" y="1155"/>
                      </a:lnTo>
                      <a:lnTo>
                        <a:pt x="0" y="103"/>
                      </a:lnTo>
                      <a:lnTo>
                        <a:pt x="3" y="79"/>
                      </a:lnTo>
                      <a:lnTo>
                        <a:pt x="10" y="57"/>
                      </a:lnTo>
                      <a:lnTo>
                        <a:pt x="22" y="38"/>
                      </a:lnTo>
                      <a:lnTo>
                        <a:pt x="39" y="22"/>
                      </a:lnTo>
                      <a:lnTo>
                        <a:pt x="57" y="9"/>
                      </a:lnTo>
                      <a:lnTo>
                        <a:pt x="79" y="2"/>
                      </a:lnTo>
                      <a:lnTo>
                        <a:pt x="10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57">
                  <a:extLst>
                    <a:ext uri="{FF2B5EF4-FFF2-40B4-BE49-F238E27FC236}">
                      <a16:creationId xmlns:a16="http://schemas.microsoft.com/office/drawing/2014/main" id="{9F2616A4-5D84-0E24-0EA4-755ED7B81E7C}"/>
                    </a:ext>
                  </a:extLst>
                </p:cNvPr>
                <p:cNvSpPr>
                  <a:spLocks/>
                </p:cNvSpPr>
                <p:nvPr/>
              </p:nvSpPr>
              <p:spPr bwMode="auto">
                <a:xfrm>
                  <a:off x="4606925" y="3557588"/>
                  <a:ext cx="177800" cy="201613"/>
                </a:xfrm>
                <a:custGeom>
                  <a:avLst/>
                  <a:gdLst>
                    <a:gd name="T0" fmla="*/ 710 w 1673"/>
                    <a:gd name="T1" fmla="*/ 62 h 1904"/>
                    <a:gd name="T2" fmla="*/ 755 w 1673"/>
                    <a:gd name="T3" fmla="*/ 224 h 1904"/>
                    <a:gd name="T4" fmla="*/ 808 w 1673"/>
                    <a:gd name="T5" fmla="*/ 347 h 1904"/>
                    <a:gd name="T6" fmla="*/ 860 w 1673"/>
                    <a:gd name="T7" fmla="*/ 361 h 1904"/>
                    <a:gd name="T8" fmla="*/ 948 w 1673"/>
                    <a:gd name="T9" fmla="*/ 240 h 1904"/>
                    <a:gd name="T10" fmla="*/ 1066 w 1673"/>
                    <a:gd name="T11" fmla="*/ 147 h 1904"/>
                    <a:gd name="T12" fmla="*/ 1205 w 1673"/>
                    <a:gd name="T13" fmla="*/ 90 h 1904"/>
                    <a:gd name="T14" fmla="*/ 1352 w 1673"/>
                    <a:gd name="T15" fmla="*/ 71 h 1904"/>
                    <a:gd name="T16" fmla="*/ 1499 w 1673"/>
                    <a:gd name="T17" fmla="*/ 94 h 1904"/>
                    <a:gd name="T18" fmla="*/ 1426 w 1673"/>
                    <a:gd name="T19" fmla="*/ 224 h 1904"/>
                    <a:gd name="T20" fmla="*/ 1318 w 1673"/>
                    <a:gd name="T21" fmla="*/ 327 h 1904"/>
                    <a:gd name="T22" fmla="*/ 1187 w 1673"/>
                    <a:gd name="T23" fmla="*/ 398 h 1904"/>
                    <a:gd name="T24" fmla="*/ 1041 w 1673"/>
                    <a:gd name="T25" fmla="*/ 432 h 1904"/>
                    <a:gd name="T26" fmla="*/ 891 w 1673"/>
                    <a:gd name="T27" fmla="*/ 426 h 1904"/>
                    <a:gd name="T28" fmla="*/ 862 w 1673"/>
                    <a:gd name="T29" fmla="*/ 446 h 1904"/>
                    <a:gd name="T30" fmla="*/ 965 w 1673"/>
                    <a:gd name="T31" fmla="*/ 442 h 1904"/>
                    <a:gd name="T32" fmla="*/ 1112 w 1673"/>
                    <a:gd name="T33" fmla="*/ 436 h 1904"/>
                    <a:gd name="T34" fmla="*/ 1254 w 1673"/>
                    <a:gd name="T35" fmla="*/ 455 h 1904"/>
                    <a:gd name="T36" fmla="*/ 1385 w 1673"/>
                    <a:gd name="T37" fmla="*/ 495 h 1904"/>
                    <a:gd name="T38" fmla="*/ 1498 w 1673"/>
                    <a:gd name="T39" fmla="*/ 561 h 1904"/>
                    <a:gd name="T40" fmla="*/ 1589 w 1673"/>
                    <a:gd name="T41" fmla="*/ 651 h 1904"/>
                    <a:gd name="T42" fmla="*/ 1649 w 1673"/>
                    <a:gd name="T43" fmla="*/ 767 h 1904"/>
                    <a:gd name="T44" fmla="*/ 1673 w 1673"/>
                    <a:gd name="T45" fmla="*/ 910 h 1904"/>
                    <a:gd name="T46" fmla="*/ 1666 w 1673"/>
                    <a:gd name="T47" fmla="*/ 1071 h 1904"/>
                    <a:gd name="T48" fmla="*/ 1633 w 1673"/>
                    <a:gd name="T49" fmla="*/ 1236 h 1904"/>
                    <a:gd name="T50" fmla="*/ 1575 w 1673"/>
                    <a:gd name="T51" fmla="*/ 1402 h 1904"/>
                    <a:gd name="T52" fmla="*/ 1491 w 1673"/>
                    <a:gd name="T53" fmla="*/ 1559 h 1904"/>
                    <a:gd name="T54" fmla="*/ 1384 w 1673"/>
                    <a:gd name="T55" fmla="*/ 1697 h 1904"/>
                    <a:gd name="T56" fmla="*/ 1254 w 1673"/>
                    <a:gd name="T57" fmla="*/ 1805 h 1904"/>
                    <a:gd name="T58" fmla="*/ 1102 w 1673"/>
                    <a:gd name="T59" fmla="*/ 1878 h 1904"/>
                    <a:gd name="T60" fmla="*/ 931 w 1673"/>
                    <a:gd name="T61" fmla="*/ 1904 h 1904"/>
                    <a:gd name="T62" fmla="*/ 823 w 1673"/>
                    <a:gd name="T63" fmla="*/ 1904 h 1904"/>
                    <a:gd name="T64" fmla="*/ 739 w 1673"/>
                    <a:gd name="T65" fmla="*/ 1904 h 1904"/>
                    <a:gd name="T66" fmla="*/ 699 w 1673"/>
                    <a:gd name="T67" fmla="*/ 1903 h 1904"/>
                    <a:gd name="T68" fmla="*/ 535 w 1673"/>
                    <a:gd name="T69" fmla="*/ 1867 h 1904"/>
                    <a:gd name="T70" fmla="*/ 393 w 1673"/>
                    <a:gd name="T71" fmla="*/ 1788 h 1904"/>
                    <a:gd name="T72" fmla="*/ 270 w 1673"/>
                    <a:gd name="T73" fmla="*/ 1677 h 1904"/>
                    <a:gd name="T74" fmla="*/ 169 w 1673"/>
                    <a:gd name="T75" fmla="*/ 1541 h 1904"/>
                    <a:gd name="T76" fmla="*/ 91 w 1673"/>
                    <a:gd name="T77" fmla="*/ 1389 h 1904"/>
                    <a:gd name="T78" fmla="*/ 37 w 1673"/>
                    <a:gd name="T79" fmla="*/ 1227 h 1904"/>
                    <a:gd name="T80" fmla="*/ 7 w 1673"/>
                    <a:gd name="T81" fmla="*/ 1067 h 1904"/>
                    <a:gd name="T82" fmla="*/ 0 w 1673"/>
                    <a:gd name="T83" fmla="*/ 910 h 1904"/>
                    <a:gd name="T84" fmla="*/ 24 w 1673"/>
                    <a:gd name="T85" fmla="*/ 767 h 1904"/>
                    <a:gd name="T86" fmla="*/ 84 w 1673"/>
                    <a:gd name="T87" fmla="*/ 652 h 1904"/>
                    <a:gd name="T88" fmla="*/ 174 w 1673"/>
                    <a:gd name="T89" fmla="*/ 562 h 1904"/>
                    <a:gd name="T90" fmla="*/ 288 w 1673"/>
                    <a:gd name="T91" fmla="*/ 495 h 1904"/>
                    <a:gd name="T92" fmla="*/ 418 w 1673"/>
                    <a:gd name="T93" fmla="*/ 454 h 1904"/>
                    <a:gd name="T94" fmla="*/ 558 w 1673"/>
                    <a:gd name="T95" fmla="*/ 436 h 1904"/>
                    <a:gd name="T96" fmla="*/ 704 w 1673"/>
                    <a:gd name="T97" fmla="*/ 441 h 1904"/>
                    <a:gd name="T98" fmla="*/ 720 w 1673"/>
                    <a:gd name="T99" fmla="*/ 381 h 1904"/>
                    <a:gd name="T100" fmla="*/ 664 w 1673"/>
                    <a:gd name="T101" fmla="*/ 249 h 1904"/>
                    <a:gd name="T102" fmla="*/ 616 w 1673"/>
                    <a:gd name="T103" fmla="*/ 79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3" h="1904">
                      <a:moveTo>
                        <a:pt x="699" y="0"/>
                      </a:moveTo>
                      <a:lnTo>
                        <a:pt x="699" y="0"/>
                      </a:lnTo>
                      <a:lnTo>
                        <a:pt x="710" y="62"/>
                      </a:lnTo>
                      <a:lnTo>
                        <a:pt x="724" y="119"/>
                      </a:lnTo>
                      <a:lnTo>
                        <a:pt x="738" y="173"/>
                      </a:lnTo>
                      <a:lnTo>
                        <a:pt x="755" y="224"/>
                      </a:lnTo>
                      <a:lnTo>
                        <a:pt x="773" y="270"/>
                      </a:lnTo>
                      <a:lnTo>
                        <a:pt x="790" y="310"/>
                      </a:lnTo>
                      <a:lnTo>
                        <a:pt x="808" y="347"/>
                      </a:lnTo>
                      <a:lnTo>
                        <a:pt x="824" y="379"/>
                      </a:lnTo>
                      <a:lnTo>
                        <a:pt x="839" y="406"/>
                      </a:lnTo>
                      <a:lnTo>
                        <a:pt x="860" y="361"/>
                      </a:lnTo>
                      <a:lnTo>
                        <a:pt x="885" y="317"/>
                      </a:lnTo>
                      <a:lnTo>
                        <a:pt x="914" y="277"/>
                      </a:lnTo>
                      <a:lnTo>
                        <a:pt x="948" y="240"/>
                      </a:lnTo>
                      <a:lnTo>
                        <a:pt x="985" y="205"/>
                      </a:lnTo>
                      <a:lnTo>
                        <a:pt x="1025" y="174"/>
                      </a:lnTo>
                      <a:lnTo>
                        <a:pt x="1066" y="147"/>
                      </a:lnTo>
                      <a:lnTo>
                        <a:pt x="1111" y="124"/>
                      </a:lnTo>
                      <a:lnTo>
                        <a:pt x="1157" y="105"/>
                      </a:lnTo>
                      <a:lnTo>
                        <a:pt x="1205" y="90"/>
                      </a:lnTo>
                      <a:lnTo>
                        <a:pt x="1254" y="79"/>
                      </a:lnTo>
                      <a:lnTo>
                        <a:pt x="1302" y="73"/>
                      </a:lnTo>
                      <a:lnTo>
                        <a:pt x="1352" y="71"/>
                      </a:lnTo>
                      <a:lnTo>
                        <a:pt x="1401" y="74"/>
                      </a:lnTo>
                      <a:lnTo>
                        <a:pt x="1450" y="82"/>
                      </a:lnTo>
                      <a:lnTo>
                        <a:pt x="1499" y="94"/>
                      </a:lnTo>
                      <a:lnTo>
                        <a:pt x="1479" y="140"/>
                      </a:lnTo>
                      <a:lnTo>
                        <a:pt x="1454" y="184"/>
                      </a:lnTo>
                      <a:lnTo>
                        <a:pt x="1426" y="224"/>
                      </a:lnTo>
                      <a:lnTo>
                        <a:pt x="1393" y="261"/>
                      </a:lnTo>
                      <a:lnTo>
                        <a:pt x="1358" y="295"/>
                      </a:lnTo>
                      <a:lnTo>
                        <a:pt x="1318" y="327"/>
                      </a:lnTo>
                      <a:lnTo>
                        <a:pt x="1276" y="355"/>
                      </a:lnTo>
                      <a:lnTo>
                        <a:pt x="1233" y="378"/>
                      </a:lnTo>
                      <a:lnTo>
                        <a:pt x="1187" y="398"/>
                      </a:lnTo>
                      <a:lnTo>
                        <a:pt x="1139" y="414"/>
                      </a:lnTo>
                      <a:lnTo>
                        <a:pt x="1090" y="425"/>
                      </a:lnTo>
                      <a:lnTo>
                        <a:pt x="1041" y="432"/>
                      </a:lnTo>
                      <a:lnTo>
                        <a:pt x="991" y="435"/>
                      </a:lnTo>
                      <a:lnTo>
                        <a:pt x="941" y="433"/>
                      </a:lnTo>
                      <a:lnTo>
                        <a:pt x="891" y="426"/>
                      </a:lnTo>
                      <a:lnTo>
                        <a:pt x="842" y="414"/>
                      </a:lnTo>
                      <a:lnTo>
                        <a:pt x="853" y="431"/>
                      </a:lnTo>
                      <a:lnTo>
                        <a:pt x="862" y="446"/>
                      </a:lnTo>
                      <a:lnTo>
                        <a:pt x="869" y="456"/>
                      </a:lnTo>
                      <a:lnTo>
                        <a:pt x="917" y="448"/>
                      </a:lnTo>
                      <a:lnTo>
                        <a:pt x="965" y="442"/>
                      </a:lnTo>
                      <a:lnTo>
                        <a:pt x="1014" y="437"/>
                      </a:lnTo>
                      <a:lnTo>
                        <a:pt x="1063" y="435"/>
                      </a:lnTo>
                      <a:lnTo>
                        <a:pt x="1112" y="436"/>
                      </a:lnTo>
                      <a:lnTo>
                        <a:pt x="1160" y="441"/>
                      </a:lnTo>
                      <a:lnTo>
                        <a:pt x="1207" y="446"/>
                      </a:lnTo>
                      <a:lnTo>
                        <a:pt x="1254" y="455"/>
                      </a:lnTo>
                      <a:lnTo>
                        <a:pt x="1298" y="465"/>
                      </a:lnTo>
                      <a:lnTo>
                        <a:pt x="1342" y="480"/>
                      </a:lnTo>
                      <a:lnTo>
                        <a:pt x="1385" y="495"/>
                      </a:lnTo>
                      <a:lnTo>
                        <a:pt x="1424" y="515"/>
                      </a:lnTo>
                      <a:lnTo>
                        <a:pt x="1463" y="537"/>
                      </a:lnTo>
                      <a:lnTo>
                        <a:pt x="1498" y="561"/>
                      </a:lnTo>
                      <a:lnTo>
                        <a:pt x="1531" y="588"/>
                      </a:lnTo>
                      <a:lnTo>
                        <a:pt x="1562" y="618"/>
                      </a:lnTo>
                      <a:lnTo>
                        <a:pt x="1589" y="651"/>
                      </a:lnTo>
                      <a:lnTo>
                        <a:pt x="1613" y="687"/>
                      </a:lnTo>
                      <a:lnTo>
                        <a:pt x="1632" y="726"/>
                      </a:lnTo>
                      <a:lnTo>
                        <a:pt x="1649" y="767"/>
                      </a:lnTo>
                      <a:lnTo>
                        <a:pt x="1662" y="812"/>
                      </a:lnTo>
                      <a:lnTo>
                        <a:pt x="1670" y="859"/>
                      </a:lnTo>
                      <a:lnTo>
                        <a:pt x="1673" y="910"/>
                      </a:lnTo>
                      <a:lnTo>
                        <a:pt x="1672" y="963"/>
                      </a:lnTo>
                      <a:lnTo>
                        <a:pt x="1671" y="1016"/>
                      </a:lnTo>
                      <a:lnTo>
                        <a:pt x="1666" y="1071"/>
                      </a:lnTo>
                      <a:lnTo>
                        <a:pt x="1658" y="1126"/>
                      </a:lnTo>
                      <a:lnTo>
                        <a:pt x="1647" y="1181"/>
                      </a:lnTo>
                      <a:lnTo>
                        <a:pt x="1633" y="1236"/>
                      </a:lnTo>
                      <a:lnTo>
                        <a:pt x="1617" y="1292"/>
                      </a:lnTo>
                      <a:lnTo>
                        <a:pt x="1597" y="1348"/>
                      </a:lnTo>
                      <a:lnTo>
                        <a:pt x="1575" y="1402"/>
                      </a:lnTo>
                      <a:lnTo>
                        <a:pt x="1549" y="1456"/>
                      </a:lnTo>
                      <a:lnTo>
                        <a:pt x="1521" y="1509"/>
                      </a:lnTo>
                      <a:lnTo>
                        <a:pt x="1491" y="1559"/>
                      </a:lnTo>
                      <a:lnTo>
                        <a:pt x="1458" y="1608"/>
                      </a:lnTo>
                      <a:lnTo>
                        <a:pt x="1422" y="1653"/>
                      </a:lnTo>
                      <a:lnTo>
                        <a:pt x="1384" y="1697"/>
                      </a:lnTo>
                      <a:lnTo>
                        <a:pt x="1342" y="1736"/>
                      </a:lnTo>
                      <a:lnTo>
                        <a:pt x="1299" y="1773"/>
                      </a:lnTo>
                      <a:lnTo>
                        <a:pt x="1254" y="1805"/>
                      </a:lnTo>
                      <a:lnTo>
                        <a:pt x="1205" y="1834"/>
                      </a:lnTo>
                      <a:lnTo>
                        <a:pt x="1155" y="1858"/>
                      </a:lnTo>
                      <a:lnTo>
                        <a:pt x="1102" y="1878"/>
                      </a:lnTo>
                      <a:lnTo>
                        <a:pt x="1047" y="1893"/>
                      </a:lnTo>
                      <a:lnTo>
                        <a:pt x="990" y="1901"/>
                      </a:lnTo>
                      <a:lnTo>
                        <a:pt x="931" y="1904"/>
                      </a:lnTo>
                      <a:lnTo>
                        <a:pt x="893" y="1904"/>
                      </a:lnTo>
                      <a:lnTo>
                        <a:pt x="857" y="1904"/>
                      </a:lnTo>
                      <a:lnTo>
                        <a:pt x="823" y="1904"/>
                      </a:lnTo>
                      <a:lnTo>
                        <a:pt x="791" y="1904"/>
                      </a:lnTo>
                      <a:lnTo>
                        <a:pt x="763" y="1904"/>
                      </a:lnTo>
                      <a:lnTo>
                        <a:pt x="739" y="1904"/>
                      </a:lnTo>
                      <a:lnTo>
                        <a:pt x="721" y="1903"/>
                      </a:lnTo>
                      <a:lnTo>
                        <a:pt x="707" y="1903"/>
                      </a:lnTo>
                      <a:lnTo>
                        <a:pt x="699" y="1903"/>
                      </a:lnTo>
                      <a:lnTo>
                        <a:pt x="643" y="1896"/>
                      </a:lnTo>
                      <a:lnTo>
                        <a:pt x="588" y="1883"/>
                      </a:lnTo>
                      <a:lnTo>
                        <a:pt x="535" y="1867"/>
                      </a:lnTo>
                      <a:lnTo>
                        <a:pt x="485" y="1845"/>
                      </a:lnTo>
                      <a:lnTo>
                        <a:pt x="437" y="1818"/>
                      </a:lnTo>
                      <a:lnTo>
                        <a:pt x="393" y="1788"/>
                      </a:lnTo>
                      <a:lnTo>
                        <a:pt x="349" y="1755"/>
                      </a:lnTo>
                      <a:lnTo>
                        <a:pt x="308" y="1717"/>
                      </a:lnTo>
                      <a:lnTo>
                        <a:pt x="270" y="1677"/>
                      </a:lnTo>
                      <a:lnTo>
                        <a:pt x="233" y="1634"/>
                      </a:lnTo>
                      <a:lnTo>
                        <a:pt x="200" y="1589"/>
                      </a:lnTo>
                      <a:lnTo>
                        <a:pt x="169" y="1541"/>
                      </a:lnTo>
                      <a:lnTo>
                        <a:pt x="141" y="1491"/>
                      </a:lnTo>
                      <a:lnTo>
                        <a:pt x="115" y="1441"/>
                      </a:lnTo>
                      <a:lnTo>
                        <a:pt x="91" y="1389"/>
                      </a:lnTo>
                      <a:lnTo>
                        <a:pt x="70" y="1336"/>
                      </a:lnTo>
                      <a:lnTo>
                        <a:pt x="52" y="1282"/>
                      </a:lnTo>
                      <a:lnTo>
                        <a:pt x="37" y="1227"/>
                      </a:lnTo>
                      <a:lnTo>
                        <a:pt x="24" y="1173"/>
                      </a:lnTo>
                      <a:lnTo>
                        <a:pt x="14" y="1119"/>
                      </a:lnTo>
                      <a:lnTo>
                        <a:pt x="7" y="1067"/>
                      </a:lnTo>
                      <a:lnTo>
                        <a:pt x="2" y="1015"/>
                      </a:lnTo>
                      <a:lnTo>
                        <a:pt x="1" y="963"/>
                      </a:lnTo>
                      <a:lnTo>
                        <a:pt x="0" y="910"/>
                      </a:lnTo>
                      <a:lnTo>
                        <a:pt x="3" y="859"/>
                      </a:lnTo>
                      <a:lnTo>
                        <a:pt x="12" y="812"/>
                      </a:lnTo>
                      <a:lnTo>
                        <a:pt x="24" y="767"/>
                      </a:lnTo>
                      <a:lnTo>
                        <a:pt x="40" y="726"/>
                      </a:lnTo>
                      <a:lnTo>
                        <a:pt x="61" y="687"/>
                      </a:lnTo>
                      <a:lnTo>
                        <a:pt x="84" y="652"/>
                      </a:lnTo>
                      <a:lnTo>
                        <a:pt x="111" y="619"/>
                      </a:lnTo>
                      <a:lnTo>
                        <a:pt x="141" y="589"/>
                      </a:lnTo>
                      <a:lnTo>
                        <a:pt x="174" y="562"/>
                      </a:lnTo>
                      <a:lnTo>
                        <a:pt x="209" y="537"/>
                      </a:lnTo>
                      <a:lnTo>
                        <a:pt x="247" y="515"/>
                      </a:lnTo>
                      <a:lnTo>
                        <a:pt x="288" y="495"/>
                      </a:lnTo>
                      <a:lnTo>
                        <a:pt x="329" y="480"/>
                      </a:lnTo>
                      <a:lnTo>
                        <a:pt x="373" y="465"/>
                      </a:lnTo>
                      <a:lnTo>
                        <a:pt x="418" y="454"/>
                      </a:lnTo>
                      <a:lnTo>
                        <a:pt x="463" y="446"/>
                      </a:lnTo>
                      <a:lnTo>
                        <a:pt x="510" y="440"/>
                      </a:lnTo>
                      <a:lnTo>
                        <a:pt x="558" y="436"/>
                      </a:lnTo>
                      <a:lnTo>
                        <a:pt x="607" y="435"/>
                      </a:lnTo>
                      <a:lnTo>
                        <a:pt x="656" y="436"/>
                      </a:lnTo>
                      <a:lnTo>
                        <a:pt x="704" y="441"/>
                      </a:lnTo>
                      <a:lnTo>
                        <a:pt x="753" y="446"/>
                      </a:lnTo>
                      <a:lnTo>
                        <a:pt x="736" y="417"/>
                      </a:lnTo>
                      <a:lnTo>
                        <a:pt x="720" y="381"/>
                      </a:lnTo>
                      <a:lnTo>
                        <a:pt x="701" y="342"/>
                      </a:lnTo>
                      <a:lnTo>
                        <a:pt x="683" y="298"/>
                      </a:lnTo>
                      <a:lnTo>
                        <a:pt x="664" y="249"/>
                      </a:lnTo>
                      <a:lnTo>
                        <a:pt x="648" y="197"/>
                      </a:lnTo>
                      <a:lnTo>
                        <a:pt x="631" y="140"/>
                      </a:lnTo>
                      <a:lnTo>
                        <a:pt x="616" y="79"/>
                      </a:lnTo>
                      <a:lnTo>
                        <a:pt x="605" y="15"/>
                      </a:lnTo>
                      <a:lnTo>
                        <a:pt x="69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0DC5A780-A2A9-DADB-3649-CF9D66942E75}"/>
                  </a:ext>
                </a:extLst>
              </p:cNvPr>
              <p:cNvSpPr txBox="1"/>
              <p:nvPr/>
            </p:nvSpPr>
            <p:spPr>
              <a:xfrm>
                <a:off x="1307149" y="1480184"/>
                <a:ext cx="224790" cy="343062"/>
              </a:xfrm>
              <a:prstGeom prst="rect">
                <a:avLst/>
              </a:prstGeom>
              <a:noFill/>
            </p:spPr>
            <p:txBody>
              <a:bodyPr wrap="square" rtlCol="0">
                <a:spAutoFit/>
              </a:bodyPr>
              <a:lstStyle/>
              <a:p>
                <a:r>
                  <a:rPr lang="en-US" b="1">
                    <a:solidFill>
                      <a:schemeClr val="bg1"/>
                    </a:solidFill>
                  </a:rPr>
                  <a:t>$</a:t>
                </a:r>
              </a:p>
            </p:txBody>
          </p:sp>
        </p:grpSp>
      </p:grpSp>
      <p:grpSp>
        <p:nvGrpSpPr>
          <p:cNvPr id="13" name="Group 12">
            <a:extLst>
              <a:ext uri="{FF2B5EF4-FFF2-40B4-BE49-F238E27FC236}">
                <a16:creationId xmlns:a16="http://schemas.microsoft.com/office/drawing/2014/main" id="{D846C227-D085-D9C4-58F8-F13B1F8B72A9}"/>
              </a:ext>
            </a:extLst>
          </p:cNvPr>
          <p:cNvGrpSpPr/>
          <p:nvPr/>
        </p:nvGrpSpPr>
        <p:grpSpPr>
          <a:xfrm>
            <a:off x="2462542" y="1935559"/>
            <a:ext cx="1819093" cy="3046279"/>
            <a:chOff x="2976586" y="1452932"/>
            <a:chExt cx="1819093" cy="2862819"/>
          </a:xfrm>
        </p:grpSpPr>
        <p:cxnSp>
          <p:nvCxnSpPr>
            <p:cNvPr id="14" name="Straight Connector 13">
              <a:extLst>
                <a:ext uri="{FF2B5EF4-FFF2-40B4-BE49-F238E27FC236}">
                  <a16:creationId xmlns:a16="http://schemas.microsoft.com/office/drawing/2014/main" id="{1AAE4B97-85F3-0493-92D7-7C42A71FA927}"/>
                </a:ext>
              </a:extLst>
            </p:cNvPr>
            <p:cNvCxnSpPr>
              <a:cxnSpLocks/>
            </p:cNvCxnSpPr>
            <p:nvPr/>
          </p:nvCxnSpPr>
          <p:spPr>
            <a:xfrm>
              <a:off x="3361823" y="2301552"/>
              <a:ext cx="85603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Inhaltsplatzhalter 4">
              <a:extLst>
                <a:ext uri="{FF2B5EF4-FFF2-40B4-BE49-F238E27FC236}">
                  <a16:creationId xmlns:a16="http://schemas.microsoft.com/office/drawing/2014/main" id="{0BB0967A-4EE1-BCBA-F7B6-FFC716A007E7}"/>
                </a:ext>
              </a:extLst>
            </p:cNvPr>
            <p:cNvSpPr txBox="1">
              <a:spLocks/>
            </p:cNvSpPr>
            <p:nvPr/>
          </p:nvSpPr>
          <p:spPr>
            <a:xfrm>
              <a:off x="2976586" y="2517637"/>
              <a:ext cx="1819093" cy="179811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800" b="1">
                  <a:solidFill>
                    <a:schemeClr val="bg2"/>
                  </a:solidFill>
                  <a:latin typeface="+mn-lt"/>
                </a:rPr>
                <a:t>NCPACE</a:t>
              </a:r>
            </a:p>
            <a:p>
              <a:pPr marL="0" lvl="7" indent="0">
                <a:spcBef>
                  <a:spcPts val="600"/>
                </a:spcBef>
                <a:buNone/>
              </a:pPr>
              <a:r>
                <a:rPr lang="en-US" sz="1200">
                  <a:solidFill>
                    <a:schemeClr val="bg2"/>
                  </a:solidFill>
                </a:rPr>
                <a:t>Navy College Program for Afloat College Education (NCPACE)  provides personnel assigned to Type 2 and 4 (sea duty) commands access to education opportunities.</a:t>
              </a:r>
            </a:p>
          </p:txBody>
        </p:sp>
        <p:grpSp>
          <p:nvGrpSpPr>
            <p:cNvPr id="16" name="Group 15">
              <a:extLst>
                <a:ext uri="{FF2B5EF4-FFF2-40B4-BE49-F238E27FC236}">
                  <a16:creationId xmlns:a16="http://schemas.microsoft.com/office/drawing/2014/main" id="{71D3E802-1326-ED7E-6210-F2CB7773AA45}"/>
                </a:ext>
              </a:extLst>
            </p:cNvPr>
            <p:cNvGrpSpPr/>
            <p:nvPr/>
          </p:nvGrpSpPr>
          <p:grpSpPr>
            <a:xfrm>
              <a:off x="3315404" y="1452932"/>
              <a:ext cx="725701" cy="614429"/>
              <a:chOff x="3315404" y="1452932"/>
              <a:chExt cx="725701" cy="614429"/>
            </a:xfrm>
          </p:grpSpPr>
          <p:grpSp>
            <p:nvGrpSpPr>
              <p:cNvPr id="17" name="Group 16">
                <a:extLst>
                  <a:ext uri="{FF2B5EF4-FFF2-40B4-BE49-F238E27FC236}">
                    <a16:creationId xmlns:a16="http://schemas.microsoft.com/office/drawing/2014/main" id="{DF89F887-F90D-ECDA-1979-FBC298803CB8}"/>
                  </a:ext>
                </a:extLst>
              </p:cNvPr>
              <p:cNvGrpSpPr/>
              <p:nvPr/>
            </p:nvGrpSpPr>
            <p:grpSpPr>
              <a:xfrm>
                <a:off x="3327508" y="1452932"/>
                <a:ext cx="713597" cy="614429"/>
                <a:chOff x="3327508" y="1452932"/>
                <a:chExt cx="713597" cy="614429"/>
              </a:xfrm>
            </p:grpSpPr>
            <p:sp>
              <p:nvSpPr>
                <p:cNvPr id="19" name="Freeform 224">
                  <a:extLst>
                    <a:ext uri="{FF2B5EF4-FFF2-40B4-BE49-F238E27FC236}">
                      <a16:creationId xmlns:a16="http://schemas.microsoft.com/office/drawing/2014/main" id="{2E5EC89C-3A10-EFB8-9F6C-76FC32D7F990}"/>
                    </a:ext>
                  </a:extLst>
                </p:cNvPr>
                <p:cNvSpPr>
                  <a:spLocks noEditPoints="1"/>
                </p:cNvSpPr>
                <p:nvPr/>
              </p:nvSpPr>
              <p:spPr bwMode="auto">
                <a:xfrm>
                  <a:off x="3538575" y="1452932"/>
                  <a:ext cx="502530" cy="614429"/>
                </a:xfrm>
                <a:custGeom>
                  <a:avLst/>
                  <a:gdLst>
                    <a:gd name="T0" fmla="*/ 1252 w 2717"/>
                    <a:gd name="T1" fmla="*/ 346 h 3322"/>
                    <a:gd name="T2" fmla="*/ 1211 w 2717"/>
                    <a:gd name="T3" fmla="*/ 483 h 3322"/>
                    <a:gd name="T4" fmla="*/ 1300 w 2717"/>
                    <a:gd name="T5" fmla="*/ 592 h 3322"/>
                    <a:gd name="T6" fmla="*/ 1443 w 2717"/>
                    <a:gd name="T7" fmla="*/ 578 h 3322"/>
                    <a:gd name="T8" fmla="*/ 1509 w 2717"/>
                    <a:gd name="T9" fmla="*/ 453 h 3322"/>
                    <a:gd name="T10" fmla="*/ 1443 w 2717"/>
                    <a:gd name="T11" fmla="*/ 328 h 3322"/>
                    <a:gd name="T12" fmla="*/ 1411 w 2717"/>
                    <a:gd name="T13" fmla="*/ 3 h 3322"/>
                    <a:gd name="T14" fmla="*/ 1641 w 2717"/>
                    <a:gd name="T15" fmla="*/ 100 h 3322"/>
                    <a:gd name="T16" fmla="*/ 1785 w 2717"/>
                    <a:gd name="T17" fmla="*/ 300 h 3322"/>
                    <a:gd name="T18" fmla="*/ 1799 w 2717"/>
                    <a:gd name="T19" fmla="*/ 557 h 3322"/>
                    <a:gd name="T20" fmla="*/ 1677 w 2717"/>
                    <a:gd name="T21" fmla="*/ 774 h 3322"/>
                    <a:gd name="T22" fmla="*/ 1509 w 2717"/>
                    <a:gd name="T23" fmla="*/ 1208 h 3322"/>
                    <a:gd name="T24" fmla="*/ 1968 w 2717"/>
                    <a:gd name="T25" fmla="*/ 1252 h 3322"/>
                    <a:gd name="T26" fmla="*/ 2010 w 2717"/>
                    <a:gd name="T27" fmla="*/ 1389 h 3322"/>
                    <a:gd name="T28" fmla="*/ 1920 w 2717"/>
                    <a:gd name="T29" fmla="*/ 1498 h 3322"/>
                    <a:gd name="T30" fmla="*/ 1586 w 2717"/>
                    <a:gd name="T31" fmla="*/ 2694 h 3322"/>
                    <a:gd name="T32" fmla="*/ 1932 w 2717"/>
                    <a:gd name="T33" fmla="*/ 2548 h 3322"/>
                    <a:gd name="T34" fmla="*/ 2203 w 2717"/>
                    <a:gd name="T35" fmla="*/ 2296 h 3322"/>
                    <a:gd name="T36" fmla="*/ 2372 w 2717"/>
                    <a:gd name="T37" fmla="*/ 1962 h 3322"/>
                    <a:gd name="T38" fmla="*/ 2330 w 2717"/>
                    <a:gd name="T39" fmla="*/ 1800 h 3322"/>
                    <a:gd name="T40" fmla="*/ 2240 w 2717"/>
                    <a:gd name="T41" fmla="*/ 1691 h 3322"/>
                    <a:gd name="T42" fmla="*/ 2281 w 2717"/>
                    <a:gd name="T43" fmla="*/ 1554 h 3322"/>
                    <a:gd name="T44" fmla="*/ 2566 w 2717"/>
                    <a:gd name="T45" fmla="*/ 1510 h 3322"/>
                    <a:gd name="T46" fmla="*/ 2691 w 2717"/>
                    <a:gd name="T47" fmla="*/ 1576 h 3322"/>
                    <a:gd name="T48" fmla="*/ 2705 w 2717"/>
                    <a:gd name="T49" fmla="*/ 1840 h 3322"/>
                    <a:gd name="T50" fmla="*/ 2581 w 2717"/>
                    <a:gd name="T51" fmla="*/ 2254 h 3322"/>
                    <a:gd name="T52" fmla="*/ 2339 w 2717"/>
                    <a:gd name="T53" fmla="*/ 2601 h 3322"/>
                    <a:gd name="T54" fmla="*/ 2004 w 2717"/>
                    <a:gd name="T55" fmla="*/ 2857 h 3322"/>
                    <a:gd name="T56" fmla="*/ 1597 w 2717"/>
                    <a:gd name="T57" fmla="*/ 2999 h 3322"/>
                    <a:gd name="T58" fmla="*/ 1483 w 2717"/>
                    <a:gd name="T59" fmla="*/ 3256 h 3322"/>
                    <a:gd name="T60" fmla="*/ 1359 w 2717"/>
                    <a:gd name="T61" fmla="*/ 3322 h 3322"/>
                    <a:gd name="T62" fmla="*/ 1234 w 2717"/>
                    <a:gd name="T63" fmla="*/ 3256 h 3322"/>
                    <a:gd name="T64" fmla="*/ 1120 w 2717"/>
                    <a:gd name="T65" fmla="*/ 2999 h 3322"/>
                    <a:gd name="T66" fmla="*/ 713 w 2717"/>
                    <a:gd name="T67" fmla="*/ 2857 h 3322"/>
                    <a:gd name="T68" fmla="*/ 378 w 2717"/>
                    <a:gd name="T69" fmla="*/ 2601 h 3322"/>
                    <a:gd name="T70" fmla="*/ 136 w 2717"/>
                    <a:gd name="T71" fmla="*/ 2254 h 3322"/>
                    <a:gd name="T72" fmla="*/ 12 w 2717"/>
                    <a:gd name="T73" fmla="*/ 1840 h 3322"/>
                    <a:gd name="T74" fmla="*/ 26 w 2717"/>
                    <a:gd name="T75" fmla="*/ 1576 h 3322"/>
                    <a:gd name="T76" fmla="*/ 151 w 2717"/>
                    <a:gd name="T77" fmla="*/ 1510 h 3322"/>
                    <a:gd name="T78" fmla="*/ 436 w 2717"/>
                    <a:gd name="T79" fmla="*/ 1554 h 3322"/>
                    <a:gd name="T80" fmla="*/ 477 w 2717"/>
                    <a:gd name="T81" fmla="*/ 1691 h 3322"/>
                    <a:gd name="T82" fmla="*/ 387 w 2717"/>
                    <a:gd name="T83" fmla="*/ 1800 h 3322"/>
                    <a:gd name="T84" fmla="*/ 345 w 2717"/>
                    <a:gd name="T85" fmla="*/ 1962 h 3322"/>
                    <a:gd name="T86" fmla="*/ 514 w 2717"/>
                    <a:gd name="T87" fmla="*/ 2296 h 3322"/>
                    <a:gd name="T88" fmla="*/ 785 w 2717"/>
                    <a:gd name="T89" fmla="*/ 2548 h 3322"/>
                    <a:gd name="T90" fmla="*/ 1131 w 2717"/>
                    <a:gd name="T91" fmla="*/ 2694 h 3322"/>
                    <a:gd name="T92" fmla="*/ 797 w 2717"/>
                    <a:gd name="T93" fmla="*/ 1498 h 3322"/>
                    <a:gd name="T94" fmla="*/ 707 w 2717"/>
                    <a:gd name="T95" fmla="*/ 1389 h 3322"/>
                    <a:gd name="T96" fmla="*/ 749 w 2717"/>
                    <a:gd name="T97" fmla="*/ 1252 h 3322"/>
                    <a:gd name="T98" fmla="*/ 1208 w 2717"/>
                    <a:gd name="T99" fmla="*/ 1208 h 3322"/>
                    <a:gd name="T100" fmla="*/ 1040 w 2717"/>
                    <a:gd name="T101" fmla="*/ 774 h 3322"/>
                    <a:gd name="T102" fmla="*/ 918 w 2717"/>
                    <a:gd name="T103" fmla="*/ 557 h 3322"/>
                    <a:gd name="T104" fmla="*/ 932 w 2717"/>
                    <a:gd name="T105" fmla="*/ 300 h 3322"/>
                    <a:gd name="T106" fmla="*/ 1076 w 2717"/>
                    <a:gd name="T107" fmla="*/ 100 h 3322"/>
                    <a:gd name="T108" fmla="*/ 1306 w 2717"/>
                    <a:gd name="T109" fmla="*/ 3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17" h="3322">
                      <a:moveTo>
                        <a:pt x="1359" y="302"/>
                      </a:moveTo>
                      <a:lnTo>
                        <a:pt x="1328" y="305"/>
                      </a:lnTo>
                      <a:lnTo>
                        <a:pt x="1300" y="314"/>
                      </a:lnTo>
                      <a:lnTo>
                        <a:pt x="1274" y="328"/>
                      </a:lnTo>
                      <a:lnTo>
                        <a:pt x="1252" y="346"/>
                      </a:lnTo>
                      <a:lnTo>
                        <a:pt x="1234" y="368"/>
                      </a:lnTo>
                      <a:lnTo>
                        <a:pt x="1220" y="395"/>
                      </a:lnTo>
                      <a:lnTo>
                        <a:pt x="1211" y="423"/>
                      </a:lnTo>
                      <a:lnTo>
                        <a:pt x="1208" y="453"/>
                      </a:lnTo>
                      <a:lnTo>
                        <a:pt x="1211" y="483"/>
                      </a:lnTo>
                      <a:lnTo>
                        <a:pt x="1220" y="511"/>
                      </a:lnTo>
                      <a:lnTo>
                        <a:pt x="1234" y="538"/>
                      </a:lnTo>
                      <a:lnTo>
                        <a:pt x="1252" y="560"/>
                      </a:lnTo>
                      <a:lnTo>
                        <a:pt x="1274" y="578"/>
                      </a:lnTo>
                      <a:lnTo>
                        <a:pt x="1300" y="592"/>
                      </a:lnTo>
                      <a:lnTo>
                        <a:pt x="1328" y="601"/>
                      </a:lnTo>
                      <a:lnTo>
                        <a:pt x="1359" y="604"/>
                      </a:lnTo>
                      <a:lnTo>
                        <a:pt x="1389" y="601"/>
                      </a:lnTo>
                      <a:lnTo>
                        <a:pt x="1417" y="592"/>
                      </a:lnTo>
                      <a:lnTo>
                        <a:pt x="1443" y="578"/>
                      </a:lnTo>
                      <a:lnTo>
                        <a:pt x="1465" y="560"/>
                      </a:lnTo>
                      <a:lnTo>
                        <a:pt x="1483" y="538"/>
                      </a:lnTo>
                      <a:lnTo>
                        <a:pt x="1497" y="511"/>
                      </a:lnTo>
                      <a:lnTo>
                        <a:pt x="1506" y="483"/>
                      </a:lnTo>
                      <a:lnTo>
                        <a:pt x="1509" y="453"/>
                      </a:lnTo>
                      <a:lnTo>
                        <a:pt x="1506" y="423"/>
                      </a:lnTo>
                      <a:lnTo>
                        <a:pt x="1497" y="395"/>
                      </a:lnTo>
                      <a:lnTo>
                        <a:pt x="1483" y="368"/>
                      </a:lnTo>
                      <a:lnTo>
                        <a:pt x="1465" y="346"/>
                      </a:lnTo>
                      <a:lnTo>
                        <a:pt x="1443" y="328"/>
                      </a:lnTo>
                      <a:lnTo>
                        <a:pt x="1417" y="314"/>
                      </a:lnTo>
                      <a:lnTo>
                        <a:pt x="1389" y="305"/>
                      </a:lnTo>
                      <a:lnTo>
                        <a:pt x="1359" y="302"/>
                      </a:lnTo>
                      <a:close/>
                      <a:moveTo>
                        <a:pt x="1359" y="0"/>
                      </a:moveTo>
                      <a:lnTo>
                        <a:pt x="1411" y="3"/>
                      </a:lnTo>
                      <a:lnTo>
                        <a:pt x="1462" y="12"/>
                      </a:lnTo>
                      <a:lnTo>
                        <a:pt x="1511" y="26"/>
                      </a:lnTo>
                      <a:lnTo>
                        <a:pt x="1558" y="46"/>
                      </a:lnTo>
                      <a:lnTo>
                        <a:pt x="1601" y="70"/>
                      </a:lnTo>
                      <a:lnTo>
                        <a:pt x="1641" y="100"/>
                      </a:lnTo>
                      <a:lnTo>
                        <a:pt x="1679" y="133"/>
                      </a:lnTo>
                      <a:lnTo>
                        <a:pt x="1712" y="170"/>
                      </a:lnTo>
                      <a:lnTo>
                        <a:pt x="1741" y="210"/>
                      </a:lnTo>
                      <a:lnTo>
                        <a:pt x="1765" y="254"/>
                      </a:lnTo>
                      <a:lnTo>
                        <a:pt x="1785" y="300"/>
                      </a:lnTo>
                      <a:lnTo>
                        <a:pt x="1799" y="349"/>
                      </a:lnTo>
                      <a:lnTo>
                        <a:pt x="1808" y="401"/>
                      </a:lnTo>
                      <a:lnTo>
                        <a:pt x="1811" y="453"/>
                      </a:lnTo>
                      <a:lnTo>
                        <a:pt x="1808" y="506"/>
                      </a:lnTo>
                      <a:lnTo>
                        <a:pt x="1799" y="557"/>
                      </a:lnTo>
                      <a:lnTo>
                        <a:pt x="1785" y="606"/>
                      </a:lnTo>
                      <a:lnTo>
                        <a:pt x="1765" y="652"/>
                      </a:lnTo>
                      <a:lnTo>
                        <a:pt x="1740" y="697"/>
                      </a:lnTo>
                      <a:lnTo>
                        <a:pt x="1711" y="737"/>
                      </a:lnTo>
                      <a:lnTo>
                        <a:pt x="1677" y="774"/>
                      </a:lnTo>
                      <a:lnTo>
                        <a:pt x="1640" y="807"/>
                      </a:lnTo>
                      <a:lnTo>
                        <a:pt x="1600" y="836"/>
                      </a:lnTo>
                      <a:lnTo>
                        <a:pt x="1556" y="861"/>
                      </a:lnTo>
                      <a:lnTo>
                        <a:pt x="1509" y="880"/>
                      </a:lnTo>
                      <a:lnTo>
                        <a:pt x="1509" y="1208"/>
                      </a:lnTo>
                      <a:lnTo>
                        <a:pt x="1862" y="1208"/>
                      </a:lnTo>
                      <a:lnTo>
                        <a:pt x="1892" y="1211"/>
                      </a:lnTo>
                      <a:lnTo>
                        <a:pt x="1920" y="1220"/>
                      </a:lnTo>
                      <a:lnTo>
                        <a:pt x="1946" y="1234"/>
                      </a:lnTo>
                      <a:lnTo>
                        <a:pt x="1968" y="1252"/>
                      </a:lnTo>
                      <a:lnTo>
                        <a:pt x="1986" y="1274"/>
                      </a:lnTo>
                      <a:lnTo>
                        <a:pt x="2001" y="1301"/>
                      </a:lnTo>
                      <a:lnTo>
                        <a:pt x="2010" y="1329"/>
                      </a:lnTo>
                      <a:lnTo>
                        <a:pt x="2013" y="1359"/>
                      </a:lnTo>
                      <a:lnTo>
                        <a:pt x="2010" y="1389"/>
                      </a:lnTo>
                      <a:lnTo>
                        <a:pt x="2001" y="1417"/>
                      </a:lnTo>
                      <a:lnTo>
                        <a:pt x="1986" y="1444"/>
                      </a:lnTo>
                      <a:lnTo>
                        <a:pt x="1968" y="1466"/>
                      </a:lnTo>
                      <a:lnTo>
                        <a:pt x="1946" y="1484"/>
                      </a:lnTo>
                      <a:lnTo>
                        <a:pt x="1920" y="1498"/>
                      </a:lnTo>
                      <a:lnTo>
                        <a:pt x="1892" y="1507"/>
                      </a:lnTo>
                      <a:lnTo>
                        <a:pt x="1862" y="1510"/>
                      </a:lnTo>
                      <a:lnTo>
                        <a:pt x="1509" y="1510"/>
                      </a:lnTo>
                      <a:lnTo>
                        <a:pt x="1509" y="2707"/>
                      </a:lnTo>
                      <a:lnTo>
                        <a:pt x="1586" y="2694"/>
                      </a:lnTo>
                      <a:lnTo>
                        <a:pt x="1659" y="2675"/>
                      </a:lnTo>
                      <a:lnTo>
                        <a:pt x="1732" y="2650"/>
                      </a:lnTo>
                      <a:lnTo>
                        <a:pt x="1801" y="2620"/>
                      </a:lnTo>
                      <a:lnTo>
                        <a:pt x="1868" y="2587"/>
                      </a:lnTo>
                      <a:lnTo>
                        <a:pt x="1932" y="2548"/>
                      </a:lnTo>
                      <a:lnTo>
                        <a:pt x="1993" y="2506"/>
                      </a:lnTo>
                      <a:lnTo>
                        <a:pt x="2051" y="2458"/>
                      </a:lnTo>
                      <a:lnTo>
                        <a:pt x="2105" y="2408"/>
                      </a:lnTo>
                      <a:lnTo>
                        <a:pt x="2155" y="2354"/>
                      </a:lnTo>
                      <a:lnTo>
                        <a:pt x="2203" y="2296"/>
                      </a:lnTo>
                      <a:lnTo>
                        <a:pt x="2245" y="2235"/>
                      </a:lnTo>
                      <a:lnTo>
                        <a:pt x="2284" y="2170"/>
                      </a:lnTo>
                      <a:lnTo>
                        <a:pt x="2318" y="2104"/>
                      </a:lnTo>
                      <a:lnTo>
                        <a:pt x="2347" y="2034"/>
                      </a:lnTo>
                      <a:lnTo>
                        <a:pt x="2372" y="1962"/>
                      </a:lnTo>
                      <a:lnTo>
                        <a:pt x="2391" y="1889"/>
                      </a:lnTo>
                      <a:lnTo>
                        <a:pt x="2404" y="1812"/>
                      </a:lnTo>
                      <a:lnTo>
                        <a:pt x="2388" y="1812"/>
                      </a:lnTo>
                      <a:lnTo>
                        <a:pt x="2358" y="1809"/>
                      </a:lnTo>
                      <a:lnTo>
                        <a:pt x="2330" y="1800"/>
                      </a:lnTo>
                      <a:lnTo>
                        <a:pt x="2303" y="1786"/>
                      </a:lnTo>
                      <a:lnTo>
                        <a:pt x="2281" y="1768"/>
                      </a:lnTo>
                      <a:lnTo>
                        <a:pt x="2263" y="1746"/>
                      </a:lnTo>
                      <a:lnTo>
                        <a:pt x="2249" y="1719"/>
                      </a:lnTo>
                      <a:lnTo>
                        <a:pt x="2240" y="1691"/>
                      </a:lnTo>
                      <a:lnTo>
                        <a:pt x="2237" y="1661"/>
                      </a:lnTo>
                      <a:lnTo>
                        <a:pt x="2240" y="1631"/>
                      </a:lnTo>
                      <a:lnTo>
                        <a:pt x="2249" y="1603"/>
                      </a:lnTo>
                      <a:lnTo>
                        <a:pt x="2263" y="1576"/>
                      </a:lnTo>
                      <a:lnTo>
                        <a:pt x="2281" y="1554"/>
                      </a:lnTo>
                      <a:lnTo>
                        <a:pt x="2303" y="1536"/>
                      </a:lnTo>
                      <a:lnTo>
                        <a:pt x="2330" y="1522"/>
                      </a:lnTo>
                      <a:lnTo>
                        <a:pt x="2358" y="1513"/>
                      </a:lnTo>
                      <a:lnTo>
                        <a:pt x="2388" y="1510"/>
                      </a:lnTo>
                      <a:lnTo>
                        <a:pt x="2566" y="1510"/>
                      </a:lnTo>
                      <a:lnTo>
                        <a:pt x="2596" y="1513"/>
                      </a:lnTo>
                      <a:lnTo>
                        <a:pt x="2624" y="1522"/>
                      </a:lnTo>
                      <a:lnTo>
                        <a:pt x="2651" y="1536"/>
                      </a:lnTo>
                      <a:lnTo>
                        <a:pt x="2673" y="1554"/>
                      </a:lnTo>
                      <a:lnTo>
                        <a:pt x="2691" y="1576"/>
                      </a:lnTo>
                      <a:lnTo>
                        <a:pt x="2705" y="1603"/>
                      </a:lnTo>
                      <a:lnTo>
                        <a:pt x="2714" y="1631"/>
                      </a:lnTo>
                      <a:lnTo>
                        <a:pt x="2717" y="1661"/>
                      </a:lnTo>
                      <a:lnTo>
                        <a:pt x="2714" y="1752"/>
                      </a:lnTo>
                      <a:lnTo>
                        <a:pt x="2705" y="1840"/>
                      </a:lnTo>
                      <a:lnTo>
                        <a:pt x="2691" y="1927"/>
                      </a:lnTo>
                      <a:lnTo>
                        <a:pt x="2671" y="2012"/>
                      </a:lnTo>
                      <a:lnTo>
                        <a:pt x="2646" y="2095"/>
                      </a:lnTo>
                      <a:lnTo>
                        <a:pt x="2615" y="2176"/>
                      </a:lnTo>
                      <a:lnTo>
                        <a:pt x="2581" y="2254"/>
                      </a:lnTo>
                      <a:lnTo>
                        <a:pt x="2541" y="2329"/>
                      </a:lnTo>
                      <a:lnTo>
                        <a:pt x="2497" y="2402"/>
                      </a:lnTo>
                      <a:lnTo>
                        <a:pt x="2448" y="2471"/>
                      </a:lnTo>
                      <a:lnTo>
                        <a:pt x="2395" y="2538"/>
                      </a:lnTo>
                      <a:lnTo>
                        <a:pt x="2339" y="2601"/>
                      </a:lnTo>
                      <a:lnTo>
                        <a:pt x="2278" y="2660"/>
                      </a:lnTo>
                      <a:lnTo>
                        <a:pt x="2215" y="2716"/>
                      </a:lnTo>
                      <a:lnTo>
                        <a:pt x="2147" y="2767"/>
                      </a:lnTo>
                      <a:lnTo>
                        <a:pt x="2077" y="2815"/>
                      </a:lnTo>
                      <a:lnTo>
                        <a:pt x="2004" y="2857"/>
                      </a:lnTo>
                      <a:lnTo>
                        <a:pt x="1927" y="2895"/>
                      </a:lnTo>
                      <a:lnTo>
                        <a:pt x="1848" y="2928"/>
                      </a:lnTo>
                      <a:lnTo>
                        <a:pt x="1766" y="2958"/>
                      </a:lnTo>
                      <a:lnTo>
                        <a:pt x="1683" y="2981"/>
                      </a:lnTo>
                      <a:lnTo>
                        <a:pt x="1597" y="2999"/>
                      </a:lnTo>
                      <a:lnTo>
                        <a:pt x="1509" y="3012"/>
                      </a:lnTo>
                      <a:lnTo>
                        <a:pt x="1509" y="3171"/>
                      </a:lnTo>
                      <a:lnTo>
                        <a:pt x="1506" y="3201"/>
                      </a:lnTo>
                      <a:lnTo>
                        <a:pt x="1497" y="3229"/>
                      </a:lnTo>
                      <a:lnTo>
                        <a:pt x="1483" y="3256"/>
                      </a:lnTo>
                      <a:lnTo>
                        <a:pt x="1465" y="3278"/>
                      </a:lnTo>
                      <a:lnTo>
                        <a:pt x="1443" y="3296"/>
                      </a:lnTo>
                      <a:lnTo>
                        <a:pt x="1417" y="3310"/>
                      </a:lnTo>
                      <a:lnTo>
                        <a:pt x="1389" y="3319"/>
                      </a:lnTo>
                      <a:lnTo>
                        <a:pt x="1359" y="3322"/>
                      </a:lnTo>
                      <a:lnTo>
                        <a:pt x="1328" y="3319"/>
                      </a:lnTo>
                      <a:lnTo>
                        <a:pt x="1300" y="3310"/>
                      </a:lnTo>
                      <a:lnTo>
                        <a:pt x="1274" y="3296"/>
                      </a:lnTo>
                      <a:lnTo>
                        <a:pt x="1252" y="3278"/>
                      </a:lnTo>
                      <a:lnTo>
                        <a:pt x="1234" y="3256"/>
                      </a:lnTo>
                      <a:lnTo>
                        <a:pt x="1220" y="3229"/>
                      </a:lnTo>
                      <a:lnTo>
                        <a:pt x="1211" y="3201"/>
                      </a:lnTo>
                      <a:lnTo>
                        <a:pt x="1208" y="3171"/>
                      </a:lnTo>
                      <a:lnTo>
                        <a:pt x="1208" y="3012"/>
                      </a:lnTo>
                      <a:lnTo>
                        <a:pt x="1120" y="2999"/>
                      </a:lnTo>
                      <a:lnTo>
                        <a:pt x="1034" y="2981"/>
                      </a:lnTo>
                      <a:lnTo>
                        <a:pt x="951" y="2958"/>
                      </a:lnTo>
                      <a:lnTo>
                        <a:pt x="869" y="2928"/>
                      </a:lnTo>
                      <a:lnTo>
                        <a:pt x="790" y="2895"/>
                      </a:lnTo>
                      <a:lnTo>
                        <a:pt x="713" y="2857"/>
                      </a:lnTo>
                      <a:lnTo>
                        <a:pt x="640" y="2815"/>
                      </a:lnTo>
                      <a:lnTo>
                        <a:pt x="570" y="2767"/>
                      </a:lnTo>
                      <a:lnTo>
                        <a:pt x="502" y="2716"/>
                      </a:lnTo>
                      <a:lnTo>
                        <a:pt x="439" y="2660"/>
                      </a:lnTo>
                      <a:lnTo>
                        <a:pt x="378" y="2601"/>
                      </a:lnTo>
                      <a:lnTo>
                        <a:pt x="322" y="2538"/>
                      </a:lnTo>
                      <a:lnTo>
                        <a:pt x="269" y="2471"/>
                      </a:lnTo>
                      <a:lnTo>
                        <a:pt x="220" y="2402"/>
                      </a:lnTo>
                      <a:lnTo>
                        <a:pt x="176" y="2329"/>
                      </a:lnTo>
                      <a:lnTo>
                        <a:pt x="136" y="2254"/>
                      </a:lnTo>
                      <a:lnTo>
                        <a:pt x="102" y="2176"/>
                      </a:lnTo>
                      <a:lnTo>
                        <a:pt x="71" y="2095"/>
                      </a:lnTo>
                      <a:lnTo>
                        <a:pt x="46" y="2012"/>
                      </a:lnTo>
                      <a:lnTo>
                        <a:pt x="26" y="1927"/>
                      </a:lnTo>
                      <a:lnTo>
                        <a:pt x="12" y="1840"/>
                      </a:lnTo>
                      <a:lnTo>
                        <a:pt x="3" y="1752"/>
                      </a:lnTo>
                      <a:lnTo>
                        <a:pt x="0" y="1661"/>
                      </a:lnTo>
                      <a:lnTo>
                        <a:pt x="3" y="1631"/>
                      </a:lnTo>
                      <a:lnTo>
                        <a:pt x="12" y="1603"/>
                      </a:lnTo>
                      <a:lnTo>
                        <a:pt x="26" y="1576"/>
                      </a:lnTo>
                      <a:lnTo>
                        <a:pt x="44" y="1554"/>
                      </a:lnTo>
                      <a:lnTo>
                        <a:pt x="66" y="1536"/>
                      </a:lnTo>
                      <a:lnTo>
                        <a:pt x="93" y="1522"/>
                      </a:lnTo>
                      <a:lnTo>
                        <a:pt x="121" y="1513"/>
                      </a:lnTo>
                      <a:lnTo>
                        <a:pt x="151" y="1510"/>
                      </a:lnTo>
                      <a:lnTo>
                        <a:pt x="329" y="1510"/>
                      </a:lnTo>
                      <a:lnTo>
                        <a:pt x="359" y="1513"/>
                      </a:lnTo>
                      <a:lnTo>
                        <a:pt x="387" y="1522"/>
                      </a:lnTo>
                      <a:lnTo>
                        <a:pt x="414" y="1536"/>
                      </a:lnTo>
                      <a:lnTo>
                        <a:pt x="436" y="1554"/>
                      </a:lnTo>
                      <a:lnTo>
                        <a:pt x="454" y="1576"/>
                      </a:lnTo>
                      <a:lnTo>
                        <a:pt x="468" y="1603"/>
                      </a:lnTo>
                      <a:lnTo>
                        <a:pt x="477" y="1631"/>
                      </a:lnTo>
                      <a:lnTo>
                        <a:pt x="480" y="1661"/>
                      </a:lnTo>
                      <a:lnTo>
                        <a:pt x="477" y="1691"/>
                      </a:lnTo>
                      <a:lnTo>
                        <a:pt x="468" y="1719"/>
                      </a:lnTo>
                      <a:lnTo>
                        <a:pt x="454" y="1746"/>
                      </a:lnTo>
                      <a:lnTo>
                        <a:pt x="436" y="1768"/>
                      </a:lnTo>
                      <a:lnTo>
                        <a:pt x="414" y="1786"/>
                      </a:lnTo>
                      <a:lnTo>
                        <a:pt x="387" y="1800"/>
                      </a:lnTo>
                      <a:lnTo>
                        <a:pt x="359" y="1809"/>
                      </a:lnTo>
                      <a:lnTo>
                        <a:pt x="329" y="1812"/>
                      </a:lnTo>
                      <a:lnTo>
                        <a:pt x="313" y="1812"/>
                      </a:lnTo>
                      <a:lnTo>
                        <a:pt x="326" y="1889"/>
                      </a:lnTo>
                      <a:lnTo>
                        <a:pt x="345" y="1962"/>
                      </a:lnTo>
                      <a:lnTo>
                        <a:pt x="370" y="2034"/>
                      </a:lnTo>
                      <a:lnTo>
                        <a:pt x="399" y="2104"/>
                      </a:lnTo>
                      <a:lnTo>
                        <a:pt x="433" y="2170"/>
                      </a:lnTo>
                      <a:lnTo>
                        <a:pt x="472" y="2235"/>
                      </a:lnTo>
                      <a:lnTo>
                        <a:pt x="514" y="2296"/>
                      </a:lnTo>
                      <a:lnTo>
                        <a:pt x="562" y="2354"/>
                      </a:lnTo>
                      <a:lnTo>
                        <a:pt x="612" y="2408"/>
                      </a:lnTo>
                      <a:lnTo>
                        <a:pt x="666" y="2458"/>
                      </a:lnTo>
                      <a:lnTo>
                        <a:pt x="724" y="2506"/>
                      </a:lnTo>
                      <a:lnTo>
                        <a:pt x="785" y="2548"/>
                      </a:lnTo>
                      <a:lnTo>
                        <a:pt x="849" y="2587"/>
                      </a:lnTo>
                      <a:lnTo>
                        <a:pt x="916" y="2620"/>
                      </a:lnTo>
                      <a:lnTo>
                        <a:pt x="985" y="2650"/>
                      </a:lnTo>
                      <a:lnTo>
                        <a:pt x="1058" y="2675"/>
                      </a:lnTo>
                      <a:lnTo>
                        <a:pt x="1131" y="2694"/>
                      </a:lnTo>
                      <a:lnTo>
                        <a:pt x="1208" y="2707"/>
                      </a:lnTo>
                      <a:lnTo>
                        <a:pt x="1208" y="1510"/>
                      </a:lnTo>
                      <a:lnTo>
                        <a:pt x="855" y="1510"/>
                      </a:lnTo>
                      <a:lnTo>
                        <a:pt x="825" y="1507"/>
                      </a:lnTo>
                      <a:lnTo>
                        <a:pt x="797" y="1498"/>
                      </a:lnTo>
                      <a:lnTo>
                        <a:pt x="771" y="1484"/>
                      </a:lnTo>
                      <a:lnTo>
                        <a:pt x="749" y="1466"/>
                      </a:lnTo>
                      <a:lnTo>
                        <a:pt x="731" y="1444"/>
                      </a:lnTo>
                      <a:lnTo>
                        <a:pt x="716" y="1417"/>
                      </a:lnTo>
                      <a:lnTo>
                        <a:pt x="707" y="1389"/>
                      </a:lnTo>
                      <a:lnTo>
                        <a:pt x="704" y="1359"/>
                      </a:lnTo>
                      <a:lnTo>
                        <a:pt x="707" y="1329"/>
                      </a:lnTo>
                      <a:lnTo>
                        <a:pt x="716" y="1301"/>
                      </a:lnTo>
                      <a:lnTo>
                        <a:pt x="731" y="1274"/>
                      </a:lnTo>
                      <a:lnTo>
                        <a:pt x="749" y="1252"/>
                      </a:lnTo>
                      <a:lnTo>
                        <a:pt x="771" y="1234"/>
                      </a:lnTo>
                      <a:lnTo>
                        <a:pt x="797" y="1220"/>
                      </a:lnTo>
                      <a:lnTo>
                        <a:pt x="825" y="1211"/>
                      </a:lnTo>
                      <a:lnTo>
                        <a:pt x="855" y="1208"/>
                      </a:lnTo>
                      <a:lnTo>
                        <a:pt x="1208" y="1208"/>
                      </a:lnTo>
                      <a:lnTo>
                        <a:pt x="1208" y="880"/>
                      </a:lnTo>
                      <a:lnTo>
                        <a:pt x="1161" y="861"/>
                      </a:lnTo>
                      <a:lnTo>
                        <a:pt x="1117" y="836"/>
                      </a:lnTo>
                      <a:lnTo>
                        <a:pt x="1077" y="807"/>
                      </a:lnTo>
                      <a:lnTo>
                        <a:pt x="1040" y="774"/>
                      </a:lnTo>
                      <a:lnTo>
                        <a:pt x="1006" y="737"/>
                      </a:lnTo>
                      <a:lnTo>
                        <a:pt x="977" y="697"/>
                      </a:lnTo>
                      <a:lnTo>
                        <a:pt x="952" y="652"/>
                      </a:lnTo>
                      <a:lnTo>
                        <a:pt x="932" y="606"/>
                      </a:lnTo>
                      <a:lnTo>
                        <a:pt x="918" y="557"/>
                      </a:lnTo>
                      <a:lnTo>
                        <a:pt x="909" y="506"/>
                      </a:lnTo>
                      <a:lnTo>
                        <a:pt x="906" y="453"/>
                      </a:lnTo>
                      <a:lnTo>
                        <a:pt x="909" y="401"/>
                      </a:lnTo>
                      <a:lnTo>
                        <a:pt x="918" y="349"/>
                      </a:lnTo>
                      <a:lnTo>
                        <a:pt x="932" y="300"/>
                      </a:lnTo>
                      <a:lnTo>
                        <a:pt x="952" y="254"/>
                      </a:lnTo>
                      <a:lnTo>
                        <a:pt x="976" y="210"/>
                      </a:lnTo>
                      <a:lnTo>
                        <a:pt x="1005" y="170"/>
                      </a:lnTo>
                      <a:lnTo>
                        <a:pt x="1038" y="133"/>
                      </a:lnTo>
                      <a:lnTo>
                        <a:pt x="1076" y="100"/>
                      </a:lnTo>
                      <a:lnTo>
                        <a:pt x="1116" y="70"/>
                      </a:lnTo>
                      <a:lnTo>
                        <a:pt x="1159" y="46"/>
                      </a:lnTo>
                      <a:lnTo>
                        <a:pt x="1206" y="26"/>
                      </a:lnTo>
                      <a:lnTo>
                        <a:pt x="1255" y="12"/>
                      </a:lnTo>
                      <a:lnTo>
                        <a:pt x="1306" y="3"/>
                      </a:lnTo>
                      <a:lnTo>
                        <a:pt x="1359"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 name="Group 19">
                  <a:extLst>
                    <a:ext uri="{FF2B5EF4-FFF2-40B4-BE49-F238E27FC236}">
                      <a16:creationId xmlns:a16="http://schemas.microsoft.com/office/drawing/2014/main" id="{BA84C591-12DC-8549-5645-6F3A015918BE}"/>
                    </a:ext>
                  </a:extLst>
                </p:cNvPr>
                <p:cNvGrpSpPr/>
                <p:nvPr/>
              </p:nvGrpSpPr>
              <p:grpSpPr>
                <a:xfrm>
                  <a:off x="3327508" y="1557355"/>
                  <a:ext cx="319535" cy="321954"/>
                  <a:chOff x="3327508" y="1557355"/>
                  <a:chExt cx="319535" cy="321954"/>
                </a:xfrm>
              </p:grpSpPr>
              <p:sp>
                <p:nvSpPr>
                  <p:cNvPr id="21" name="Freeform 272">
                    <a:extLst>
                      <a:ext uri="{FF2B5EF4-FFF2-40B4-BE49-F238E27FC236}">
                        <a16:creationId xmlns:a16="http://schemas.microsoft.com/office/drawing/2014/main" id="{82E0369F-B9DC-A219-782D-F549B32279AE}"/>
                      </a:ext>
                    </a:extLst>
                  </p:cNvPr>
                  <p:cNvSpPr>
                    <a:spLocks/>
                  </p:cNvSpPr>
                  <p:nvPr/>
                </p:nvSpPr>
                <p:spPr bwMode="auto">
                  <a:xfrm>
                    <a:off x="3412233" y="1642079"/>
                    <a:ext cx="234810" cy="237230"/>
                  </a:xfrm>
                  <a:custGeom>
                    <a:avLst/>
                    <a:gdLst>
                      <a:gd name="T0" fmla="*/ 712 w 974"/>
                      <a:gd name="T1" fmla="*/ 1 h 976"/>
                      <a:gd name="T2" fmla="*/ 727 w 974"/>
                      <a:gd name="T3" fmla="*/ 12 h 976"/>
                      <a:gd name="T4" fmla="*/ 754 w 974"/>
                      <a:gd name="T5" fmla="*/ 30 h 976"/>
                      <a:gd name="T6" fmla="*/ 788 w 974"/>
                      <a:gd name="T7" fmla="*/ 54 h 976"/>
                      <a:gd name="T8" fmla="*/ 826 w 974"/>
                      <a:gd name="T9" fmla="*/ 81 h 976"/>
                      <a:gd name="T10" fmla="*/ 866 w 974"/>
                      <a:gd name="T11" fmla="*/ 108 h 976"/>
                      <a:gd name="T12" fmla="*/ 901 w 974"/>
                      <a:gd name="T13" fmla="*/ 134 h 976"/>
                      <a:gd name="T14" fmla="*/ 929 w 974"/>
                      <a:gd name="T15" fmla="*/ 154 h 976"/>
                      <a:gd name="T16" fmla="*/ 946 w 974"/>
                      <a:gd name="T17" fmla="*/ 166 h 976"/>
                      <a:gd name="T18" fmla="*/ 958 w 974"/>
                      <a:gd name="T19" fmla="*/ 181 h 976"/>
                      <a:gd name="T20" fmla="*/ 969 w 974"/>
                      <a:gd name="T21" fmla="*/ 218 h 976"/>
                      <a:gd name="T22" fmla="*/ 974 w 974"/>
                      <a:gd name="T23" fmla="*/ 275 h 976"/>
                      <a:gd name="T24" fmla="*/ 973 w 974"/>
                      <a:gd name="T25" fmla="*/ 351 h 976"/>
                      <a:gd name="T26" fmla="*/ 967 w 974"/>
                      <a:gd name="T27" fmla="*/ 440 h 976"/>
                      <a:gd name="T28" fmla="*/ 956 w 974"/>
                      <a:gd name="T29" fmla="*/ 535 h 976"/>
                      <a:gd name="T30" fmla="*/ 941 w 974"/>
                      <a:gd name="T31" fmla="*/ 629 h 976"/>
                      <a:gd name="T32" fmla="*/ 922 w 974"/>
                      <a:gd name="T33" fmla="*/ 716 h 976"/>
                      <a:gd name="T34" fmla="*/ 900 w 974"/>
                      <a:gd name="T35" fmla="*/ 789 h 976"/>
                      <a:gd name="T36" fmla="*/ 875 w 974"/>
                      <a:gd name="T37" fmla="*/ 844 h 976"/>
                      <a:gd name="T38" fmla="*/ 861 w 974"/>
                      <a:gd name="T39" fmla="*/ 861 h 976"/>
                      <a:gd name="T40" fmla="*/ 861 w 974"/>
                      <a:gd name="T41" fmla="*/ 862 h 976"/>
                      <a:gd name="T42" fmla="*/ 819 w 974"/>
                      <a:gd name="T43" fmla="*/ 888 h 976"/>
                      <a:gd name="T44" fmla="*/ 755 w 974"/>
                      <a:gd name="T45" fmla="*/ 912 h 976"/>
                      <a:gd name="T46" fmla="*/ 673 w 974"/>
                      <a:gd name="T47" fmla="*/ 934 h 976"/>
                      <a:gd name="T48" fmla="*/ 582 w 974"/>
                      <a:gd name="T49" fmla="*/ 951 h 976"/>
                      <a:gd name="T50" fmla="*/ 486 w 974"/>
                      <a:gd name="T51" fmla="*/ 964 h 976"/>
                      <a:gd name="T52" fmla="*/ 395 w 974"/>
                      <a:gd name="T53" fmla="*/ 972 h 976"/>
                      <a:gd name="T54" fmla="*/ 311 w 974"/>
                      <a:gd name="T55" fmla="*/ 976 h 976"/>
                      <a:gd name="T56" fmla="*/ 244 w 974"/>
                      <a:gd name="T57" fmla="*/ 973 h 976"/>
                      <a:gd name="T58" fmla="*/ 198 w 974"/>
                      <a:gd name="T59" fmla="*/ 965 h 976"/>
                      <a:gd name="T60" fmla="*/ 169 w 974"/>
                      <a:gd name="T61" fmla="*/ 951 h 976"/>
                      <a:gd name="T62" fmla="*/ 161 w 974"/>
                      <a:gd name="T63" fmla="*/ 941 h 976"/>
                      <a:gd name="T64" fmla="*/ 144 w 974"/>
                      <a:gd name="T65" fmla="*/ 917 h 976"/>
                      <a:gd name="T66" fmla="*/ 122 w 974"/>
                      <a:gd name="T67" fmla="*/ 885 h 976"/>
                      <a:gd name="T68" fmla="*/ 95 w 974"/>
                      <a:gd name="T69" fmla="*/ 847 h 976"/>
                      <a:gd name="T70" fmla="*/ 68 w 974"/>
                      <a:gd name="T71" fmla="*/ 808 h 976"/>
                      <a:gd name="T72" fmla="*/ 42 w 974"/>
                      <a:gd name="T73" fmla="*/ 770 h 976"/>
                      <a:gd name="T74" fmla="*/ 21 w 974"/>
                      <a:gd name="T75" fmla="*/ 739 h 976"/>
                      <a:gd name="T76" fmla="*/ 5 w 974"/>
                      <a:gd name="T77" fmla="*/ 718 h 976"/>
                      <a:gd name="T78" fmla="*/ 0 w 974"/>
                      <a:gd name="T79" fmla="*/ 710 h 976"/>
                      <a:gd name="T80" fmla="*/ 569 w 974"/>
                      <a:gd name="T81" fmla="*/ 570 h 976"/>
                      <a:gd name="T82" fmla="*/ 710 w 974"/>
                      <a:gd name="T8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976">
                        <a:moveTo>
                          <a:pt x="710" y="0"/>
                        </a:moveTo>
                        <a:lnTo>
                          <a:pt x="712" y="1"/>
                        </a:lnTo>
                        <a:lnTo>
                          <a:pt x="718" y="5"/>
                        </a:lnTo>
                        <a:lnTo>
                          <a:pt x="727" y="12"/>
                        </a:lnTo>
                        <a:lnTo>
                          <a:pt x="739" y="20"/>
                        </a:lnTo>
                        <a:lnTo>
                          <a:pt x="754" y="30"/>
                        </a:lnTo>
                        <a:lnTo>
                          <a:pt x="770" y="42"/>
                        </a:lnTo>
                        <a:lnTo>
                          <a:pt x="788" y="54"/>
                        </a:lnTo>
                        <a:lnTo>
                          <a:pt x="807" y="68"/>
                        </a:lnTo>
                        <a:lnTo>
                          <a:pt x="826" y="81"/>
                        </a:lnTo>
                        <a:lnTo>
                          <a:pt x="847" y="95"/>
                        </a:lnTo>
                        <a:lnTo>
                          <a:pt x="866" y="108"/>
                        </a:lnTo>
                        <a:lnTo>
                          <a:pt x="884" y="122"/>
                        </a:lnTo>
                        <a:lnTo>
                          <a:pt x="901" y="134"/>
                        </a:lnTo>
                        <a:lnTo>
                          <a:pt x="916" y="145"/>
                        </a:lnTo>
                        <a:lnTo>
                          <a:pt x="929" y="154"/>
                        </a:lnTo>
                        <a:lnTo>
                          <a:pt x="939" y="161"/>
                        </a:lnTo>
                        <a:lnTo>
                          <a:pt x="946" y="166"/>
                        </a:lnTo>
                        <a:lnTo>
                          <a:pt x="949" y="169"/>
                        </a:lnTo>
                        <a:lnTo>
                          <a:pt x="958" y="181"/>
                        </a:lnTo>
                        <a:lnTo>
                          <a:pt x="964" y="197"/>
                        </a:lnTo>
                        <a:lnTo>
                          <a:pt x="969" y="218"/>
                        </a:lnTo>
                        <a:lnTo>
                          <a:pt x="972" y="243"/>
                        </a:lnTo>
                        <a:lnTo>
                          <a:pt x="974" y="275"/>
                        </a:lnTo>
                        <a:lnTo>
                          <a:pt x="974" y="311"/>
                        </a:lnTo>
                        <a:lnTo>
                          <a:pt x="973" y="351"/>
                        </a:lnTo>
                        <a:lnTo>
                          <a:pt x="971" y="395"/>
                        </a:lnTo>
                        <a:lnTo>
                          <a:pt x="967" y="440"/>
                        </a:lnTo>
                        <a:lnTo>
                          <a:pt x="962" y="487"/>
                        </a:lnTo>
                        <a:lnTo>
                          <a:pt x="956" y="535"/>
                        </a:lnTo>
                        <a:lnTo>
                          <a:pt x="949" y="582"/>
                        </a:lnTo>
                        <a:lnTo>
                          <a:pt x="941" y="629"/>
                        </a:lnTo>
                        <a:lnTo>
                          <a:pt x="932" y="674"/>
                        </a:lnTo>
                        <a:lnTo>
                          <a:pt x="922" y="716"/>
                        </a:lnTo>
                        <a:lnTo>
                          <a:pt x="911" y="755"/>
                        </a:lnTo>
                        <a:lnTo>
                          <a:pt x="900" y="789"/>
                        </a:lnTo>
                        <a:lnTo>
                          <a:pt x="888" y="820"/>
                        </a:lnTo>
                        <a:lnTo>
                          <a:pt x="875" y="844"/>
                        </a:lnTo>
                        <a:lnTo>
                          <a:pt x="861" y="861"/>
                        </a:lnTo>
                        <a:lnTo>
                          <a:pt x="861" y="861"/>
                        </a:lnTo>
                        <a:lnTo>
                          <a:pt x="861" y="862"/>
                        </a:lnTo>
                        <a:lnTo>
                          <a:pt x="861" y="862"/>
                        </a:lnTo>
                        <a:lnTo>
                          <a:pt x="843" y="875"/>
                        </a:lnTo>
                        <a:lnTo>
                          <a:pt x="819" y="888"/>
                        </a:lnTo>
                        <a:lnTo>
                          <a:pt x="789" y="900"/>
                        </a:lnTo>
                        <a:lnTo>
                          <a:pt x="755" y="912"/>
                        </a:lnTo>
                        <a:lnTo>
                          <a:pt x="716" y="923"/>
                        </a:lnTo>
                        <a:lnTo>
                          <a:pt x="673" y="934"/>
                        </a:lnTo>
                        <a:lnTo>
                          <a:pt x="628" y="943"/>
                        </a:lnTo>
                        <a:lnTo>
                          <a:pt x="582" y="951"/>
                        </a:lnTo>
                        <a:lnTo>
                          <a:pt x="535" y="958"/>
                        </a:lnTo>
                        <a:lnTo>
                          <a:pt x="486" y="964"/>
                        </a:lnTo>
                        <a:lnTo>
                          <a:pt x="440" y="969"/>
                        </a:lnTo>
                        <a:lnTo>
                          <a:pt x="395" y="972"/>
                        </a:lnTo>
                        <a:lnTo>
                          <a:pt x="352" y="975"/>
                        </a:lnTo>
                        <a:lnTo>
                          <a:pt x="311" y="976"/>
                        </a:lnTo>
                        <a:lnTo>
                          <a:pt x="275" y="975"/>
                        </a:lnTo>
                        <a:lnTo>
                          <a:pt x="244" y="973"/>
                        </a:lnTo>
                        <a:lnTo>
                          <a:pt x="219" y="970"/>
                        </a:lnTo>
                        <a:lnTo>
                          <a:pt x="198" y="965"/>
                        </a:lnTo>
                        <a:lnTo>
                          <a:pt x="180" y="959"/>
                        </a:lnTo>
                        <a:lnTo>
                          <a:pt x="169" y="951"/>
                        </a:lnTo>
                        <a:lnTo>
                          <a:pt x="166" y="948"/>
                        </a:lnTo>
                        <a:lnTo>
                          <a:pt x="161" y="941"/>
                        </a:lnTo>
                        <a:lnTo>
                          <a:pt x="154" y="931"/>
                        </a:lnTo>
                        <a:lnTo>
                          <a:pt x="144" y="917"/>
                        </a:lnTo>
                        <a:lnTo>
                          <a:pt x="134" y="902"/>
                        </a:lnTo>
                        <a:lnTo>
                          <a:pt x="122" y="885"/>
                        </a:lnTo>
                        <a:lnTo>
                          <a:pt x="109" y="866"/>
                        </a:lnTo>
                        <a:lnTo>
                          <a:pt x="95" y="847"/>
                        </a:lnTo>
                        <a:lnTo>
                          <a:pt x="82" y="828"/>
                        </a:lnTo>
                        <a:lnTo>
                          <a:pt x="68" y="808"/>
                        </a:lnTo>
                        <a:lnTo>
                          <a:pt x="55" y="788"/>
                        </a:lnTo>
                        <a:lnTo>
                          <a:pt x="42" y="770"/>
                        </a:lnTo>
                        <a:lnTo>
                          <a:pt x="31" y="754"/>
                        </a:lnTo>
                        <a:lnTo>
                          <a:pt x="21" y="739"/>
                        </a:lnTo>
                        <a:lnTo>
                          <a:pt x="12" y="727"/>
                        </a:lnTo>
                        <a:lnTo>
                          <a:pt x="5" y="718"/>
                        </a:lnTo>
                        <a:lnTo>
                          <a:pt x="1" y="712"/>
                        </a:lnTo>
                        <a:lnTo>
                          <a:pt x="0" y="710"/>
                        </a:lnTo>
                        <a:lnTo>
                          <a:pt x="53" y="697"/>
                        </a:lnTo>
                        <a:lnTo>
                          <a:pt x="569" y="570"/>
                        </a:lnTo>
                        <a:lnTo>
                          <a:pt x="697" y="53"/>
                        </a:lnTo>
                        <a:lnTo>
                          <a:pt x="710" y="0"/>
                        </a:lnTo>
                        <a:close/>
                      </a:path>
                    </a:pathLst>
                  </a:custGeom>
                  <a:solidFill>
                    <a:srgbClr val="2D3F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73">
                    <a:extLst>
                      <a:ext uri="{FF2B5EF4-FFF2-40B4-BE49-F238E27FC236}">
                        <a16:creationId xmlns:a16="http://schemas.microsoft.com/office/drawing/2014/main" id="{F36DFC39-F632-9555-B125-08B58C3F3000}"/>
                      </a:ext>
                    </a:extLst>
                  </p:cNvPr>
                  <p:cNvSpPr>
                    <a:spLocks/>
                  </p:cNvSpPr>
                  <p:nvPr/>
                </p:nvSpPr>
                <p:spPr bwMode="auto">
                  <a:xfrm>
                    <a:off x="3327508" y="1557355"/>
                    <a:ext cx="268700" cy="268700"/>
                  </a:xfrm>
                  <a:custGeom>
                    <a:avLst/>
                    <a:gdLst>
                      <a:gd name="T0" fmla="*/ 1115 w 1115"/>
                      <a:gd name="T1" fmla="*/ 0 h 1116"/>
                      <a:gd name="T2" fmla="*/ 880 w 1115"/>
                      <a:gd name="T3" fmla="*/ 881 h 1116"/>
                      <a:gd name="T4" fmla="*/ 0 w 1115"/>
                      <a:gd name="T5" fmla="*/ 1116 h 1116"/>
                      <a:gd name="T6" fmla="*/ 325 w 1115"/>
                      <a:gd name="T7" fmla="*/ 325 h 1116"/>
                      <a:gd name="T8" fmla="*/ 1115 w 1115"/>
                      <a:gd name="T9" fmla="*/ 0 h 1116"/>
                    </a:gdLst>
                    <a:ahLst/>
                    <a:cxnLst>
                      <a:cxn ang="0">
                        <a:pos x="T0" y="T1"/>
                      </a:cxn>
                      <a:cxn ang="0">
                        <a:pos x="T2" y="T3"/>
                      </a:cxn>
                      <a:cxn ang="0">
                        <a:pos x="T4" y="T5"/>
                      </a:cxn>
                      <a:cxn ang="0">
                        <a:pos x="T6" y="T7"/>
                      </a:cxn>
                      <a:cxn ang="0">
                        <a:pos x="T8" y="T9"/>
                      </a:cxn>
                    </a:cxnLst>
                    <a:rect l="0" t="0" r="r" b="b"/>
                    <a:pathLst>
                      <a:path w="1115" h="1116">
                        <a:moveTo>
                          <a:pt x="1115" y="0"/>
                        </a:moveTo>
                        <a:lnTo>
                          <a:pt x="880" y="881"/>
                        </a:lnTo>
                        <a:lnTo>
                          <a:pt x="0" y="1116"/>
                        </a:lnTo>
                        <a:lnTo>
                          <a:pt x="325" y="325"/>
                        </a:lnTo>
                        <a:lnTo>
                          <a:pt x="1115" y="0"/>
                        </a:lnTo>
                        <a:close/>
                      </a:path>
                    </a:pathLst>
                  </a:custGeom>
                  <a:solidFill>
                    <a:srgbClr val="7030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8" name="Freeform 274">
                <a:extLst>
                  <a:ext uri="{FF2B5EF4-FFF2-40B4-BE49-F238E27FC236}">
                    <a16:creationId xmlns:a16="http://schemas.microsoft.com/office/drawing/2014/main" id="{E3B8C5EC-0B41-B9C8-4C69-D6F42E5146B9}"/>
                  </a:ext>
                </a:extLst>
              </p:cNvPr>
              <p:cNvSpPr>
                <a:spLocks/>
              </p:cNvSpPr>
              <p:nvPr/>
            </p:nvSpPr>
            <p:spPr bwMode="auto">
              <a:xfrm>
                <a:off x="3315404" y="1828475"/>
                <a:ext cx="21787" cy="159767"/>
              </a:xfrm>
              <a:custGeom>
                <a:avLst/>
                <a:gdLst>
                  <a:gd name="T0" fmla="*/ 45 w 91"/>
                  <a:gd name="T1" fmla="*/ 0 h 665"/>
                  <a:gd name="T2" fmla="*/ 91 w 91"/>
                  <a:gd name="T3" fmla="*/ 555 h 665"/>
                  <a:gd name="T4" fmla="*/ 45 w 91"/>
                  <a:gd name="T5" fmla="*/ 665 h 665"/>
                  <a:gd name="T6" fmla="*/ 0 w 91"/>
                  <a:gd name="T7" fmla="*/ 555 h 665"/>
                  <a:gd name="T8" fmla="*/ 45 w 91"/>
                  <a:gd name="T9" fmla="*/ 0 h 665"/>
                </a:gdLst>
                <a:ahLst/>
                <a:cxnLst>
                  <a:cxn ang="0">
                    <a:pos x="T0" y="T1"/>
                  </a:cxn>
                  <a:cxn ang="0">
                    <a:pos x="T2" y="T3"/>
                  </a:cxn>
                  <a:cxn ang="0">
                    <a:pos x="T4" y="T5"/>
                  </a:cxn>
                  <a:cxn ang="0">
                    <a:pos x="T6" y="T7"/>
                  </a:cxn>
                  <a:cxn ang="0">
                    <a:pos x="T8" y="T9"/>
                  </a:cxn>
                </a:cxnLst>
                <a:rect l="0" t="0" r="r" b="b"/>
                <a:pathLst>
                  <a:path w="91" h="665">
                    <a:moveTo>
                      <a:pt x="45" y="0"/>
                    </a:moveTo>
                    <a:lnTo>
                      <a:pt x="91" y="555"/>
                    </a:lnTo>
                    <a:lnTo>
                      <a:pt x="45" y="665"/>
                    </a:lnTo>
                    <a:lnTo>
                      <a:pt x="0" y="555"/>
                    </a:lnTo>
                    <a:lnTo>
                      <a:pt x="45" y="0"/>
                    </a:lnTo>
                    <a:close/>
                  </a:path>
                </a:pathLst>
              </a:custGeom>
              <a:solidFill>
                <a:srgbClr val="2D3F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 name="Group 22">
            <a:extLst>
              <a:ext uri="{FF2B5EF4-FFF2-40B4-BE49-F238E27FC236}">
                <a16:creationId xmlns:a16="http://schemas.microsoft.com/office/drawing/2014/main" id="{A8D39DF6-A5D4-B52E-F3EB-49915E354447}"/>
              </a:ext>
            </a:extLst>
          </p:cNvPr>
          <p:cNvGrpSpPr/>
          <p:nvPr/>
        </p:nvGrpSpPr>
        <p:grpSpPr>
          <a:xfrm>
            <a:off x="4683901" y="1965152"/>
            <a:ext cx="1599203" cy="3224264"/>
            <a:chOff x="5353400" y="1452932"/>
            <a:chExt cx="1599203" cy="2942607"/>
          </a:xfrm>
        </p:grpSpPr>
        <p:cxnSp>
          <p:nvCxnSpPr>
            <p:cNvPr id="24" name="Straight Connector 23">
              <a:extLst>
                <a:ext uri="{FF2B5EF4-FFF2-40B4-BE49-F238E27FC236}">
                  <a16:creationId xmlns:a16="http://schemas.microsoft.com/office/drawing/2014/main" id="{F8B99BED-CE81-7D51-F865-85252372E6EA}"/>
                </a:ext>
              </a:extLst>
            </p:cNvPr>
            <p:cNvCxnSpPr>
              <a:cxnSpLocks/>
            </p:cNvCxnSpPr>
            <p:nvPr/>
          </p:nvCxnSpPr>
          <p:spPr>
            <a:xfrm>
              <a:off x="5671949" y="2264717"/>
              <a:ext cx="85603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Inhaltsplatzhalter 4">
              <a:extLst>
                <a:ext uri="{FF2B5EF4-FFF2-40B4-BE49-F238E27FC236}">
                  <a16:creationId xmlns:a16="http://schemas.microsoft.com/office/drawing/2014/main" id="{E80E24E4-412C-C1D7-1099-93BC23B98993}"/>
                </a:ext>
              </a:extLst>
            </p:cNvPr>
            <p:cNvSpPr txBox="1">
              <a:spLocks/>
            </p:cNvSpPr>
            <p:nvPr/>
          </p:nvSpPr>
          <p:spPr>
            <a:xfrm>
              <a:off x="5353400" y="2480802"/>
              <a:ext cx="1599203" cy="191473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800" b="1">
                  <a:solidFill>
                    <a:schemeClr val="bg2"/>
                  </a:solidFill>
                  <a:latin typeface="+mn-lt"/>
                </a:rPr>
                <a:t>NCVEC</a:t>
              </a:r>
            </a:p>
            <a:p>
              <a:pPr marL="0" lvl="7" indent="0">
                <a:spcBef>
                  <a:spcPts val="600"/>
                </a:spcBef>
                <a:buNone/>
              </a:pPr>
              <a:r>
                <a:rPr lang="en-US" sz="1200">
                  <a:solidFill>
                    <a:schemeClr val="bg2"/>
                  </a:solidFill>
                </a:rPr>
                <a:t>Navy College Virtual Education Center (NCVEC) staffed by Navy College education counselors who provide information and education counseling services. </a:t>
              </a:r>
            </a:p>
          </p:txBody>
        </p:sp>
        <p:grpSp>
          <p:nvGrpSpPr>
            <p:cNvPr id="26" name="Group 25">
              <a:extLst>
                <a:ext uri="{FF2B5EF4-FFF2-40B4-BE49-F238E27FC236}">
                  <a16:creationId xmlns:a16="http://schemas.microsoft.com/office/drawing/2014/main" id="{EAFE1331-2D88-0FE6-F106-9FA1C5666C8E}"/>
                </a:ext>
              </a:extLst>
            </p:cNvPr>
            <p:cNvGrpSpPr/>
            <p:nvPr/>
          </p:nvGrpSpPr>
          <p:grpSpPr>
            <a:xfrm>
              <a:off x="5671949" y="1452932"/>
              <a:ext cx="856034" cy="587983"/>
              <a:chOff x="2622550" y="2803525"/>
              <a:chExt cx="471488" cy="323850"/>
            </a:xfrm>
            <a:solidFill>
              <a:srgbClr val="3C5F9E"/>
            </a:solidFill>
          </p:grpSpPr>
          <p:sp>
            <p:nvSpPr>
              <p:cNvPr id="27" name="Freeform 113">
                <a:extLst>
                  <a:ext uri="{FF2B5EF4-FFF2-40B4-BE49-F238E27FC236}">
                    <a16:creationId xmlns:a16="http://schemas.microsoft.com/office/drawing/2014/main" id="{7BF5D542-32C5-2744-C10E-C6F559749BCF}"/>
                  </a:ext>
                </a:extLst>
              </p:cNvPr>
              <p:cNvSpPr>
                <a:spLocks noEditPoints="1"/>
              </p:cNvSpPr>
              <p:nvPr/>
            </p:nvSpPr>
            <p:spPr bwMode="auto">
              <a:xfrm>
                <a:off x="2622550" y="2803525"/>
                <a:ext cx="471488" cy="323850"/>
              </a:xfrm>
              <a:custGeom>
                <a:avLst/>
                <a:gdLst>
                  <a:gd name="T0" fmla="*/ 212 w 3568"/>
                  <a:gd name="T1" fmla="*/ 2205 h 2447"/>
                  <a:gd name="T2" fmla="*/ 3237 w 3568"/>
                  <a:gd name="T3" fmla="*/ 1946 h 2447"/>
                  <a:gd name="T4" fmla="*/ 339 w 3568"/>
                  <a:gd name="T5" fmla="*/ 135 h 2447"/>
                  <a:gd name="T6" fmla="*/ 3234 w 3568"/>
                  <a:gd name="T7" fmla="*/ 1807 h 2447"/>
                  <a:gd name="T8" fmla="*/ 339 w 3568"/>
                  <a:gd name="T9" fmla="*/ 135 h 2447"/>
                  <a:gd name="T10" fmla="*/ 3234 w 3568"/>
                  <a:gd name="T11" fmla="*/ 0 h 2447"/>
                  <a:gd name="T12" fmla="*/ 3286 w 3568"/>
                  <a:gd name="T13" fmla="*/ 11 h 2447"/>
                  <a:gd name="T14" fmla="*/ 3329 w 3568"/>
                  <a:gd name="T15" fmla="*/ 40 h 2447"/>
                  <a:gd name="T16" fmla="*/ 3358 w 3568"/>
                  <a:gd name="T17" fmla="*/ 83 h 2447"/>
                  <a:gd name="T18" fmla="*/ 3369 w 3568"/>
                  <a:gd name="T19" fmla="*/ 135 h 2447"/>
                  <a:gd name="T20" fmla="*/ 3366 w 3568"/>
                  <a:gd name="T21" fmla="*/ 1834 h 2447"/>
                  <a:gd name="T22" fmla="*/ 3553 w 3568"/>
                  <a:gd name="T23" fmla="*/ 2227 h 2447"/>
                  <a:gd name="T24" fmla="*/ 3562 w 3568"/>
                  <a:gd name="T25" fmla="*/ 2244 h 2447"/>
                  <a:gd name="T26" fmla="*/ 3567 w 3568"/>
                  <a:gd name="T27" fmla="*/ 2269 h 2447"/>
                  <a:gd name="T28" fmla="*/ 3567 w 3568"/>
                  <a:gd name="T29" fmla="*/ 2295 h 2447"/>
                  <a:gd name="T30" fmla="*/ 3556 w 3568"/>
                  <a:gd name="T31" fmla="*/ 2320 h 2447"/>
                  <a:gd name="T32" fmla="*/ 3530 w 3568"/>
                  <a:gd name="T33" fmla="*/ 2339 h 2447"/>
                  <a:gd name="T34" fmla="*/ 3523 w 3568"/>
                  <a:gd name="T35" fmla="*/ 2342 h 2447"/>
                  <a:gd name="T36" fmla="*/ 3517 w 3568"/>
                  <a:gd name="T37" fmla="*/ 2345 h 2447"/>
                  <a:gd name="T38" fmla="*/ 3504 w 3568"/>
                  <a:gd name="T39" fmla="*/ 2349 h 2447"/>
                  <a:gd name="T40" fmla="*/ 3483 w 3568"/>
                  <a:gd name="T41" fmla="*/ 2354 h 2447"/>
                  <a:gd name="T42" fmla="*/ 3450 w 3568"/>
                  <a:gd name="T43" fmla="*/ 2362 h 2447"/>
                  <a:gd name="T44" fmla="*/ 3405 w 3568"/>
                  <a:gd name="T45" fmla="*/ 2371 h 2447"/>
                  <a:gd name="T46" fmla="*/ 3346 w 3568"/>
                  <a:gd name="T47" fmla="*/ 2380 h 2447"/>
                  <a:gd name="T48" fmla="*/ 3273 w 3568"/>
                  <a:gd name="T49" fmla="*/ 2390 h 2447"/>
                  <a:gd name="T50" fmla="*/ 3182 w 3568"/>
                  <a:gd name="T51" fmla="*/ 2400 h 2447"/>
                  <a:gd name="T52" fmla="*/ 3071 w 3568"/>
                  <a:gd name="T53" fmla="*/ 2409 h 2447"/>
                  <a:gd name="T54" fmla="*/ 2941 w 3568"/>
                  <a:gd name="T55" fmla="*/ 2419 h 2447"/>
                  <a:gd name="T56" fmla="*/ 2788 w 3568"/>
                  <a:gd name="T57" fmla="*/ 2428 h 2447"/>
                  <a:gd name="T58" fmla="*/ 2613 w 3568"/>
                  <a:gd name="T59" fmla="*/ 2434 h 2447"/>
                  <a:gd name="T60" fmla="*/ 2411 w 3568"/>
                  <a:gd name="T61" fmla="*/ 2441 h 2447"/>
                  <a:gd name="T62" fmla="*/ 2182 w 3568"/>
                  <a:gd name="T63" fmla="*/ 2445 h 2447"/>
                  <a:gd name="T64" fmla="*/ 1926 w 3568"/>
                  <a:gd name="T65" fmla="*/ 2447 h 2447"/>
                  <a:gd name="T66" fmla="*/ 1646 w 3568"/>
                  <a:gd name="T67" fmla="*/ 2447 h 2447"/>
                  <a:gd name="T68" fmla="*/ 1389 w 3568"/>
                  <a:gd name="T69" fmla="*/ 2445 h 2447"/>
                  <a:gd name="T70" fmla="*/ 1162 w 3568"/>
                  <a:gd name="T71" fmla="*/ 2441 h 2447"/>
                  <a:gd name="T72" fmla="*/ 960 w 3568"/>
                  <a:gd name="T73" fmla="*/ 2434 h 2447"/>
                  <a:gd name="T74" fmla="*/ 783 w 3568"/>
                  <a:gd name="T75" fmla="*/ 2428 h 2447"/>
                  <a:gd name="T76" fmla="*/ 632 w 3568"/>
                  <a:gd name="T77" fmla="*/ 2419 h 2447"/>
                  <a:gd name="T78" fmla="*/ 502 w 3568"/>
                  <a:gd name="T79" fmla="*/ 2409 h 2447"/>
                  <a:gd name="T80" fmla="*/ 391 w 3568"/>
                  <a:gd name="T81" fmla="*/ 2400 h 2447"/>
                  <a:gd name="T82" fmla="*/ 300 w 3568"/>
                  <a:gd name="T83" fmla="*/ 2390 h 2447"/>
                  <a:gd name="T84" fmla="*/ 226 w 3568"/>
                  <a:gd name="T85" fmla="*/ 2380 h 2447"/>
                  <a:gd name="T86" fmla="*/ 168 w 3568"/>
                  <a:gd name="T87" fmla="*/ 2371 h 2447"/>
                  <a:gd name="T88" fmla="*/ 124 w 3568"/>
                  <a:gd name="T89" fmla="*/ 2362 h 2447"/>
                  <a:gd name="T90" fmla="*/ 91 w 3568"/>
                  <a:gd name="T91" fmla="*/ 2354 h 2447"/>
                  <a:gd name="T92" fmla="*/ 69 w 3568"/>
                  <a:gd name="T93" fmla="*/ 2349 h 2447"/>
                  <a:gd name="T94" fmla="*/ 56 w 3568"/>
                  <a:gd name="T95" fmla="*/ 2345 h 2447"/>
                  <a:gd name="T96" fmla="*/ 51 w 3568"/>
                  <a:gd name="T97" fmla="*/ 2342 h 2447"/>
                  <a:gd name="T98" fmla="*/ 43 w 3568"/>
                  <a:gd name="T99" fmla="*/ 2339 h 2447"/>
                  <a:gd name="T100" fmla="*/ 16 w 3568"/>
                  <a:gd name="T101" fmla="*/ 2320 h 2447"/>
                  <a:gd name="T102" fmla="*/ 1 w 3568"/>
                  <a:gd name="T103" fmla="*/ 2288 h 2447"/>
                  <a:gd name="T104" fmla="*/ 4 w 3568"/>
                  <a:gd name="T105" fmla="*/ 2253 h 2447"/>
                  <a:gd name="T106" fmla="*/ 218 w 3568"/>
                  <a:gd name="T107" fmla="*/ 1867 h 2447"/>
                  <a:gd name="T108" fmla="*/ 205 w 3568"/>
                  <a:gd name="T109" fmla="*/ 1829 h 2447"/>
                  <a:gd name="T110" fmla="*/ 204 w 3568"/>
                  <a:gd name="T111" fmla="*/ 135 h 2447"/>
                  <a:gd name="T112" fmla="*/ 215 w 3568"/>
                  <a:gd name="T113" fmla="*/ 83 h 2447"/>
                  <a:gd name="T114" fmla="*/ 243 w 3568"/>
                  <a:gd name="T115" fmla="*/ 40 h 2447"/>
                  <a:gd name="T116" fmla="*/ 286 w 3568"/>
                  <a:gd name="T117" fmla="*/ 11 h 2447"/>
                  <a:gd name="T118" fmla="*/ 339 w 3568"/>
                  <a:gd name="T119" fmla="*/ 0 h 2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8" h="2447">
                    <a:moveTo>
                      <a:pt x="344" y="1946"/>
                    </a:moveTo>
                    <a:lnTo>
                      <a:pt x="212" y="2205"/>
                    </a:lnTo>
                    <a:lnTo>
                      <a:pt x="3364" y="2205"/>
                    </a:lnTo>
                    <a:lnTo>
                      <a:pt x="3237" y="1946"/>
                    </a:lnTo>
                    <a:lnTo>
                      <a:pt x="344" y="1946"/>
                    </a:lnTo>
                    <a:close/>
                    <a:moveTo>
                      <a:pt x="339" y="135"/>
                    </a:moveTo>
                    <a:lnTo>
                      <a:pt x="339" y="1807"/>
                    </a:lnTo>
                    <a:lnTo>
                      <a:pt x="3234" y="1807"/>
                    </a:lnTo>
                    <a:lnTo>
                      <a:pt x="3234" y="135"/>
                    </a:lnTo>
                    <a:lnTo>
                      <a:pt x="339" y="135"/>
                    </a:lnTo>
                    <a:close/>
                    <a:moveTo>
                      <a:pt x="339" y="0"/>
                    </a:moveTo>
                    <a:lnTo>
                      <a:pt x="3234" y="0"/>
                    </a:lnTo>
                    <a:lnTo>
                      <a:pt x="3261" y="3"/>
                    </a:lnTo>
                    <a:lnTo>
                      <a:pt x="3286" y="11"/>
                    </a:lnTo>
                    <a:lnTo>
                      <a:pt x="3309" y="23"/>
                    </a:lnTo>
                    <a:lnTo>
                      <a:pt x="3329" y="40"/>
                    </a:lnTo>
                    <a:lnTo>
                      <a:pt x="3345" y="60"/>
                    </a:lnTo>
                    <a:lnTo>
                      <a:pt x="3358" y="83"/>
                    </a:lnTo>
                    <a:lnTo>
                      <a:pt x="3366" y="108"/>
                    </a:lnTo>
                    <a:lnTo>
                      <a:pt x="3369" y="135"/>
                    </a:lnTo>
                    <a:lnTo>
                      <a:pt x="3369" y="1808"/>
                    </a:lnTo>
                    <a:lnTo>
                      <a:pt x="3366" y="1834"/>
                    </a:lnTo>
                    <a:lnTo>
                      <a:pt x="3359" y="1858"/>
                    </a:lnTo>
                    <a:lnTo>
                      <a:pt x="3553" y="2227"/>
                    </a:lnTo>
                    <a:lnTo>
                      <a:pt x="3558" y="2234"/>
                    </a:lnTo>
                    <a:lnTo>
                      <a:pt x="3562" y="2244"/>
                    </a:lnTo>
                    <a:lnTo>
                      <a:pt x="3565" y="2256"/>
                    </a:lnTo>
                    <a:lnTo>
                      <a:pt x="3567" y="2269"/>
                    </a:lnTo>
                    <a:lnTo>
                      <a:pt x="3568" y="2282"/>
                    </a:lnTo>
                    <a:lnTo>
                      <a:pt x="3567" y="2295"/>
                    </a:lnTo>
                    <a:lnTo>
                      <a:pt x="3563" y="2308"/>
                    </a:lnTo>
                    <a:lnTo>
                      <a:pt x="3556" y="2320"/>
                    </a:lnTo>
                    <a:lnTo>
                      <a:pt x="3546" y="2331"/>
                    </a:lnTo>
                    <a:lnTo>
                      <a:pt x="3530" y="2339"/>
                    </a:lnTo>
                    <a:lnTo>
                      <a:pt x="3524" y="2341"/>
                    </a:lnTo>
                    <a:lnTo>
                      <a:pt x="3523" y="2342"/>
                    </a:lnTo>
                    <a:lnTo>
                      <a:pt x="3521" y="2344"/>
                    </a:lnTo>
                    <a:lnTo>
                      <a:pt x="3517" y="2345"/>
                    </a:lnTo>
                    <a:lnTo>
                      <a:pt x="3512" y="2347"/>
                    </a:lnTo>
                    <a:lnTo>
                      <a:pt x="3504" y="2349"/>
                    </a:lnTo>
                    <a:lnTo>
                      <a:pt x="3495" y="2351"/>
                    </a:lnTo>
                    <a:lnTo>
                      <a:pt x="3483" y="2354"/>
                    </a:lnTo>
                    <a:lnTo>
                      <a:pt x="3468" y="2359"/>
                    </a:lnTo>
                    <a:lnTo>
                      <a:pt x="3450" y="2362"/>
                    </a:lnTo>
                    <a:lnTo>
                      <a:pt x="3429" y="2366"/>
                    </a:lnTo>
                    <a:lnTo>
                      <a:pt x="3405" y="2371"/>
                    </a:lnTo>
                    <a:lnTo>
                      <a:pt x="3378" y="2375"/>
                    </a:lnTo>
                    <a:lnTo>
                      <a:pt x="3346" y="2380"/>
                    </a:lnTo>
                    <a:lnTo>
                      <a:pt x="3312" y="2385"/>
                    </a:lnTo>
                    <a:lnTo>
                      <a:pt x="3273" y="2390"/>
                    </a:lnTo>
                    <a:lnTo>
                      <a:pt x="3229" y="2394"/>
                    </a:lnTo>
                    <a:lnTo>
                      <a:pt x="3182" y="2400"/>
                    </a:lnTo>
                    <a:lnTo>
                      <a:pt x="3128" y="2405"/>
                    </a:lnTo>
                    <a:lnTo>
                      <a:pt x="3071" y="2409"/>
                    </a:lnTo>
                    <a:lnTo>
                      <a:pt x="3009" y="2414"/>
                    </a:lnTo>
                    <a:lnTo>
                      <a:pt x="2941" y="2419"/>
                    </a:lnTo>
                    <a:lnTo>
                      <a:pt x="2867" y="2424"/>
                    </a:lnTo>
                    <a:lnTo>
                      <a:pt x="2788" y="2428"/>
                    </a:lnTo>
                    <a:lnTo>
                      <a:pt x="2704" y="2431"/>
                    </a:lnTo>
                    <a:lnTo>
                      <a:pt x="2613" y="2434"/>
                    </a:lnTo>
                    <a:lnTo>
                      <a:pt x="2515" y="2438"/>
                    </a:lnTo>
                    <a:lnTo>
                      <a:pt x="2411" y="2441"/>
                    </a:lnTo>
                    <a:lnTo>
                      <a:pt x="2301" y="2443"/>
                    </a:lnTo>
                    <a:lnTo>
                      <a:pt x="2182" y="2445"/>
                    </a:lnTo>
                    <a:lnTo>
                      <a:pt x="2058" y="2446"/>
                    </a:lnTo>
                    <a:lnTo>
                      <a:pt x="1926" y="2447"/>
                    </a:lnTo>
                    <a:lnTo>
                      <a:pt x="1786" y="2447"/>
                    </a:lnTo>
                    <a:lnTo>
                      <a:pt x="1646" y="2447"/>
                    </a:lnTo>
                    <a:lnTo>
                      <a:pt x="1514" y="2446"/>
                    </a:lnTo>
                    <a:lnTo>
                      <a:pt x="1389" y="2445"/>
                    </a:lnTo>
                    <a:lnTo>
                      <a:pt x="1272" y="2443"/>
                    </a:lnTo>
                    <a:lnTo>
                      <a:pt x="1162" y="2441"/>
                    </a:lnTo>
                    <a:lnTo>
                      <a:pt x="1058" y="2438"/>
                    </a:lnTo>
                    <a:lnTo>
                      <a:pt x="960" y="2434"/>
                    </a:lnTo>
                    <a:lnTo>
                      <a:pt x="869" y="2431"/>
                    </a:lnTo>
                    <a:lnTo>
                      <a:pt x="783" y="2428"/>
                    </a:lnTo>
                    <a:lnTo>
                      <a:pt x="704" y="2424"/>
                    </a:lnTo>
                    <a:lnTo>
                      <a:pt x="632" y="2419"/>
                    </a:lnTo>
                    <a:lnTo>
                      <a:pt x="563" y="2414"/>
                    </a:lnTo>
                    <a:lnTo>
                      <a:pt x="502" y="2409"/>
                    </a:lnTo>
                    <a:lnTo>
                      <a:pt x="444" y="2405"/>
                    </a:lnTo>
                    <a:lnTo>
                      <a:pt x="391" y="2400"/>
                    </a:lnTo>
                    <a:lnTo>
                      <a:pt x="344" y="2394"/>
                    </a:lnTo>
                    <a:lnTo>
                      <a:pt x="300" y="2390"/>
                    </a:lnTo>
                    <a:lnTo>
                      <a:pt x="261" y="2385"/>
                    </a:lnTo>
                    <a:lnTo>
                      <a:pt x="226" y="2380"/>
                    </a:lnTo>
                    <a:lnTo>
                      <a:pt x="195" y="2375"/>
                    </a:lnTo>
                    <a:lnTo>
                      <a:pt x="168" y="2371"/>
                    </a:lnTo>
                    <a:lnTo>
                      <a:pt x="144" y="2366"/>
                    </a:lnTo>
                    <a:lnTo>
                      <a:pt x="124" y="2362"/>
                    </a:lnTo>
                    <a:lnTo>
                      <a:pt x="106" y="2359"/>
                    </a:lnTo>
                    <a:lnTo>
                      <a:pt x="91" y="2354"/>
                    </a:lnTo>
                    <a:lnTo>
                      <a:pt x="79" y="2351"/>
                    </a:lnTo>
                    <a:lnTo>
                      <a:pt x="69" y="2349"/>
                    </a:lnTo>
                    <a:lnTo>
                      <a:pt x="62" y="2347"/>
                    </a:lnTo>
                    <a:lnTo>
                      <a:pt x="56" y="2345"/>
                    </a:lnTo>
                    <a:lnTo>
                      <a:pt x="53" y="2342"/>
                    </a:lnTo>
                    <a:lnTo>
                      <a:pt x="51" y="2342"/>
                    </a:lnTo>
                    <a:lnTo>
                      <a:pt x="50" y="2341"/>
                    </a:lnTo>
                    <a:lnTo>
                      <a:pt x="43" y="2339"/>
                    </a:lnTo>
                    <a:lnTo>
                      <a:pt x="28" y="2331"/>
                    </a:lnTo>
                    <a:lnTo>
                      <a:pt x="16" y="2320"/>
                    </a:lnTo>
                    <a:lnTo>
                      <a:pt x="8" y="2306"/>
                    </a:lnTo>
                    <a:lnTo>
                      <a:pt x="1" y="2288"/>
                    </a:lnTo>
                    <a:lnTo>
                      <a:pt x="0" y="2271"/>
                    </a:lnTo>
                    <a:lnTo>
                      <a:pt x="4" y="2253"/>
                    </a:lnTo>
                    <a:lnTo>
                      <a:pt x="15" y="2232"/>
                    </a:lnTo>
                    <a:lnTo>
                      <a:pt x="218" y="1867"/>
                    </a:lnTo>
                    <a:lnTo>
                      <a:pt x="210" y="1849"/>
                    </a:lnTo>
                    <a:lnTo>
                      <a:pt x="205" y="1829"/>
                    </a:lnTo>
                    <a:lnTo>
                      <a:pt x="204" y="1808"/>
                    </a:lnTo>
                    <a:lnTo>
                      <a:pt x="204" y="135"/>
                    </a:lnTo>
                    <a:lnTo>
                      <a:pt x="206" y="108"/>
                    </a:lnTo>
                    <a:lnTo>
                      <a:pt x="215" y="83"/>
                    </a:lnTo>
                    <a:lnTo>
                      <a:pt x="226" y="60"/>
                    </a:lnTo>
                    <a:lnTo>
                      <a:pt x="243" y="40"/>
                    </a:lnTo>
                    <a:lnTo>
                      <a:pt x="263" y="23"/>
                    </a:lnTo>
                    <a:lnTo>
                      <a:pt x="286" y="11"/>
                    </a:lnTo>
                    <a:lnTo>
                      <a:pt x="312" y="3"/>
                    </a:lnTo>
                    <a:lnTo>
                      <a:pt x="339"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14">
                <a:extLst>
                  <a:ext uri="{FF2B5EF4-FFF2-40B4-BE49-F238E27FC236}">
                    <a16:creationId xmlns:a16="http://schemas.microsoft.com/office/drawing/2014/main" id="{BADEC6BC-F498-AF7C-FC81-79E4A5E10D2C}"/>
                  </a:ext>
                </a:extLst>
              </p:cNvPr>
              <p:cNvSpPr>
                <a:spLocks noEditPoints="1"/>
              </p:cNvSpPr>
              <p:nvPr/>
            </p:nvSpPr>
            <p:spPr bwMode="auto">
              <a:xfrm>
                <a:off x="2774950" y="2835275"/>
                <a:ext cx="168275" cy="185738"/>
              </a:xfrm>
              <a:custGeom>
                <a:avLst/>
                <a:gdLst>
                  <a:gd name="T0" fmla="*/ 493 w 1265"/>
                  <a:gd name="T1" fmla="*/ 1240 h 1406"/>
                  <a:gd name="T2" fmla="*/ 659 w 1265"/>
                  <a:gd name="T3" fmla="*/ 1324 h 1406"/>
                  <a:gd name="T4" fmla="*/ 817 w 1265"/>
                  <a:gd name="T5" fmla="*/ 1160 h 1406"/>
                  <a:gd name="T6" fmla="*/ 415 w 1265"/>
                  <a:gd name="T7" fmla="*/ 1087 h 1406"/>
                  <a:gd name="T8" fmla="*/ 421 w 1265"/>
                  <a:gd name="T9" fmla="*/ 1019 h 1406"/>
                  <a:gd name="T10" fmla="*/ 733 w 1265"/>
                  <a:gd name="T11" fmla="*/ 1055 h 1406"/>
                  <a:gd name="T12" fmla="*/ 1071 w 1265"/>
                  <a:gd name="T13" fmla="*/ 812 h 1406"/>
                  <a:gd name="T14" fmla="*/ 954 w 1265"/>
                  <a:gd name="T15" fmla="*/ 1100 h 1406"/>
                  <a:gd name="T16" fmla="*/ 1134 w 1265"/>
                  <a:gd name="T17" fmla="*/ 1062 h 1406"/>
                  <a:gd name="T18" fmla="*/ 1180 w 1265"/>
                  <a:gd name="T19" fmla="*/ 913 h 1406"/>
                  <a:gd name="T20" fmla="*/ 129 w 1265"/>
                  <a:gd name="T21" fmla="*/ 806 h 1406"/>
                  <a:gd name="T22" fmla="*/ 87 w 1265"/>
                  <a:gd name="T23" fmla="*/ 1002 h 1406"/>
                  <a:gd name="T24" fmla="*/ 214 w 1265"/>
                  <a:gd name="T25" fmla="*/ 1095 h 1406"/>
                  <a:gd name="T26" fmla="*/ 299 w 1265"/>
                  <a:gd name="T27" fmla="*/ 967 h 1406"/>
                  <a:gd name="T28" fmla="*/ 988 w 1265"/>
                  <a:gd name="T29" fmla="*/ 633 h 1406"/>
                  <a:gd name="T30" fmla="*/ 1011 w 1265"/>
                  <a:gd name="T31" fmla="*/ 722 h 1406"/>
                  <a:gd name="T32" fmla="*/ 1027 w 1265"/>
                  <a:gd name="T33" fmla="*/ 664 h 1406"/>
                  <a:gd name="T34" fmla="*/ 277 w 1265"/>
                  <a:gd name="T35" fmla="*/ 781 h 1406"/>
                  <a:gd name="T36" fmla="*/ 425 w 1265"/>
                  <a:gd name="T37" fmla="*/ 507 h 1406"/>
                  <a:gd name="T38" fmla="*/ 413 w 1265"/>
                  <a:gd name="T39" fmla="*/ 890 h 1406"/>
                  <a:gd name="T40" fmla="*/ 499 w 1265"/>
                  <a:gd name="T41" fmla="*/ 917 h 1406"/>
                  <a:gd name="T42" fmla="*/ 776 w 1265"/>
                  <a:gd name="T43" fmla="*/ 940 h 1406"/>
                  <a:gd name="T44" fmla="*/ 889 w 1265"/>
                  <a:gd name="T45" fmla="*/ 721 h 1406"/>
                  <a:gd name="T46" fmla="*/ 909 w 1265"/>
                  <a:gd name="T47" fmla="*/ 635 h 1406"/>
                  <a:gd name="T48" fmla="*/ 633 w 1265"/>
                  <a:gd name="T49" fmla="*/ 390 h 1406"/>
                  <a:gd name="T50" fmla="*/ 532 w 1265"/>
                  <a:gd name="T51" fmla="*/ 351 h 1406"/>
                  <a:gd name="T52" fmla="*/ 776 w 1265"/>
                  <a:gd name="T53" fmla="*/ 374 h 1406"/>
                  <a:gd name="T54" fmla="*/ 931 w 1265"/>
                  <a:gd name="T55" fmla="*/ 307 h 1406"/>
                  <a:gd name="T56" fmla="*/ 1112 w 1265"/>
                  <a:gd name="T57" fmla="*/ 639 h 1406"/>
                  <a:gd name="T58" fmla="*/ 1186 w 1265"/>
                  <a:gd name="T59" fmla="*/ 457 h 1406"/>
                  <a:gd name="T60" fmla="*/ 1126 w 1265"/>
                  <a:gd name="T61" fmla="*/ 338 h 1406"/>
                  <a:gd name="T62" fmla="*/ 1032 w 1265"/>
                  <a:gd name="T63" fmla="*/ 308 h 1406"/>
                  <a:gd name="T64" fmla="*/ 182 w 1265"/>
                  <a:gd name="T65" fmla="*/ 319 h 1406"/>
                  <a:gd name="T66" fmla="*/ 81 w 1265"/>
                  <a:gd name="T67" fmla="*/ 429 h 1406"/>
                  <a:gd name="T68" fmla="*/ 147 w 1265"/>
                  <a:gd name="T69" fmla="*/ 630 h 1406"/>
                  <a:gd name="T70" fmla="*/ 316 w 1265"/>
                  <a:gd name="T71" fmla="*/ 371 h 1406"/>
                  <a:gd name="T72" fmla="*/ 578 w 1265"/>
                  <a:gd name="T73" fmla="*/ 93 h 1406"/>
                  <a:gd name="T74" fmla="*/ 508 w 1265"/>
                  <a:gd name="T75" fmla="*/ 261 h 1406"/>
                  <a:gd name="T76" fmla="*/ 797 w 1265"/>
                  <a:gd name="T77" fmla="*/ 202 h 1406"/>
                  <a:gd name="T78" fmla="*/ 635 w 1265"/>
                  <a:gd name="T79" fmla="*/ 79 h 1406"/>
                  <a:gd name="T80" fmla="*/ 810 w 1265"/>
                  <a:gd name="T81" fmla="*/ 88 h 1406"/>
                  <a:gd name="T82" fmla="*/ 1000 w 1265"/>
                  <a:gd name="T83" fmla="*/ 226 h 1406"/>
                  <a:gd name="T84" fmla="*/ 1130 w 1265"/>
                  <a:gd name="T85" fmla="*/ 221 h 1406"/>
                  <a:gd name="T86" fmla="*/ 1235 w 1265"/>
                  <a:gd name="T87" fmla="*/ 339 h 1406"/>
                  <a:gd name="T88" fmla="*/ 1247 w 1265"/>
                  <a:gd name="T89" fmla="*/ 548 h 1406"/>
                  <a:gd name="T90" fmla="*/ 1192 w 1265"/>
                  <a:gd name="T91" fmla="*/ 743 h 1406"/>
                  <a:gd name="T92" fmla="*/ 1264 w 1265"/>
                  <a:gd name="T93" fmla="*/ 974 h 1406"/>
                  <a:gd name="T94" fmla="*/ 1167 w 1265"/>
                  <a:gd name="T95" fmla="*/ 1135 h 1406"/>
                  <a:gd name="T96" fmla="*/ 940 w 1265"/>
                  <a:gd name="T97" fmla="*/ 1179 h 1406"/>
                  <a:gd name="T98" fmla="*/ 763 w 1265"/>
                  <a:gd name="T99" fmla="*/ 1358 h 1406"/>
                  <a:gd name="T100" fmla="*/ 596 w 1265"/>
                  <a:gd name="T101" fmla="*/ 1402 h 1406"/>
                  <a:gd name="T102" fmla="*/ 413 w 1265"/>
                  <a:gd name="T103" fmla="*/ 1263 h 1406"/>
                  <a:gd name="T104" fmla="*/ 201 w 1265"/>
                  <a:gd name="T105" fmla="*/ 1172 h 1406"/>
                  <a:gd name="T106" fmla="*/ 29 w 1265"/>
                  <a:gd name="T107" fmla="*/ 1066 h 1406"/>
                  <a:gd name="T108" fmla="*/ 16 w 1265"/>
                  <a:gd name="T109" fmla="*/ 864 h 1406"/>
                  <a:gd name="T110" fmla="*/ 80 w 1265"/>
                  <a:gd name="T111" fmla="*/ 673 h 1406"/>
                  <a:gd name="T112" fmla="*/ 0 w 1265"/>
                  <a:gd name="T113" fmla="*/ 436 h 1406"/>
                  <a:gd name="T114" fmla="*/ 98 w 1265"/>
                  <a:gd name="T115" fmla="*/ 270 h 1406"/>
                  <a:gd name="T116" fmla="*/ 326 w 1265"/>
                  <a:gd name="T117" fmla="*/ 227 h 1406"/>
                  <a:gd name="T118" fmla="*/ 502 w 1265"/>
                  <a:gd name="T119" fmla="*/ 48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5" h="1406">
                    <a:moveTo>
                      <a:pt x="633" y="1101"/>
                    </a:moveTo>
                    <a:lnTo>
                      <a:pt x="569" y="1126"/>
                    </a:lnTo>
                    <a:lnTo>
                      <a:pt x="507" y="1145"/>
                    </a:lnTo>
                    <a:lnTo>
                      <a:pt x="445" y="1162"/>
                    </a:lnTo>
                    <a:lnTo>
                      <a:pt x="468" y="1204"/>
                    </a:lnTo>
                    <a:lnTo>
                      <a:pt x="493" y="1240"/>
                    </a:lnTo>
                    <a:lnTo>
                      <a:pt x="519" y="1271"/>
                    </a:lnTo>
                    <a:lnTo>
                      <a:pt x="545" y="1294"/>
                    </a:lnTo>
                    <a:lnTo>
                      <a:pt x="573" y="1313"/>
                    </a:lnTo>
                    <a:lnTo>
                      <a:pt x="601" y="1323"/>
                    </a:lnTo>
                    <a:lnTo>
                      <a:pt x="631" y="1327"/>
                    </a:lnTo>
                    <a:lnTo>
                      <a:pt x="659" y="1324"/>
                    </a:lnTo>
                    <a:lnTo>
                      <a:pt x="688" y="1313"/>
                    </a:lnTo>
                    <a:lnTo>
                      <a:pt x="715" y="1296"/>
                    </a:lnTo>
                    <a:lnTo>
                      <a:pt x="742" y="1271"/>
                    </a:lnTo>
                    <a:lnTo>
                      <a:pt x="768" y="1240"/>
                    </a:lnTo>
                    <a:lnTo>
                      <a:pt x="793" y="1204"/>
                    </a:lnTo>
                    <a:lnTo>
                      <a:pt x="817" y="1160"/>
                    </a:lnTo>
                    <a:lnTo>
                      <a:pt x="756" y="1145"/>
                    </a:lnTo>
                    <a:lnTo>
                      <a:pt x="695" y="1125"/>
                    </a:lnTo>
                    <a:lnTo>
                      <a:pt x="633" y="1101"/>
                    </a:lnTo>
                    <a:close/>
                    <a:moveTo>
                      <a:pt x="388" y="998"/>
                    </a:moveTo>
                    <a:lnTo>
                      <a:pt x="401" y="1044"/>
                    </a:lnTo>
                    <a:lnTo>
                      <a:pt x="415" y="1087"/>
                    </a:lnTo>
                    <a:lnTo>
                      <a:pt x="473" y="1073"/>
                    </a:lnTo>
                    <a:lnTo>
                      <a:pt x="532" y="1055"/>
                    </a:lnTo>
                    <a:lnTo>
                      <a:pt x="464" y="1017"/>
                    </a:lnTo>
                    <a:lnTo>
                      <a:pt x="452" y="1020"/>
                    </a:lnTo>
                    <a:lnTo>
                      <a:pt x="440" y="1021"/>
                    </a:lnTo>
                    <a:lnTo>
                      <a:pt x="421" y="1019"/>
                    </a:lnTo>
                    <a:lnTo>
                      <a:pt x="403" y="1010"/>
                    </a:lnTo>
                    <a:lnTo>
                      <a:pt x="388" y="998"/>
                    </a:lnTo>
                    <a:close/>
                    <a:moveTo>
                      <a:pt x="882" y="966"/>
                    </a:moveTo>
                    <a:lnTo>
                      <a:pt x="817" y="1007"/>
                    </a:lnTo>
                    <a:lnTo>
                      <a:pt x="776" y="1032"/>
                    </a:lnTo>
                    <a:lnTo>
                      <a:pt x="733" y="1055"/>
                    </a:lnTo>
                    <a:lnTo>
                      <a:pt x="791" y="1073"/>
                    </a:lnTo>
                    <a:lnTo>
                      <a:pt x="849" y="1086"/>
                    </a:lnTo>
                    <a:lnTo>
                      <a:pt x="867" y="1028"/>
                    </a:lnTo>
                    <a:lnTo>
                      <a:pt x="882" y="966"/>
                    </a:lnTo>
                    <a:close/>
                    <a:moveTo>
                      <a:pt x="1112" y="767"/>
                    </a:moveTo>
                    <a:lnTo>
                      <a:pt x="1071" y="812"/>
                    </a:lnTo>
                    <a:lnTo>
                      <a:pt x="1025" y="855"/>
                    </a:lnTo>
                    <a:lnTo>
                      <a:pt x="976" y="897"/>
                    </a:lnTo>
                    <a:lnTo>
                      <a:pt x="963" y="967"/>
                    </a:lnTo>
                    <a:lnTo>
                      <a:pt x="948" y="1035"/>
                    </a:lnTo>
                    <a:lnTo>
                      <a:pt x="929" y="1099"/>
                    </a:lnTo>
                    <a:lnTo>
                      <a:pt x="954" y="1100"/>
                    </a:lnTo>
                    <a:lnTo>
                      <a:pt x="978" y="1101"/>
                    </a:lnTo>
                    <a:lnTo>
                      <a:pt x="1017" y="1099"/>
                    </a:lnTo>
                    <a:lnTo>
                      <a:pt x="1051" y="1095"/>
                    </a:lnTo>
                    <a:lnTo>
                      <a:pt x="1083" y="1087"/>
                    </a:lnTo>
                    <a:lnTo>
                      <a:pt x="1110" y="1075"/>
                    </a:lnTo>
                    <a:lnTo>
                      <a:pt x="1134" y="1062"/>
                    </a:lnTo>
                    <a:lnTo>
                      <a:pt x="1153" y="1045"/>
                    </a:lnTo>
                    <a:lnTo>
                      <a:pt x="1168" y="1025"/>
                    </a:lnTo>
                    <a:lnTo>
                      <a:pt x="1179" y="1002"/>
                    </a:lnTo>
                    <a:lnTo>
                      <a:pt x="1184" y="975"/>
                    </a:lnTo>
                    <a:lnTo>
                      <a:pt x="1184" y="945"/>
                    </a:lnTo>
                    <a:lnTo>
                      <a:pt x="1180" y="913"/>
                    </a:lnTo>
                    <a:lnTo>
                      <a:pt x="1170" y="880"/>
                    </a:lnTo>
                    <a:lnTo>
                      <a:pt x="1156" y="844"/>
                    </a:lnTo>
                    <a:lnTo>
                      <a:pt x="1137" y="806"/>
                    </a:lnTo>
                    <a:lnTo>
                      <a:pt x="1112" y="767"/>
                    </a:lnTo>
                    <a:close/>
                    <a:moveTo>
                      <a:pt x="153" y="767"/>
                    </a:moveTo>
                    <a:lnTo>
                      <a:pt x="129" y="806"/>
                    </a:lnTo>
                    <a:lnTo>
                      <a:pt x="110" y="844"/>
                    </a:lnTo>
                    <a:lnTo>
                      <a:pt x="94" y="880"/>
                    </a:lnTo>
                    <a:lnTo>
                      <a:pt x="85" y="913"/>
                    </a:lnTo>
                    <a:lnTo>
                      <a:pt x="80" y="945"/>
                    </a:lnTo>
                    <a:lnTo>
                      <a:pt x="80" y="975"/>
                    </a:lnTo>
                    <a:lnTo>
                      <a:pt x="87" y="1002"/>
                    </a:lnTo>
                    <a:lnTo>
                      <a:pt x="98" y="1025"/>
                    </a:lnTo>
                    <a:lnTo>
                      <a:pt x="112" y="1045"/>
                    </a:lnTo>
                    <a:lnTo>
                      <a:pt x="131" y="1062"/>
                    </a:lnTo>
                    <a:lnTo>
                      <a:pt x="155" y="1075"/>
                    </a:lnTo>
                    <a:lnTo>
                      <a:pt x="182" y="1087"/>
                    </a:lnTo>
                    <a:lnTo>
                      <a:pt x="214" y="1095"/>
                    </a:lnTo>
                    <a:lnTo>
                      <a:pt x="248" y="1099"/>
                    </a:lnTo>
                    <a:lnTo>
                      <a:pt x="287" y="1101"/>
                    </a:lnTo>
                    <a:lnTo>
                      <a:pt x="310" y="1100"/>
                    </a:lnTo>
                    <a:lnTo>
                      <a:pt x="334" y="1099"/>
                    </a:lnTo>
                    <a:lnTo>
                      <a:pt x="315" y="1034"/>
                    </a:lnTo>
                    <a:lnTo>
                      <a:pt x="299" y="967"/>
                    </a:lnTo>
                    <a:lnTo>
                      <a:pt x="288" y="896"/>
                    </a:lnTo>
                    <a:lnTo>
                      <a:pt x="240" y="854"/>
                    </a:lnTo>
                    <a:lnTo>
                      <a:pt x="194" y="810"/>
                    </a:lnTo>
                    <a:lnTo>
                      <a:pt x="153" y="767"/>
                    </a:lnTo>
                    <a:close/>
                    <a:moveTo>
                      <a:pt x="987" y="625"/>
                    </a:moveTo>
                    <a:lnTo>
                      <a:pt x="988" y="633"/>
                    </a:lnTo>
                    <a:lnTo>
                      <a:pt x="1001" y="645"/>
                    </a:lnTo>
                    <a:lnTo>
                      <a:pt x="1010" y="658"/>
                    </a:lnTo>
                    <a:lnTo>
                      <a:pt x="1017" y="673"/>
                    </a:lnTo>
                    <a:lnTo>
                      <a:pt x="1019" y="691"/>
                    </a:lnTo>
                    <a:lnTo>
                      <a:pt x="1017" y="707"/>
                    </a:lnTo>
                    <a:lnTo>
                      <a:pt x="1011" y="722"/>
                    </a:lnTo>
                    <a:lnTo>
                      <a:pt x="1001" y="736"/>
                    </a:lnTo>
                    <a:lnTo>
                      <a:pt x="989" y="747"/>
                    </a:lnTo>
                    <a:lnTo>
                      <a:pt x="987" y="781"/>
                    </a:lnTo>
                    <a:lnTo>
                      <a:pt x="1026" y="742"/>
                    </a:lnTo>
                    <a:lnTo>
                      <a:pt x="1062" y="703"/>
                    </a:lnTo>
                    <a:lnTo>
                      <a:pt x="1027" y="664"/>
                    </a:lnTo>
                    <a:lnTo>
                      <a:pt x="987" y="625"/>
                    </a:lnTo>
                    <a:close/>
                    <a:moveTo>
                      <a:pt x="277" y="625"/>
                    </a:moveTo>
                    <a:lnTo>
                      <a:pt x="238" y="664"/>
                    </a:lnTo>
                    <a:lnTo>
                      <a:pt x="203" y="703"/>
                    </a:lnTo>
                    <a:lnTo>
                      <a:pt x="238" y="742"/>
                    </a:lnTo>
                    <a:lnTo>
                      <a:pt x="277" y="781"/>
                    </a:lnTo>
                    <a:lnTo>
                      <a:pt x="275" y="701"/>
                    </a:lnTo>
                    <a:lnTo>
                      <a:pt x="277" y="625"/>
                    </a:lnTo>
                    <a:close/>
                    <a:moveTo>
                      <a:pt x="633" y="390"/>
                    </a:moveTo>
                    <a:lnTo>
                      <a:pt x="559" y="426"/>
                    </a:lnTo>
                    <a:lnTo>
                      <a:pt x="489" y="466"/>
                    </a:lnTo>
                    <a:lnTo>
                      <a:pt x="425" y="507"/>
                    </a:lnTo>
                    <a:lnTo>
                      <a:pt x="364" y="551"/>
                    </a:lnTo>
                    <a:lnTo>
                      <a:pt x="357" y="626"/>
                    </a:lnTo>
                    <a:lnTo>
                      <a:pt x="354" y="701"/>
                    </a:lnTo>
                    <a:lnTo>
                      <a:pt x="357" y="778"/>
                    </a:lnTo>
                    <a:lnTo>
                      <a:pt x="363" y="854"/>
                    </a:lnTo>
                    <a:lnTo>
                      <a:pt x="413" y="890"/>
                    </a:lnTo>
                    <a:lnTo>
                      <a:pt x="426" y="886"/>
                    </a:lnTo>
                    <a:lnTo>
                      <a:pt x="440" y="885"/>
                    </a:lnTo>
                    <a:lnTo>
                      <a:pt x="457" y="887"/>
                    </a:lnTo>
                    <a:lnTo>
                      <a:pt x="474" y="894"/>
                    </a:lnTo>
                    <a:lnTo>
                      <a:pt x="488" y="904"/>
                    </a:lnTo>
                    <a:lnTo>
                      <a:pt x="499" y="917"/>
                    </a:lnTo>
                    <a:lnTo>
                      <a:pt x="505" y="934"/>
                    </a:lnTo>
                    <a:lnTo>
                      <a:pt x="508" y="951"/>
                    </a:lnTo>
                    <a:lnTo>
                      <a:pt x="570" y="984"/>
                    </a:lnTo>
                    <a:lnTo>
                      <a:pt x="633" y="1016"/>
                    </a:lnTo>
                    <a:lnTo>
                      <a:pt x="706" y="980"/>
                    </a:lnTo>
                    <a:lnTo>
                      <a:pt x="776" y="940"/>
                    </a:lnTo>
                    <a:lnTo>
                      <a:pt x="841" y="899"/>
                    </a:lnTo>
                    <a:lnTo>
                      <a:pt x="902" y="855"/>
                    </a:lnTo>
                    <a:lnTo>
                      <a:pt x="906" y="801"/>
                    </a:lnTo>
                    <a:lnTo>
                      <a:pt x="909" y="746"/>
                    </a:lnTo>
                    <a:lnTo>
                      <a:pt x="897" y="735"/>
                    </a:lnTo>
                    <a:lnTo>
                      <a:pt x="889" y="721"/>
                    </a:lnTo>
                    <a:lnTo>
                      <a:pt x="883" y="706"/>
                    </a:lnTo>
                    <a:lnTo>
                      <a:pt x="881" y="691"/>
                    </a:lnTo>
                    <a:lnTo>
                      <a:pt x="883" y="674"/>
                    </a:lnTo>
                    <a:lnTo>
                      <a:pt x="889" y="660"/>
                    </a:lnTo>
                    <a:lnTo>
                      <a:pt x="897" y="646"/>
                    </a:lnTo>
                    <a:lnTo>
                      <a:pt x="909" y="635"/>
                    </a:lnTo>
                    <a:lnTo>
                      <a:pt x="906" y="593"/>
                    </a:lnTo>
                    <a:lnTo>
                      <a:pt x="903" y="552"/>
                    </a:lnTo>
                    <a:lnTo>
                      <a:pt x="841" y="507"/>
                    </a:lnTo>
                    <a:lnTo>
                      <a:pt x="776" y="466"/>
                    </a:lnTo>
                    <a:lnTo>
                      <a:pt x="706" y="426"/>
                    </a:lnTo>
                    <a:lnTo>
                      <a:pt x="633" y="390"/>
                    </a:lnTo>
                    <a:close/>
                    <a:moveTo>
                      <a:pt x="417" y="319"/>
                    </a:moveTo>
                    <a:lnTo>
                      <a:pt x="399" y="377"/>
                    </a:lnTo>
                    <a:lnTo>
                      <a:pt x="383" y="440"/>
                    </a:lnTo>
                    <a:lnTo>
                      <a:pt x="448" y="398"/>
                    </a:lnTo>
                    <a:lnTo>
                      <a:pt x="490" y="374"/>
                    </a:lnTo>
                    <a:lnTo>
                      <a:pt x="532" y="351"/>
                    </a:lnTo>
                    <a:lnTo>
                      <a:pt x="474" y="333"/>
                    </a:lnTo>
                    <a:lnTo>
                      <a:pt x="417" y="319"/>
                    </a:lnTo>
                    <a:close/>
                    <a:moveTo>
                      <a:pt x="851" y="319"/>
                    </a:moveTo>
                    <a:lnTo>
                      <a:pt x="792" y="333"/>
                    </a:lnTo>
                    <a:lnTo>
                      <a:pt x="733" y="351"/>
                    </a:lnTo>
                    <a:lnTo>
                      <a:pt x="776" y="374"/>
                    </a:lnTo>
                    <a:lnTo>
                      <a:pt x="817" y="398"/>
                    </a:lnTo>
                    <a:lnTo>
                      <a:pt x="884" y="441"/>
                    </a:lnTo>
                    <a:lnTo>
                      <a:pt x="869" y="378"/>
                    </a:lnTo>
                    <a:lnTo>
                      <a:pt x="851" y="319"/>
                    </a:lnTo>
                    <a:close/>
                    <a:moveTo>
                      <a:pt x="967" y="305"/>
                    </a:moveTo>
                    <a:lnTo>
                      <a:pt x="931" y="307"/>
                    </a:lnTo>
                    <a:lnTo>
                      <a:pt x="949" y="371"/>
                    </a:lnTo>
                    <a:lnTo>
                      <a:pt x="965" y="439"/>
                    </a:lnTo>
                    <a:lnTo>
                      <a:pt x="976" y="510"/>
                    </a:lnTo>
                    <a:lnTo>
                      <a:pt x="1026" y="551"/>
                    </a:lnTo>
                    <a:lnTo>
                      <a:pt x="1071" y="594"/>
                    </a:lnTo>
                    <a:lnTo>
                      <a:pt x="1112" y="639"/>
                    </a:lnTo>
                    <a:lnTo>
                      <a:pt x="1118" y="630"/>
                    </a:lnTo>
                    <a:lnTo>
                      <a:pt x="1141" y="592"/>
                    </a:lnTo>
                    <a:lnTo>
                      <a:pt x="1158" y="557"/>
                    </a:lnTo>
                    <a:lnTo>
                      <a:pt x="1173" y="522"/>
                    </a:lnTo>
                    <a:lnTo>
                      <a:pt x="1181" y="488"/>
                    </a:lnTo>
                    <a:lnTo>
                      <a:pt x="1186" y="457"/>
                    </a:lnTo>
                    <a:lnTo>
                      <a:pt x="1184" y="429"/>
                    </a:lnTo>
                    <a:lnTo>
                      <a:pt x="1178" y="403"/>
                    </a:lnTo>
                    <a:lnTo>
                      <a:pt x="1168" y="379"/>
                    </a:lnTo>
                    <a:lnTo>
                      <a:pt x="1156" y="364"/>
                    </a:lnTo>
                    <a:lnTo>
                      <a:pt x="1142" y="351"/>
                    </a:lnTo>
                    <a:lnTo>
                      <a:pt x="1126" y="338"/>
                    </a:lnTo>
                    <a:lnTo>
                      <a:pt x="1111" y="345"/>
                    </a:lnTo>
                    <a:lnTo>
                      <a:pt x="1093" y="347"/>
                    </a:lnTo>
                    <a:lnTo>
                      <a:pt x="1075" y="344"/>
                    </a:lnTo>
                    <a:lnTo>
                      <a:pt x="1058" y="336"/>
                    </a:lnTo>
                    <a:lnTo>
                      <a:pt x="1043" y="324"/>
                    </a:lnTo>
                    <a:lnTo>
                      <a:pt x="1032" y="308"/>
                    </a:lnTo>
                    <a:lnTo>
                      <a:pt x="1000" y="306"/>
                    </a:lnTo>
                    <a:lnTo>
                      <a:pt x="967" y="305"/>
                    </a:lnTo>
                    <a:close/>
                    <a:moveTo>
                      <a:pt x="287" y="305"/>
                    </a:moveTo>
                    <a:lnTo>
                      <a:pt x="248" y="307"/>
                    </a:lnTo>
                    <a:lnTo>
                      <a:pt x="214" y="311"/>
                    </a:lnTo>
                    <a:lnTo>
                      <a:pt x="182" y="319"/>
                    </a:lnTo>
                    <a:lnTo>
                      <a:pt x="155" y="330"/>
                    </a:lnTo>
                    <a:lnTo>
                      <a:pt x="131" y="344"/>
                    </a:lnTo>
                    <a:lnTo>
                      <a:pt x="112" y="361"/>
                    </a:lnTo>
                    <a:lnTo>
                      <a:pt x="98" y="379"/>
                    </a:lnTo>
                    <a:lnTo>
                      <a:pt x="87" y="403"/>
                    </a:lnTo>
                    <a:lnTo>
                      <a:pt x="81" y="429"/>
                    </a:lnTo>
                    <a:lnTo>
                      <a:pt x="80" y="457"/>
                    </a:lnTo>
                    <a:lnTo>
                      <a:pt x="84" y="488"/>
                    </a:lnTo>
                    <a:lnTo>
                      <a:pt x="92" y="522"/>
                    </a:lnTo>
                    <a:lnTo>
                      <a:pt x="106" y="557"/>
                    </a:lnTo>
                    <a:lnTo>
                      <a:pt x="125" y="592"/>
                    </a:lnTo>
                    <a:lnTo>
                      <a:pt x="147" y="630"/>
                    </a:lnTo>
                    <a:lnTo>
                      <a:pt x="153" y="639"/>
                    </a:lnTo>
                    <a:lnTo>
                      <a:pt x="194" y="594"/>
                    </a:lnTo>
                    <a:lnTo>
                      <a:pt x="240" y="551"/>
                    </a:lnTo>
                    <a:lnTo>
                      <a:pt x="289" y="509"/>
                    </a:lnTo>
                    <a:lnTo>
                      <a:pt x="301" y="439"/>
                    </a:lnTo>
                    <a:lnTo>
                      <a:pt x="316" y="371"/>
                    </a:lnTo>
                    <a:lnTo>
                      <a:pt x="336" y="307"/>
                    </a:lnTo>
                    <a:lnTo>
                      <a:pt x="311" y="306"/>
                    </a:lnTo>
                    <a:lnTo>
                      <a:pt x="287" y="305"/>
                    </a:lnTo>
                    <a:close/>
                    <a:moveTo>
                      <a:pt x="635" y="79"/>
                    </a:moveTo>
                    <a:lnTo>
                      <a:pt x="606" y="82"/>
                    </a:lnTo>
                    <a:lnTo>
                      <a:pt x="578" y="93"/>
                    </a:lnTo>
                    <a:lnTo>
                      <a:pt x="549" y="110"/>
                    </a:lnTo>
                    <a:lnTo>
                      <a:pt x="522" y="135"/>
                    </a:lnTo>
                    <a:lnTo>
                      <a:pt x="496" y="165"/>
                    </a:lnTo>
                    <a:lnTo>
                      <a:pt x="471" y="202"/>
                    </a:lnTo>
                    <a:lnTo>
                      <a:pt x="449" y="245"/>
                    </a:lnTo>
                    <a:lnTo>
                      <a:pt x="508" y="261"/>
                    </a:lnTo>
                    <a:lnTo>
                      <a:pt x="570" y="280"/>
                    </a:lnTo>
                    <a:lnTo>
                      <a:pt x="633" y="305"/>
                    </a:lnTo>
                    <a:lnTo>
                      <a:pt x="696" y="280"/>
                    </a:lnTo>
                    <a:lnTo>
                      <a:pt x="759" y="261"/>
                    </a:lnTo>
                    <a:lnTo>
                      <a:pt x="819" y="244"/>
                    </a:lnTo>
                    <a:lnTo>
                      <a:pt x="797" y="202"/>
                    </a:lnTo>
                    <a:lnTo>
                      <a:pt x="772" y="165"/>
                    </a:lnTo>
                    <a:lnTo>
                      <a:pt x="746" y="135"/>
                    </a:lnTo>
                    <a:lnTo>
                      <a:pt x="720" y="111"/>
                    </a:lnTo>
                    <a:lnTo>
                      <a:pt x="691" y="93"/>
                    </a:lnTo>
                    <a:lnTo>
                      <a:pt x="663" y="82"/>
                    </a:lnTo>
                    <a:lnTo>
                      <a:pt x="635" y="79"/>
                    </a:lnTo>
                    <a:close/>
                    <a:moveTo>
                      <a:pt x="634" y="0"/>
                    </a:moveTo>
                    <a:lnTo>
                      <a:pt x="672" y="3"/>
                    </a:lnTo>
                    <a:lnTo>
                      <a:pt x="709" y="14"/>
                    </a:lnTo>
                    <a:lnTo>
                      <a:pt x="743" y="33"/>
                    </a:lnTo>
                    <a:lnTo>
                      <a:pt x="778" y="56"/>
                    </a:lnTo>
                    <a:lnTo>
                      <a:pt x="810" y="88"/>
                    </a:lnTo>
                    <a:lnTo>
                      <a:pt x="840" y="124"/>
                    </a:lnTo>
                    <a:lnTo>
                      <a:pt x="868" y="169"/>
                    </a:lnTo>
                    <a:lnTo>
                      <a:pt x="894" y="217"/>
                    </a:lnTo>
                    <a:lnTo>
                      <a:pt x="901" y="230"/>
                    </a:lnTo>
                    <a:lnTo>
                      <a:pt x="952" y="227"/>
                    </a:lnTo>
                    <a:lnTo>
                      <a:pt x="1000" y="226"/>
                    </a:lnTo>
                    <a:lnTo>
                      <a:pt x="1046" y="230"/>
                    </a:lnTo>
                    <a:lnTo>
                      <a:pt x="1060" y="219"/>
                    </a:lnTo>
                    <a:lnTo>
                      <a:pt x="1076" y="213"/>
                    </a:lnTo>
                    <a:lnTo>
                      <a:pt x="1093" y="211"/>
                    </a:lnTo>
                    <a:lnTo>
                      <a:pt x="1113" y="213"/>
                    </a:lnTo>
                    <a:lnTo>
                      <a:pt x="1130" y="221"/>
                    </a:lnTo>
                    <a:lnTo>
                      <a:pt x="1144" y="234"/>
                    </a:lnTo>
                    <a:lnTo>
                      <a:pt x="1155" y="249"/>
                    </a:lnTo>
                    <a:lnTo>
                      <a:pt x="1161" y="267"/>
                    </a:lnTo>
                    <a:lnTo>
                      <a:pt x="1191" y="288"/>
                    </a:lnTo>
                    <a:lnTo>
                      <a:pt x="1216" y="311"/>
                    </a:lnTo>
                    <a:lnTo>
                      <a:pt x="1235" y="339"/>
                    </a:lnTo>
                    <a:lnTo>
                      <a:pt x="1251" y="369"/>
                    </a:lnTo>
                    <a:lnTo>
                      <a:pt x="1260" y="401"/>
                    </a:lnTo>
                    <a:lnTo>
                      <a:pt x="1265" y="436"/>
                    </a:lnTo>
                    <a:lnTo>
                      <a:pt x="1264" y="471"/>
                    </a:lnTo>
                    <a:lnTo>
                      <a:pt x="1258" y="509"/>
                    </a:lnTo>
                    <a:lnTo>
                      <a:pt x="1247" y="548"/>
                    </a:lnTo>
                    <a:lnTo>
                      <a:pt x="1231" y="589"/>
                    </a:lnTo>
                    <a:lnTo>
                      <a:pt x="1210" y="630"/>
                    </a:lnTo>
                    <a:lnTo>
                      <a:pt x="1184" y="673"/>
                    </a:lnTo>
                    <a:lnTo>
                      <a:pt x="1175" y="687"/>
                    </a:lnTo>
                    <a:lnTo>
                      <a:pt x="1164" y="702"/>
                    </a:lnTo>
                    <a:lnTo>
                      <a:pt x="1192" y="743"/>
                    </a:lnTo>
                    <a:lnTo>
                      <a:pt x="1216" y="785"/>
                    </a:lnTo>
                    <a:lnTo>
                      <a:pt x="1234" y="826"/>
                    </a:lnTo>
                    <a:lnTo>
                      <a:pt x="1250" y="864"/>
                    </a:lnTo>
                    <a:lnTo>
                      <a:pt x="1259" y="902"/>
                    </a:lnTo>
                    <a:lnTo>
                      <a:pt x="1264" y="939"/>
                    </a:lnTo>
                    <a:lnTo>
                      <a:pt x="1264" y="974"/>
                    </a:lnTo>
                    <a:lnTo>
                      <a:pt x="1259" y="1007"/>
                    </a:lnTo>
                    <a:lnTo>
                      <a:pt x="1250" y="1038"/>
                    </a:lnTo>
                    <a:lnTo>
                      <a:pt x="1235" y="1066"/>
                    </a:lnTo>
                    <a:lnTo>
                      <a:pt x="1217" y="1092"/>
                    </a:lnTo>
                    <a:lnTo>
                      <a:pt x="1194" y="1116"/>
                    </a:lnTo>
                    <a:lnTo>
                      <a:pt x="1167" y="1135"/>
                    </a:lnTo>
                    <a:lnTo>
                      <a:pt x="1137" y="1151"/>
                    </a:lnTo>
                    <a:lnTo>
                      <a:pt x="1102" y="1164"/>
                    </a:lnTo>
                    <a:lnTo>
                      <a:pt x="1064" y="1172"/>
                    </a:lnTo>
                    <a:lnTo>
                      <a:pt x="1023" y="1178"/>
                    </a:lnTo>
                    <a:lnTo>
                      <a:pt x="978" y="1180"/>
                    </a:lnTo>
                    <a:lnTo>
                      <a:pt x="940" y="1179"/>
                    </a:lnTo>
                    <a:lnTo>
                      <a:pt x="898" y="1175"/>
                    </a:lnTo>
                    <a:lnTo>
                      <a:pt x="875" y="1221"/>
                    </a:lnTo>
                    <a:lnTo>
                      <a:pt x="850" y="1263"/>
                    </a:lnTo>
                    <a:lnTo>
                      <a:pt x="823" y="1300"/>
                    </a:lnTo>
                    <a:lnTo>
                      <a:pt x="793" y="1331"/>
                    </a:lnTo>
                    <a:lnTo>
                      <a:pt x="763" y="1358"/>
                    </a:lnTo>
                    <a:lnTo>
                      <a:pt x="732" y="1379"/>
                    </a:lnTo>
                    <a:lnTo>
                      <a:pt x="698" y="1394"/>
                    </a:lnTo>
                    <a:lnTo>
                      <a:pt x="665" y="1402"/>
                    </a:lnTo>
                    <a:lnTo>
                      <a:pt x="631" y="1406"/>
                    </a:lnTo>
                    <a:lnTo>
                      <a:pt x="631" y="1406"/>
                    </a:lnTo>
                    <a:lnTo>
                      <a:pt x="596" y="1402"/>
                    </a:lnTo>
                    <a:lnTo>
                      <a:pt x="562" y="1393"/>
                    </a:lnTo>
                    <a:lnTo>
                      <a:pt x="530" y="1379"/>
                    </a:lnTo>
                    <a:lnTo>
                      <a:pt x="499" y="1357"/>
                    </a:lnTo>
                    <a:lnTo>
                      <a:pt x="468" y="1331"/>
                    </a:lnTo>
                    <a:lnTo>
                      <a:pt x="440" y="1300"/>
                    </a:lnTo>
                    <a:lnTo>
                      <a:pt x="413" y="1263"/>
                    </a:lnTo>
                    <a:lnTo>
                      <a:pt x="387" y="1221"/>
                    </a:lnTo>
                    <a:lnTo>
                      <a:pt x="364" y="1175"/>
                    </a:lnTo>
                    <a:lnTo>
                      <a:pt x="324" y="1179"/>
                    </a:lnTo>
                    <a:lnTo>
                      <a:pt x="287" y="1180"/>
                    </a:lnTo>
                    <a:lnTo>
                      <a:pt x="243" y="1178"/>
                    </a:lnTo>
                    <a:lnTo>
                      <a:pt x="201" y="1172"/>
                    </a:lnTo>
                    <a:lnTo>
                      <a:pt x="163" y="1164"/>
                    </a:lnTo>
                    <a:lnTo>
                      <a:pt x="129" y="1151"/>
                    </a:lnTo>
                    <a:lnTo>
                      <a:pt x="98" y="1135"/>
                    </a:lnTo>
                    <a:lnTo>
                      <a:pt x="72" y="1116"/>
                    </a:lnTo>
                    <a:lnTo>
                      <a:pt x="49" y="1092"/>
                    </a:lnTo>
                    <a:lnTo>
                      <a:pt x="29" y="1066"/>
                    </a:lnTo>
                    <a:lnTo>
                      <a:pt x="15" y="1038"/>
                    </a:lnTo>
                    <a:lnTo>
                      <a:pt x="5" y="1007"/>
                    </a:lnTo>
                    <a:lnTo>
                      <a:pt x="1" y="974"/>
                    </a:lnTo>
                    <a:lnTo>
                      <a:pt x="1" y="939"/>
                    </a:lnTo>
                    <a:lnTo>
                      <a:pt x="7" y="902"/>
                    </a:lnTo>
                    <a:lnTo>
                      <a:pt x="16" y="864"/>
                    </a:lnTo>
                    <a:lnTo>
                      <a:pt x="30" y="826"/>
                    </a:lnTo>
                    <a:lnTo>
                      <a:pt x="49" y="785"/>
                    </a:lnTo>
                    <a:lnTo>
                      <a:pt x="73" y="743"/>
                    </a:lnTo>
                    <a:lnTo>
                      <a:pt x="101" y="702"/>
                    </a:lnTo>
                    <a:lnTo>
                      <a:pt x="90" y="687"/>
                    </a:lnTo>
                    <a:lnTo>
                      <a:pt x="80" y="673"/>
                    </a:lnTo>
                    <a:lnTo>
                      <a:pt x="54" y="630"/>
                    </a:lnTo>
                    <a:lnTo>
                      <a:pt x="34" y="589"/>
                    </a:lnTo>
                    <a:lnTo>
                      <a:pt x="17" y="548"/>
                    </a:lnTo>
                    <a:lnTo>
                      <a:pt x="7" y="509"/>
                    </a:lnTo>
                    <a:lnTo>
                      <a:pt x="1" y="471"/>
                    </a:lnTo>
                    <a:lnTo>
                      <a:pt x="0" y="436"/>
                    </a:lnTo>
                    <a:lnTo>
                      <a:pt x="5" y="401"/>
                    </a:lnTo>
                    <a:lnTo>
                      <a:pt x="14" y="369"/>
                    </a:lnTo>
                    <a:lnTo>
                      <a:pt x="29" y="339"/>
                    </a:lnTo>
                    <a:lnTo>
                      <a:pt x="49" y="312"/>
                    </a:lnTo>
                    <a:lnTo>
                      <a:pt x="72" y="290"/>
                    </a:lnTo>
                    <a:lnTo>
                      <a:pt x="98" y="270"/>
                    </a:lnTo>
                    <a:lnTo>
                      <a:pt x="129" y="255"/>
                    </a:lnTo>
                    <a:lnTo>
                      <a:pt x="163" y="242"/>
                    </a:lnTo>
                    <a:lnTo>
                      <a:pt x="201" y="234"/>
                    </a:lnTo>
                    <a:lnTo>
                      <a:pt x="243" y="228"/>
                    </a:lnTo>
                    <a:lnTo>
                      <a:pt x="287" y="226"/>
                    </a:lnTo>
                    <a:lnTo>
                      <a:pt x="326" y="227"/>
                    </a:lnTo>
                    <a:lnTo>
                      <a:pt x="366" y="231"/>
                    </a:lnTo>
                    <a:lnTo>
                      <a:pt x="390" y="185"/>
                    </a:lnTo>
                    <a:lnTo>
                      <a:pt x="415" y="143"/>
                    </a:lnTo>
                    <a:lnTo>
                      <a:pt x="443" y="106"/>
                    </a:lnTo>
                    <a:lnTo>
                      <a:pt x="471" y="75"/>
                    </a:lnTo>
                    <a:lnTo>
                      <a:pt x="502" y="48"/>
                    </a:lnTo>
                    <a:lnTo>
                      <a:pt x="534" y="27"/>
                    </a:lnTo>
                    <a:lnTo>
                      <a:pt x="567" y="12"/>
                    </a:lnTo>
                    <a:lnTo>
                      <a:pt x="600" y="3"/>
                    </a:lnTo>
                    <a:lnTo>
                      <a:pt x="634" y="0"/>
                    </a:lnTo>
                    <a:close/>
                  </a:path>
                </a:pathLst>
              </a:custGeom>
              <a:solidFill>
                <a:srgbClr val="E6AF2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15">
                <a:extLst>
                  <a:ext uri="{FF2B5EF4-FFF2-40B4-BE49-F238E27FC236}">
                    <a16:creationId xmlns:a16="http://schemas.microsoft.com/office/drawing/2014/main" id="{295F4948-6631-20D8-E19E-399067DDDD04}"/>
                  </a:ext>
                </a:extLst>
              </p:cNvPr>
              <p:cNvSpPr>
                <a:spLocks/>
              </p:cNvSpPr>
              <p:nvPr/>
            </p:nvSpPr>
            <p:spPr bwMode="auto">
              <a:xfrm>
                <a:off x="2968625" y="2959100"/>
                <a:ext cx="55563" cy="57150"/>
              </a:xfrm>
              <a:custGeom>
                <a:avLst/>
                <a:gdLst>
                  <a:gd name="T0" fmla="*/ 8 w 431"/>
                  <a:gd name="T1" fmla="*/ 0 h 427"/>
                  <a:gd name="T2" fmla="*/ 10 w 431"/>
                  <a:gd name="T3" fmla="*/ 0 h 427"/>
                  <a:gd name="T4" fmla="*/ 321 w 431"/>
                  <a:gd name="T5" fmla="*/ 126 h 427"/>
                  <a:gd name="T6" fmla="*/ 324 w 431"/>
                  <a:gd name="T7" fmla="*/ 128 h 427"/>
                  <a:gd name="T8" fmla="*/ 326 w 431"/>
                  <a:gd name="T9" fmla="*/ 130 h 427"/>
                  <a:gd name="T10" fmla="*/ 326 w 431"/>
                  <a:gd name="T11" fmla="*/ 132 h 427"/>
                  <a:gd name="T12" fmla="*/ 326 w 431"/>
                  <a:gd name="T13" fmla="*/ 135 h 427"/>
                  <a:gd name="T14" fmla="*/ 323 w 431"/>
                  <a:gd name="T15" fmla="*/ 137 h 427"/>
                  <a:gd name="T16" fmla="*/ 321 w 431"/>
                  <a:gd name="T17" fmla="*/ 139 h 427"/>
                  <a:gd name="T18" fmla="*/ 245 w 431"/>
                  <a:gd name="T19" fmla="*/ 169 h 427"/>
                  <a:gd name="T20" fmla="*/ 429 w 431"/>
                  <a:gd name="T21" fmla="*/ 353 h 427"/>
                  <a:gd name="T22" fmla="*/ 430 w 431"/>
                  <a:gd name="T23" fmla="*/ 355 h 427"/>
                  <a:gd name="T24" fmla="*/ 431 w 431"/>
                  <a:gd name="T25" fmla="*/ 357 h 427"/>
                  <a:gd name="T26" fmla="*/ 430 w 431"/>
                  <a:gd name="T27" fmla="*/ 359 h 427"/>
                  <a:gd name="T28" fmla="*/ 429 w 431"/>
                  <a:gd name="T29" fmla="*/ 361 h 427"/>
                  <a:gd name="T30" fmla="*/ 365 w 431"/>
                  <a:gd name="T31" fmla="*/ 425 h 427"/>
                  <a:gd name="T32" fmla="*/ 362 w 431"/>
                  <a:gd name="T33" fmla="*/ 427 h 427"/>
                  <a:gd name="T34" fmla="*/ 360 w 431"/>
                  <a:gd name="T35" fmla="*/ 427 h 427"/>
                  <a:gd name="T36" fmla="*/ 357 w 431"/>
                  <a:gd name="T37" fmla="*/ 427 h 427"/>
                  <a:gd name="T38" fmla="*/ 355 w 431"/>
                  <a:gd name="T39" fmla="*/ 425 h 427"/>
                  <a:gd name="T40" fmla="*/ 172 w 431"/>
                  <a:gd name="T41" fmla="*/ 243 h 427"/>
                  <a:gd name="T42" fmla="*/ 140 w 431"/>
                  <a:gd name="T43" fmla="*/ 319 h 427"/>
                  <a:gd name="T44" fmla="*/ 139 w 431"/>
                  <a:gd name="T45" fmla="*/ 321 h 427"/>
                  <a:gd name="T46" fmla="*/ 137 w 431"/>
                  <a:gd name="T47" fmla="*/ 323 h 427"/>
                  <a:gd name="T48" fmla="*/ 135 w 431"/>
                  <a:gd name="T49" fmla="*/ 324 h 427"/>
                  <a:gd name="T50" fmla="*/ 132 w 431"/>
                  <a:gd name="T51" fmla="*/ 323 h 427"/>
                  <a:gd name="T52" fmla="*/ 129 w 431"/>
                  <a:gd name="T53" fmla="*/ 321 h 427"/>
                  <a:gd name="T54" fmla="*/ 128 w 431"/>
                  <a:gd name="T55" fmla="*/ 319 h 427"/>
                  <a:gd name="T56" fmla="*/ 2 w 431"/>
                  <a:gd name="T57" fmla="*/ 8 h 427"/>
                  <a:gd name="T58" fmla="*/ 0 w 431"/>
                  <a:gd name="T59" fmla="*/ 6 h 427"/>
                  <a:gd name="T60" fmla="*/ 2 w 431"/>
                  <a:gd name="T61" fmla="*/ 4 h 427"/>
                  <a:gd name="T62" fmla="*/ 3 w 431"/>
                  <a:gd name="T63" fmla="*/ 2 h 427"/>
                  <a:gd name="T64" fmla="*/ 5 w 431"/>
                  <a:gd name="T65" fmla="*/ 0 h 427"/>
                  <a:gd name="T66" fmla="*/ 8 w 431"/>
                  <a:gd name="T67"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1" h="427">
                    <a:moveTo>
                      <a:pt x="8" y="0"/>
                    </a:moveTo>
                    <a:lnTo>
                      <a:pt x="10" y="0"/>
                    </a:lnTo>
                    <a:lnTo>
                      <a:pt x="321" y="126"/>
                    </a:lnTo>
                    <a:lnTo>
                      <a:pt x="324" y="128"/>
                    </a:lnTo>
                    <a:lnTo>
                      <a:pt x="326" y="130"/>
                    </a:lnTo>
                    <a:lnTo>
                      <a:pt x="326" y="132"/>
                    </a:lnTo>
                    <a:lnTo>
                      <a:pt x="326" y="135"/>
                    </a:lnTo>
                    <a:lnTo>
                      <a:pt x="323" y="137"/>
                    </a:lnTo>
                    <a:lnTo>
                      <a:pt x="321" y="139"/>
                    </a:lnTo>
                    <a:lnTo>
                      <a:pt x="245" y="169"/>
                    </a:lnTo>
                    <a:lnTo>
                      <a:pt x="429" y="353"/>
                    </a:lnTo>
                    <a:lnTo>
                      <a:pt x="430" y="355"/>
                    </a:lnTo>
                    <a:lnTo>
                      <a:pt x="431" y="357"/>
                    </a:lnTo>
                    <a:lnTo>
                      <a:pt x="430" y="359"/>
                    </a:lnTo>
                    <a:lnTo>
                      <a:pt x="429" y="361"/>
                    </a:lnTo>
                    <a:lnTo>
                      <a:pt x="365" y="425"/>
                    </a:lnTo>
                    <a:lnTo>
                      <a:pt x="362" y="427"/>
                    </a:lnTo>
                    <a:lnTo>
                      <a:pt x="360" y="427"/>
                    </a:lnTo>
                    <a:lnTo>
                      <a:pt x="357" y="427"/>
                    </a:lnTo>
                    <a:lnTo>
                      <a:pt x="355" y="425"/>
                    </a:lnTo>
                    <a:lnTo>
                      <a:pt x="172" y="243"/>
                    </a:lnTo>
                    <a:lnTo>
                      <a:pt x="140" y="319"/>
                    </a:lnTo>
                    <a:lnTo>
                      <a:pt x="139" y="321"/>
                    </a:lnTo>
                    <a:lnTo>
                      <a:pt x="137" y="323"/>
                    </a:lnTo>
                    <a:lnTo>
                      <a:pt x="135" y="324"/>
                    </a:lnTo>
                    <a:lnTo>
                      <a:pt x="132" y="323"/>
                    </a:lnTo>
                    <a:lnTo>
                      <a:pt x="129" y="321"/>
                    </a:lnTo>
                    <a:lnTo>
                      <a:pt x="128" y="319"/>
                    </a:lnTo>
                    <a:lnTo>
                      <a:pt x="2" y="8"/>
                    </a:lnTo>
                    <a:lnTo>
                      <a:pt x="0" y="6"/>
                    </a:lnTo>
                    <a:lnTo>
                      <a:pt x="2" y="4"/>
                    </a:lnTo>
                    <a:lnTo>
                      <a:pt x="3" y="2"/>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 name="Group 29">
            <a:extLst>
              <a:ext uri="{FF2B5EF4-FFF2-40B4-BE49-F238E27FC236}">
                <a16:creationId xmlns:a16="http://schemas.microsoft.com/office/drawing/2014/main" id="{3A32CC13-A429-5B6C-8380-2E356729B1E4}"/>
              </a:ext>
            </a:extLst>
          </p:cNvPr>
          <p:cNvGrpSpPr/>
          <p:nvPr/>
        </p:nvGrpSpPr>
        <p:grpSpPr>
          <a:xfrm>
            <a:off x="6925901" y="1860388"/>
            <a:ext cx="1747898" cy="3597641"/>
            <a:chOff x="9932441" y="1452932"/>
            <a:chExt cx="1747898" cy="3114313"/>
          </a:xfrm>
        </p:grpSpPr>
        <p:cxnSp>
          <p:nvCxnSpPr>
            <p:cNvPr id="31" name="Straight Connector 30">
              <a:extLst>
                <a:ext uri="{FF2B5EF4-FFF2-40B4-BE49-F238E27FC236}">
                  <a16:creationId xmlns:a16="http://schemas.microsoft.com/office/drawing/2014/main" id="{C4C24223-6B34-477F-CCEB-A0FB61131A5E}"/>
                </a:ext>
              </a:extLst>
            </p:cNvPr>
            <p:cNvCxnSpPr>
              <a:cxnSpLocks/>
            </p:cNvCxnSpPr>
            <p:nvPr/>
          </p:nvCxnSpPr>
          <p:spPr>
            <a:xfrm>
              <a:off x="10246482" y="2277469"/>
              <a:ext cx="85603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Inhaltsplatzhalter 4">
              <a:extLst>
                <a:ext uri="{FF2B5EF4-FFF2-40B4-BE49-F238E27FC236}">
                  <a16:creationId xmlns:a16="http://schemas.microsoft.com/office/drawing/2014/main" id="{8283E364-2BBC-14EC-427E-1EC4E074CF37}"/>
                </a:ext>
              </a:extLst>
            </p:cNvPr>
            <p:cNvSpPr txBox="1">
              <a:spLocks/>
            </p:cNvSpPr>
            <p:nvPr/>
          </p:nvSpPr>
          <p:spPr>
            <a:xfrm>
              <a:off x="9932441" y="2391415"/>
              <a:ext cx="1747898" cy="2175830"/>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800" b="1">
                  <a:solidFill>
                    <a:schemeClr val="bg2"/>
                  </a:solidFill>
                  <a:latin typeface="+mn-lt"/>
                </a:rPr>
                <a:t>Fleet Engagement</a:t>
              </a:r>
              <a:endParaRPr lang="en-US" sz="1800" b="1">
                <a:solidFill>
                  <a:schemeClr val="bg2"/>
                </a:solidFill>
                <a:latin typeface="+mn-lt"/>
                <a:cs typeface="Arial"/>
              </a:endParaRPr>
            </a:p>
            <a:p>
              <a:pPr marL="0" lvl="7" indent="0">
                <a:spcBef>
                  <a:spcPts val="600"/>
                </a:spcBef>
                <a:buNone/>
              </a:pPr>
              <a:r>
                <a:rPr lang="en-US" sz="1200">
                  <a:solidFill>
                    <a:schemeClr val="bg2"/>
                  </a:solidFill>
                </a:rPr>
                <a:t>Navy College Fleet Engagement Teams in CONUS to serve as the education advisor to Navy Installation Commanding Officers and Officers-in-Charge of Navy Activities and Units.</a:t>
              </a:r>
            </a:p>
          </p:txBody>
        </p:sp>
        <p:grpSp>
          <p:nvGrpSpPr>
            <p:cNvPr id="33" name="Group 32">
              <a:extLst>
                <a:ext uri="{FF2B5EF4-FFF2-40B4-BE49-F238E27FC236}">
                  <a16:creationId xmlns:a16="http://schemas.microsoft.com/office/drawing/2014/main" id="{F51767A1-EEB5-B21E-1DBB-4FD76F20AD32}"/>
                </a:ext>
              </a:extLst>
            </p:cNvPr>
            <p:cNvGrpSpPr/>
            <p:nvPr/>
          </p:nvGrpSpPr>
          <p:grpSpPr>
            <a:xfrm>
              <a:off x="10293543" y="1452932"/>
              <a:ext cx="761913" cy="601172"/>
              <a:chOff x="10293543" y="1452932"/>
              <a:chExt cx="761913" cy="601172"/>
            </a:xfrm>
          </p:grpSpPr>
          <p:grpSp>
            <p:nvGrpSpPr>
              <p:cNvPr id="34" name="Group 33">
                <a:extLst>
                  <a:ext uri="{FF2B5EF4-FFF2-40B4-BE49-F238E27FC236}">
                    <a16:creationId xmlns:a16="http://schemas.microsoft.com/office/drawing/2014/main" id="{96D17462-249D-7207-C1C1-B5F2FAD9BB16}"/>
                  </a:ext>
                </a:extLst>
              </p:cNvPr>
              <p:cNvGrpSpPr/>
              <p:nvPr/>
            </p:nvGrpSpPr>
            <p:grpSpPr>
              <a:xfrm>
                <a:off x="10293543" y="1452932"/>
                <a:ext cx="761913" cy="601172"/>
                <a:chOff x="10314803" y="1357659"/>
                <a:chExt cx="761913" cy="601172"/>
              </a:xfrm>
            </p:grpSpPr>
            <p:sp>
              <p:nvSpPr>
                <p:cNvPr id="38" name="Freeform 63">
                  <a:extLst>
                    <a:ext uri="{FF2B5EF4-FFF2-40B4-BE49-F238E27FC236}">
                      <a16:creationId xmlns:a16="http://schemas.microsoft.com/office/drawing/2014/main" id="{D9A5A12B-B38E-00A4-E58D-D8BD3B006F1C}"/>
                    </a:ext>
                  </a:extLst>
                </p:cNvPr>
                <p:cNvSpPr>
                  <a:spLocks/>
                </p:cNvSpPr>
                <p:nvPr/>
              </p:nvSpPr>
              <p:spPr bwMode="auto">
                <a:xfrm>
                  <a:off x="10314803" y="1357659"/>
                  <a:ext cx="761913" cy="601172"/>
                </a:xfrm>
                <a:custGeom>
                  <a:avLst/>
                  <a:gdLst>
                    <a:gd name="connsiteX0" fmla="*/ 768169 w 1128712"/>
                    <a:gd name="connsiteY0" fmla="*/ 814388 h 890588"/>
                    <a:gd name="connsiteX1" fmla="*/ 780577 w 1128712"/>
                    <a:gd name="connsiteY1" fmla="*/ 815357 h 890588"/>
                    <a:gd name="connsiteX2" fmla="*/ 792348 w 1128712"/>
                    <a:gd name="connsiteY2" fmla="*/ 817940 h 890588"/>
                    <a:gd name="connsiteX3" fmla="*/ 803483 w 1128712"/>
                    <a:gd name="connsiteY3" fmla="*/ 821492 h 890588"/>
                    <a:gd name="connsiteX4" fmla="*/ 813664 w 1128712"/>
                    <a:gd name="connsiteY4" fmla="*/ 825366 h 890588"/>
                    <a:gd name="connsiteX5" fmla="*/ 822890 w 1128712"/>
                    <a:gd name="connsiteY5" fmla="*/ 829886 h 890588"/>
                    <a:gd name="connsiteX6" fmla="*/ 830843 w 1128712"/>
                    <a:gd name="connsiteY6" fmla="*/ 835375 h 890588"/>
                    <a:gd name="connsiteX7" fmla="*/ 837842 w 1128712"/>
                    <a:gd name="connsiteY7" fmla="*/ 840219 h 890588"/>
                    <a:gd name="connsiteX8" fmla="*/ 843887 w 1128712"/>
                    <a:gd name="connsiteY8" fmla="*/ 845062 h 890588"/>
                    <a:gd name="connsiteX9" fmla="*/ 848659 w 1128712"/>
                    <a:gd name="connsiteY9" fmla="*/ 849582 h 890588"/>
                    <a:gd name="connsiteX10" fmla="*/ 852159 w 1128712"/>
                    <a:gd name="connsiteY10" fmla="*/ 853457 h 890588"/>
                    <a:gd name="connsiteX11" fmla="*/ 855022 w 1128712"/>
                    <a:gd name="connsiteY11" fmla="*/ 856363 h 890588"/>
                    <a:gd name="connsiteX12" fmla="*/ 856931 w 1128712"/>
                    <a:gd name="connsiteY12" fmla="*/ 858623 h 890588"/>
                    <a:gd name="connsiteX13" fmla="*/ 857249 w 1128712"/>
                    <a:gd name="connsiteY13" fmla="*/ 859269 h 890588"/>
                    <a:gd name="connsiteX14" fmla="*/ 856613 w 1128712"/>
                    <a:gd name="connsiteY14" fmla="*/ 859914 h 890588"/>
                    <a:gd name="connsiteX15" fmla="*/ 854704 w 1128712"/>
                    <a:gd name="connsiteY15" fmla="*/ 861852 h 890588"/>
                    <a:gd name="connsiteX16" fmla="*/ 851841 w 1128712"/>
                    <a:gd name="connsiteY16" fmla="*/ 864112 h 890588"/>
                    <a:gd name="connsiteX17" fmla="*/ 848023 w 1128712"/>
                    <a:gd name="connsiteY17" fmla="*/ 867664 h 890588"/>
                    <a:gd name="connsiteX18" fmla="*/ 842933 w 1128712"/>
                    <a:gd name="connsiteY18" fmla="*/ 871538 h 890588"/>
                    <a:gd name="connsiteX19" fmla="*/ 836888 w 1128712"/>
                    <a:gd name="connsiteY19" fmla="*/ 875413 h 890588"/>
                    <a:gd name="connsiteX20" fmla="*/ 830207 w 1128712"/>
                    <a:gd name="connsiteY20" fmla="*/ 879287 h 890588"/>
                    <a:gd name="connsiteX21" fmla="*/ 822572 w 1128712"/>
                    <a:gd name="connsiteY21" fmla="*/ 882839 h 890588"/>
                    <a:gd name="connsiteX22" fmla="*/ 813664 w 1128712"/>
                    <a:gd name="connsiteY22" fmla="*/ 886068 h 890588"/>
                    <a:gd name="connsiteX23" fmla="*/ 804756 w 1128712"/>
                    <a:gd name="connsiteY23" fmla="*/ 888651 h 890588"/>
                    <a:gd name="connsiteX24" fmla="*/ 794575 w 1128712"/>
                    <a:gd name="connsiteY24" fmla="*/ 890265 h 890588"/>
                    <a:gd name="connsiteX25" fmla="*/ 784076 w 1128712"/>
                    <a:gd name="connsiteY25" fmla="*/ 890588 h 890588"/>
                    <a:gd name="connsiteX26" fmla="*/ 772623 w 1128712"/>
                    <a:gd name="connsiteY26" fmla="*/ 889942 h 890588"/>
                    <a:gd name="connsiteX27" fmla="*/ 760852 w 1128712"/>
                    <a:gd name="connsiteY27" fmla="*/ 887036 h 890588"/>
                    <a:gd name="connsiteX28" fmla="*/ 750353 w 1128712"/>
                    <a:gd name="connsiteY28" fmla="*/ 883808 h 890588"/>
                    <a:gd name="connsiteX29" fmla="*/ 740491 w 1128712"/>
                    <a:gd name="connsiteY29" fmla="*/ 879287 h 890588"/>
                    <a:gd name="connsiteX30" fmla="*/ 732219 w 1128712"/>
                    <a:gd name="connsiteY30" fmla="*/ 873798 h 890588"/>
                    <a:gd name="connsiteX31" fmla="*/ 724266 w 1128712"/>
                    <a:gd name="connsiteY31" fmla="*/ 868309 h 890588"/>
                    <a:gd name="connsiteX32" fmla="*/ 718221 w 1128712"/>
                    <a:gd name="connsiteY32" fmla="*/ 862497 h 890588"/>
                    <a:gd name="connsiteX33" fmla="*/ 712495 w 1128712"/>
                    <a:gd name="connsiteY33" fmla="*/ 857331 h 890588"/>
                    <a:gd name="connsiteX34" fmla="*/ 708359 w 1128712"/>
                    <a:gd name="connsiteY34" fmla="*/ 851842 h 890588"/>
                    <a:gd name="connsiteX35" fmla="*/ 704859 w 1128712"/>
                    <a:gd name="connsiteY35" fmla="*/ 847322 h 890588"/>
                    <a:gd name="connsiteX36" fmla="*/ 702314 w 1128712"/>
                    <a:gd name="connsiteY36" fmla="*/ 844093 h 890588"/>
                    <a:gd name="connsiteX37" fmla="*/ 701041 w 1128712"/>
                    <a:gd name="connsiteY37" fmla="*/ 841833 h 890588"/>
                    <a:gd name="connsiteX38" fmla="*/ 700087 w 1128712"/>
                    <a:gd name="connsiteY38" fmla="*/ 840864 h 890588"/>
                    <a:gd name="connsiteX39" fmla="*/ 701041 w 1128712"/>
                    <a:gd name="connsiteY39" fmla="*/ 840219 h 890588"/>
                    <a:gd name="connsiteX40" fmla="*/ 702632 w 1128712"/>
                    <a:gd name="connsiteY40" fmla="*/ 838281 h 890588"/>
                    <a:gd name="connsiteX41" fmla="*/ 705814 w 1128712"/>
                    <a:gd name="connsiteY41" fmla="*/ 836021 h 890588"/>
                    <a:gd name="connsiteX42" fmla="*/ 709631 w 1128712"/>
                    <a:gd name="connsiteY42" fmla="*/ 832469 h 890588"/>
                    <a:gd name="connsiteX43" fmla="*/ 715040 w 1128712"/>
                    <a:gd name="connsiteY43" fmla="*/ 828918 h 890588"/>
                    <a:gd name="connsiteX44" fmla="*/ 721084 w 1128712"/>
                    <a:gd name="connsiteY44" fmla="*/ 825043 h 890588"/>
                    <a:gd name="connsiteX45" fmla="*/ 728720 w 1128712"/>
                    <a:gd name="connsiteY45" fmla="*/ 821814 h 890588"/>
                    <a:gd name="connsiteX46" fmla="*/ 736991 w 1128712"/>
                    <a:gd name="connsiteY46" fmla="*/ 818586 h 890588"/>
                    <a:gd name="connsiteX47" fmla="*/ 746536 w 1128712"/>
                    <a:gd name="connsiteY47" fmla="*/ 816003 h 890588"/>
                    <a:gd name="connsiteX48" fmla="*/ 756716 w 1128712"/>
                    <a:gd name="connsiteY48" fmla="*/ 814711 h 890588"/>
                    <a:gd name="connsiteX49" fmla="*/ 361041 w 1128712"/>
                    <a:gd name="connsiteY49" fmla="*/ 814388 h 890588"/>
                    <a:gd name="connsiteX50" fmla="*/ 372199 w 1128712"/>
                    <a:gd name="connsiteY50" fmla="*/ 814710 h 890588"/>
                    <a:gd name="connsiteX51" fmla="*/ 382719 w 1128712"/>
                    <a:gd name="connsiteY51" fmla="*/ 816317 h 890588"/>
                    <a:gd name="connsiteX52" fmla="*/ 392282 w 1128712"/>
                    <a:gd name="connsiteY52" fmla="*/ 818889 h 890588"/>
                    <a:gd name="connsiteX53" fmla="*/ 400252 w 1128712"/>
                    <a:gd name="connsiteY53" fmla="*/ 822105 h 890588"/>
                    <a:gd name="connsiteX54" fmla="*/ 407584 w 1128712"/>
                    <a:gd name="connsiteY54" fmla="*/ 825320 h 890588"/>
                    <a:gd name="connsiteX55" fmla="*/ 413960 w 1128712"/>
                    <a:gd name="connsiteY55" fmla="*/ 829178 h 890588"/>
                    <a:gd name="connsiteX56" fmla="*/ 419379 w 1128712"/>
                    <a:gd name="connsiteY56" fmla="*/ 832715 h 890588"/>
                    <a:gd name="connsiteX57" fmla="*/ 423523 w 1128712"/>
                    <a:gd name="connsiteY57" fmla="*/ 835930 h 890588"/>
                    <a:gd name="connsiteX58" fmla="*/ 426392 w 1128712"/>
                    <a:gd name="connsiteY58" fmla="*/ 838502 h 890588"/>
                    <a:gd name="connsiteX59" fmla="*/ 427986 w 1128712"/>
                    <a:gd name="connsiteY59" fmla="*/ 840431 h 890588"/>
                    <a:gd name="connsiteX60" fmla="*/ 428624 w 1128712"/>
                    <a:gd name="connsiteY60" fmla="*/ 841074 h 890588"/>
                    <a:gd name="connsiteX61" fmla="*/ 427986 w 1128712"/>
                    <a:gd name="connsiteY61" fmla="*/ 841717 h 890588"/>
                    <a:gd name="connsiteX62" fmla="*/ 426711 w 1128712"/>
                    <a:gd name="connsiteY62" fmla="*/ 844289 h 890588"/>
                    <a:gd name="connsiteX63" fmla="*/ 424161 w 1128712"/>
                    <a:gd name="connsiteY63" fmla="*/ 847505 h 890588"/>
                    <a:gd name="connsiteX64" fmla="*/ 420973 w 1128712"/>
                    <a:gd name="connsiteY64" fmla="*/ 851684 h 890588"/>
                    <a:gd name="connsiteX65" fmla="*/ 416510 w 1128712"/>
                    <a:gd name="connsiteY65" fmla="*/ 857150 h 890588"/>
                    <a:gd name="connsiteX66" fmla="*/ 410772 w 1128712"/>
                    <a:gd name="connsiteY66" fmla="*/ 862616 h 890588"/>
                    <a:gd name="connsiteX67" fmla="*/ 404396 w 1128712"/>
                    <a:gd name="connsiteY67" fmla="*/ 868082 h 890588"/>
                    <a:gd name="connsiteX68" fmla="*/ 397064 w 1128712"/>
                    <a:gd name="connsiteY68" fmla="*/ 873548 h 890588"/>
                    <a:gd name="connsiteX69" fmla="*/ 388457 w 1128712"/>
                    <a:gd name="connsiteY69" fmla="*/ 878692 h 890588"/>
                    <a:gd name="connsiteX70" fmla="*/ 378574 w 1128712"/>
                    <a:gd name="connsiteY70" fmla="*/ 883193 h 890588"/>
                    <a:gd name="connsiteX71" fmla="*/ 368054 w 1128712"/>
                    <a:gd name="connsiteY71" fmla="*/ 887051 h 890588"/>
                    <a:gd name="connsiteX72" fmla="*/ 355941 w 1128712"/>
                    <a:gd name="connsiteY72" fmla="*/ 889624 h 890588"/>
                    <a:gd name="connsiteX73" fmla="*/ 344783 w 1128712"/>
                    <a:gd name="connsiteY73" fmla="*/ 890588 h 890588"/>
                    <a:gd name="connsiteX74" fmla="*/ 334263 w 1128712"/>
                    <a:gd name="connsiteY74" fmla="*/ 889945 h 890588"/>
                    <a:gd name="connsiteX75" fmla="*/ 324062 w 1128712"/>
                    <a:gd name="connsiteY75" fmla="*/ 888659 h 890588"/>
                    <a:gd name="connsiteX76" fmla="*/ 314817 w 1128712"/>
                    <a:gd name="connsiteY76" fmla="*/ 885765 h 890588"/>
                    <a:gd name="connsiteX77" fmla="*/ 306529 w 1128712"/>
                    <a:gd name="connsiteY77" fmla="*/ 882550 h 890588"/>
                    <a:gd name="connsiteX78" fmla="*/ 298878 w 1128712"/>
                    <a:gd name="connsiteY78" fmla="*/ 879335 h 890588"/>
                    <a:gd name="connsiteX79" fmla="*/ 291864 w 1128712"/>
                    <a:gd name="connsiteY79" fmla="*/ 875155 h 890588"/>
                    <a:gd name="connsiteX80" fmla="*/ 285807 w 1128712"/>
                    <a:gd name="connsiteY80" fmla="*/ 871297 h 890588"/>
                    <a:gd name="connsiteX81" fmla="*/ 281026 w 1128712"/>
                    <a:gd name="connsiteY81" fmla="*/ 867439 h 890588"/>
                    <a:gd name="connsiteX82" fmla="*/ 276563 w 1128712"/>
                    <a:gd name="connsiteY82" fmla="*/ 864224 h 890588"/>
                    <a:gd name="connsiteX83" fmla="*/ 273694 w 1128712"/>
                    <a:gd name="connsiteY83" fmla="*/ 861651 h 890588"/>
                    <a:gd name="connsiteX84" fmla="*/ 272100 w 1128712"/>
                    <a:gd name="connsiteY84" fmla="*/ 859722 h 890588"/>
                    <a:gd name="connsiteX85" fmla="*/ 271462 w 1128712"/>
                    <a:gd name="connsiteY85" fmla="*/ 859079 h 890588"/>
                    <a:gd name="connsiteX86" fmla="*/ 272100 w 1128712"/>
                    <a:gd name="connsiteY86" fmla="*/ 858436 h 890588"/>
                    <a:gd name="connsiteX87" fmla="*/ 273694 w 1128712"/>
                    <a:gd name="connsiteY87" fmla="*/ 856507 h 890588"/>
                    <a:gd name="connsiteX88" fmla="*/ 276244 w 1128712"/>
                    <a:gd name="connsiteY88" fmla="*/ 853613 h 890588"/>
                    <a:gd name="connsiteX89" fmla="*/ 280069 w 1128712"/>
                    <a:gd name="connsiteY89" fmla="*/ 849755 h 890588"/>
                    <a:gd name="connsiteX90" fmla="*/ 285170 w 1128712"/>
                    <a:gd name="connsiteY90" fmla="*/ 845254 h 890588"/>
                    <a:gd name="connsiteX91" fmla="*/ 290908 w 1128712"/>
                    <a:gd name="connsiteY91" fmla="*/ 840431 h 890588"/>
                    <a:gd name="connsiteX92" fmla="*/ 297921 w 1128712"/>
                    <a:gd name="connsiteY92" fmla="*/ 835287 h 890588"/>
                    <a:gd name="connsiteX93" fmla="*/ 306210 w 1128712"/>
                    <a:gd name="connsiteY93" fmla="*/ 830143 h 890588"/>
                    <a:gd name="connsiteX94" fmla="*/ 314817 w 1128712"/>
                    <a:gd name="connsiteY94" fmla="*/ 825320 h 890588"/>
                    <a:gd name="connsiteX95" fmla="*/ 325018 w 1128712"/>
                    <a:gd name="connsiteY95" fmla="*/ 821140 h 890588"/>
                    <a:gd name="connsiteX96" fmla="*/ 336495 w 1128712"/>
                    <a:gd name="connsiteY96" fmla="*/ 817925 h 890588"/>
                    <a:gd name="connsiteX97" fmla="*/ 348608 w 1128712"/>
                    <a:gd name="connsiteY97" fmla="*/ 815353 h 890588"/>
                    <a:gd name="connsiteX98" fmla="*/ 892316 w 1128712"/>
                    <a:gd name="connsiteY98" fmla="*/ 757238 h 890588"/>
                    <a:gd name="connsiteX99" fmla="*/ 905092 w 1128712"/>
                    <a:gd name="connsiteY99" fmla="*/ 758187 h 890588"/>
                    <a:gd name="connsiteX100" fmla="*/ 916591 w 1128712"/>
                    <a:gd name="connsiteY100" fmla="*/ 760399 h 890588"/>
                    <a:gd name="connsiteX101" fmla="*/ 927132 w 1128712"/>
                    <a:gd name="connsiteY101" fmla="*/ 762928 h 890588"/>
                    <a:gd name="connsiteX102" fmla="*/ 936714 w 1128712"/>
                    <a:gd name="connsiteY102" fmla="*/ 766722 h 890588"/>
                    <a:gd name="connsiteX103" fmla="*/ 945339 w 1128712"/>
                    <a:gd name="connsiteY103" fmla="*/ 770515 h 890588"/>
                    <a:gd name="connsiteX104" fmla="*/ 953005 w 1128712"/>
                    <a:gd name="connsiteY104" fmla="*/ 774625 h 890588"/>
                    <a:gd name="connsiteX105" fmla="*/ 959393 w 1128712"/>
                    <a:gd name="connsiteY105" fmla="*/ 778735 h 890588"/>
                    <a:gd name="connsiteX106" fmla="*/ 964823 w 1128712"/>
                    <a:gd name="connsiteY106" fmla="*/ 782528 h 890588"/>
                    <a:gd name="connsiteX107" fmla="*/ 968975 w 1128712"/>
                    <a:gd name="connsiteY107" fmla="*/ 785689 h 890588"/>
                    <a:gd name="connsiteX108" fmla="*/ 972170 w 1128712"/>
                    <a:gd name="connsiteY108" fmla="*/ 788535 h 890588"/>
                    <a:gd name="connsiteX109" fmla="*/ 974086 w 1128712"/>
                    <a:gd name="connsiteY109" fmla="*/ 790115 h 890588"/>
                    <a:gd name="connsiteX110" fmla="*/ 974725 w 1128712"/>
                    <a:gd name="connsiteY110" fmla="*/ 791064 h 890588"/>
                    <a:gd name="connsiteX111" fmla="*/ 974086 w 1128712"/>
                    <a:gd name="connsiteY111" fmla="*/ 791696 h 890588"/>
                    <a:gd name="connsiteX112" fmla="*/ 972489 w 1128712"/>
                    <a:gd name="connsiteY112" fmla="*/ 793593 h 890588"/>
                    <a:gd name="connsiteX113" fmla="*/ 970253 w 1128712"/>
                    <a:gd name="connsiteY113" fmla="*/ 796438 h 890588"/>
                    <a:gd name="connsiteX114" fmla="*/ 966101 w 1128712"/>
                    <a:gd name="connsiteY114" fmla="*/ 800231 h 890588"/>
                    <a:gd name="connsiteX115" fmla="*/ 961948 w 1128712"/>
                    <a:gd name="connsiteY115" fmla="*/ 804341 h 890588"/>
                    <a:gd name="connsiteX116" fmla="*/ 956518 w 1128712"/>
                    <a:gd name="connsiteY116" fmla="*/ 809083 h 890588"/>
                    <a:gd name="connsiteX117" fmla="*/ 950130 w 1128712"/>
                    <a:gd name="connsiteY117" fmla="*/ 813508 h 890588"/>
                    <a:gd name="connsiteX118" fmla="*/ 942783 w 1128712"/>
                    <a:gd name="connsiteY118" fmla="*/ 817934 h 890588"/>
                    <a:gd name="connsiteX119" fmla="*/ 934479 w 1128712"/>
                    <a:gd name="connsiteY119" fmla="*/ 822044 h 890588"/>
                    <a:gd name="connsiteX120" fmla="*/ 925854 w 1128712"/>
                    <a:gd name="connsiteY120" fmla="*/ 825837 h 890588"/>
                    <a:gd name="connsiteX121" fmla="*/ 915952 w 1128712"/>
                    <a:gd name="connsiteY121" fmla="*/ 828366 h 890588"/>
                    <a:gd name="connsiteX122" fmla="*/ 905412 w 1128712"/>
                    <a:gd name="connsiteY122" fmla="*/ 829631 h 890588"/>
                    <a:gd name="connsiteX123" fmla="*/ 894232 w 1128712"/>
                    <a:gd name="connsiteY123" fmla="*/ 830263 h 890588"/>
                    <a:gd name="connsiteX124" fmla="*/ 882094 w 1128712"/>
                    <a:gd name="connsiteY124" fmla="*/ 828999 h 890588"/>
                    <a:gd name="connsiteX125" fmla="*/ 870915 w 1128712"/>
                    <a:gd name="connsiteY125" fmla="*/ 827102 h 890588"/>
                    <a:gd name="connsiteX126" fmla="*/ 860693 w 1128712"/>
                    <a:gd name="connsiteY126" fmla="*/ 823624 h 890588"/>
                    <a:gd name="connsiteX127" fmla="*/ 851430 w 1128712"/>
                    <a:gd name="connsiteY127" fmla="*/ 819515 h 890588"/>
                    <a:gd name="connsiteX128" fmla="*/ 843445 w 1128712"/>
                    <a:gd name="connsiteY128" fmla="*/ 815089 h 890588"/>
                    <a:gd name="connsiteX129" fmla="*/ 836418 w 1128712"/>
                    <a:gd name="connsiteY129" fmla="*/ 810347 h 890588"/>
                    <a:gd name="connsiteX130" fmla="*/ 830029 w 1128712"/>
                    <a:gd name="connsiteY130" fmla="*/ 805605 h 890588"/>
                    <a:gd name="connsiteX131" fmla="*/ 825238 w 1128712"/>
                    <a:gd name="connsiteY131" fmla="*/ 801180 h 890588"/>
                    <a:gd name="connsiteX132" fmla="*/ 821405 w 1128712"/>
                    <a:gd name="connsiteY132" fmla="*/ 797386 h 890588"/>
                    <a:gd name="connsiteX133" fmla="*/ 818530 w 1128712"/>
                    <a:gd name="connsiteY133" fmla="*/ 794225 h 890588"/>
                    <a:gd name="connsiteX134" fmla="*/ 816614 w 1128712"/>
                    <a:gd name="connsiteY134" fmla="*/ 792328 h 890588"/>
                    <a:gd name="connsiteX135" fmla="*/ 815975 w 1128712"/>
                    <a:gd name="connsiteY135" fmla="*/ 791696 h 890588"/>
                    <a:gd name="connsiteX136" fmla="*/ 816614 w 1128712"/>
                    <a:gd name="connsiteY136" fmla="*/ 790747 h 890588"/>
                    <a:gd name="connsiteX137" fmla="*/ 818211 w 1128712"/>
                    <a:gd name="connsiteY137" fmla="*/ 788851 h 890588"/>
                    <a:gd name="connsiteX138" fmla="*/ 820447 w 1128712"/>
                    <a:gd name="connsiteY138" fmla="*/ 785689 h 890588"/>
                    <a:gd name="connsiteX139" fmla="*/ 824280 w 1128712"/>
                    <a:gd name="connsiteY139" fmla="*/ 782528 h 890588"/>
                    <a:gd name="connsiteX140" fmla="*/ 829071 w 1128712"/>
                    <a:gd name="connsiteY140" fmla="*/ 778102 h 890588"/>
                    <a:gd name="connsiteX141" fmla="*/ 835140 w 1128712"/>
                    <a:gd name="connsiteY141" fmla="*/ 773993 h 890588"/>
                    <a:gd name="connsiteX142" fmla="*/ 841528 w 1128712"/>
                    <a:gd name="connsiteY142" fmla="*/ 769567 h 890588"/>
                    <a:gd name="connsiteX143" fmla="*/ 849833 w 1128712"/>
                    <a:gd name="connsiteY143" fmla="*/ 765457 h 890588"/>
                    <a:gd name="connsiteX144" fmla="*/ 858457 w 1128712"/>
                    <a:gd name="connsiteY144" fmla="*/ 761980 h 890588"/>
                    <a:gd name="connsiteX145" fmla="*/ 868679 w 1128712"/>
                    <a:gd name="connsiteY145" fmla="*/ 759135 h 890588"/>
                    <a:gd name="connsiteX146" fmla="*/ 880178 w 1128712"/>
                    <a:gd name="connsiteY146" fmla="*/ 757554 h 890588"/>
                    <a:gd name="connsiteX147" fmla="*/ 236243 w 1128712"/>
                    <a:gd name="connsiteY147" fmla="*/ 757238 h 890588"/>
                    <a:gd name="connsiteX148" fmla="*/ 248405 w 1128712"/>
                    <a:gd name="connsiteY148" fmla="*/ 757554 h 890588"/>
                    <a:gd name="connsiteX149" fmla="*/ 259607 w 1128712"/>
                    <a:gd name="connsiteY149" fmla="*/ 759135 h 890588"/>
                    <a:gd name="connsiteX150" fmla="*/ 269849 w 1128712"/>
                    <a:gd name="connsiteY150" fmla="*/ 761980 h 890588"/>
                    <a:gd name="connsiteX151" fmla="*/ 279131 w 1128712"/>
                    <a:gd name="connsiteY151" fmla="*/ 765457 h 890588"/>
                    <a:gd name="connsiteX152" fmla="*/ 286812 w 1128712"/>
                    <a:gd name="connsiteY152" fmla="*/ 769567 h 890588"/>
                    <a:gd name="connsiteX153" fmla="*/ 293853 w 1128712"/>
                    <a:gd name="connsiteY153" fmla="*/ 773677 h 890588"/>
                    <a:gd name="connsiteX154" fmla="*/ 299615 w 1128712"/>
                    <a:gd name="connsiteY154" fmla="*/ 778102 h 890588"/>
                    <a:gd name="connsiteX155" fmla="*/ 304095 w 1128712"/>
                    <a:gd name="connsiteY155" fmla="*/ 782212 h 890588"/>
                    <a:gd name="connsiteX156" fmla="*/ 307936 w 1128712"/>
                    <a:gd name="connsiteY156" fmla="*/ 785689 h 890588"/>
                    <a:gd name="connsiteX157" fmla="*/ 310497 w 1128712"/>
                    <a:gd name="connsiteY157" fmla="*/ 788535 h 890588"/>
                    <a:gd name="connsiteX158" fmla="*/ 311777 w 1128712"/>
                    <a:gd name="connsiteY158" fmla="*/ 790747 h 890588"/>
                    <a:gd name="connsiteX159" fmla="*/ 312737 w 1128712"/>
                    <a:gd name="connsiteY159" fmla="*/ 791380 h 890588"/>
                    <a:gd name="connsiteX160" fmla="*/ 311777 w 1128712"/>
                    <a:gd name="connsiteY160" fmla="*/ 792012 h 890588"/>
                    <a:gd name="connsiteX161" fmla="*/ 310177 w 1128712"/>
                    <a:gd name="connsiteY161" fmla="*/ 793909 h 890588"/>
                    <a:gd name="connsiteX162" fmla="*/ 307296 w 1128712"/>
                    <a:gd name="connsiteY162" fmla="*/ 797070 h 890588"/>
                    <a:gd name="connsiteX163" fmla="*/ 303455 w 1128712"/>
                    <a:gd name="connsiteY163" fmla="*/ 801180 h 890588"/>
                    <a:gd name="connsiteX164" fmla="*/ 298334 w 1128712"/>
                    <a:gd name="connsiteY164" fmla="*/ 805605 h 890588"/>
                    <a:gd name="connsiteX165" fmla="*/ 292573 w 1128712"/>
                    <a:gd name="connsiteY165" fmla="*/ 810347 h 890588"/>
                    <a:gd name="connsiteX166" fmla="*/ 285532 w 1128712"/>
                    <a:gd name="connsiteY166" fmla="*/ 814773 h 890588"/>
                    <a:gd name="connsiteX167" fmla="*/ 276890 w 1128712"/>
                    <a:gd name="connsiteY167" fmla="*/ 819515 h 890588"/>
                    <a:gd name="connsiteX168" fmla="*/ 267929 w 1128712"/>
                    <a:gd name="connsiteY168" fmla="*/ 823624 h 890588"/>
                    <a:gd name="connsiteX169" fmla="*/ 257687 w 1128712"/>
                    <a:gd name="connsiteY169" fmla="*/ 826786 h 890588"/>
                    <a:gd name="connsiteX170" fmla="*/ 246805 w 1128712"/>
                    <a:gd name="connsiteY170" fmla="*/ 828999 h 890588"/>
                    <a:gd name="connsiteX171" fmla="*/ 234322 w 1128712"/>
                    <a:gd name="connsiteY171" fmla="*/ 830263 h 890588"/>
                    <a:gd name="connsiteX172" fmla="*/ 223120 w 1128712"/>
                    <a:gd name="connsiteY172" fmla="*/ 829631 h 890588"/>
                    <a:gd name="connsiteX173" fmla="*/ 212558 w 1128712"/>
                    <a:gd name="connsiteY173" fmla="*/ 828050 h 890588"/>
                    <a:gd name="connsiteX174" fmla="*/ 202956 w 1128712"/>
                    <a:gd name="connsiteY174" fmla="*/ 825205 h 890588"/>
                    <a:gd name="connsiteX175" fmla="*/ 193675 w 1128712"/>
                    <a:gd name="connsiteY175" fmla="*/ 822044 h 890588"/>
                    <a:gd name="connsiteX176" fmla="*/ 185673 w 1128712"/>
                    <a:gd name="connsiteY176" fmla="*/ 817934 h 890588"/>
                    <a:gd name="connsiteX177" fmla="*/ 178632 w 1128712"/>
                    <a:gd name="connsiteY177" fmla="*/ 813508 h 890588"/>
                    <a:gd name="connsiteX178" fmla="*/ 172230 w 1128712"/>
                    <a:gd name="connsiteY178" fmla="*/ 808767 h 890588"/>
                    <a:gd name="connsiteX179" fmla="*/ 166789 w 1128712"/>
                    <a:gd name="connsiteY179" fmla="*/ 804341 h 890588"/>
                    <a:gd name="connsiteX180" fmla="*/ 161989 w 1128712"/>
                    <a:gd name="connsiteY180" fmla="*/ 799915 h 890588"/>
                    <a:gd name="connsiteX181" fmla="*/ 158468 w 1128712"/>
                    <a:gd name="connsiteY181" fmla="*/ 796438 h 890588"/>
                    <a:gd name="connsiteX182" fmla="*/ 155907 w 1128712"/>
                    <a:gd name="connsiteY182" fmla="*/ 793276 h 890588"/>
                    <a:gd name="connsiteX183" fmla="*/ 154307 w 1128712"/>
                    <a:gd name="connsiteY183" fmla="*/ 791380 h 890588"/>
                    <a:gd name="connsiteX184" fmla="*/ 153987 w 1128712"/>
                    <a:gd name="connsiteY184" fmla="*/ 790747 h 890588"/>
                    <a:gd name="connsiteX185" fmla="*/ 154307 w 1128712"/>
                    <a:gd name="connsiteY185" fmla="*/ 790115 h 890588"/>
                    <a:gd name="connsiteX186" fmla="*/ 156547 w 1128712"/>
                    <a:gd name="connsiteY186" fmla="*/ 788218 h 890588"/>
                    <a:gd name="connsiteX187" fmla="*/ 159108 w 1128712"/>
                    <a:gd name="connsiteY187" fmla="*/ 785689 h 890588"/>
                    <a:gd name="connsiteX188" fmla="*/ 163909 w 1128712"/>
                    <a:gd name="connsiteY188" fmla="*/ 782528 h 890588"/>
                    <a:gd name="connsiteX189" fmla="*/ 169030 w 1128712"/>
                    <a:gd name="connsiteY189" fmla="*/ 778735 h 890588"/>
                    <a:gd name="connsiteX190" fmla="*/ 175431 w 1128712"/>
                    <a:gd name="connsiteY190" fmla="*/ 774625 h 890588"/>
                    <a:gd name="connsiteX191" fmla="*/ 183113 w 1128712"/>
                    <a:gd name="connsiteY191" fmla="*/ 770515 h 890588"/>
                    <a:gd name="connsiteX192" fmla="*/ 191754 w 1128712"/>
                    <a:gd name="connsiteY192" fmla="*/ 766406 h 890588"/>
                    <a:gd name="connsiteX193" fmla="*/ 201036 w 1128712"/>
                    <a:gd name="connsiteY193" fmla="*/ 762928 h 890588"/>
                    <a:gd name="connsiteX194" fmla="*/ 212238 w 1128712"/>
                    <a:gd name="connsiteY194" fmla="*/ 760399 h 890588"/>
                    <a:gd name="connsiteX195" fmla="*/ 223440 w 1128712"/>
                    <a:gd name="connsiteY195" fmla="*/ 758187 h 890588"/>
                    <a:gd name="connsiteX196" fmla="*/ 997811 w 1128712"/>
                    <a:gd name="connsiteY196" fmla="*/ 673100 h 890588"/>
                    <a:gd name="connsiteX197" fmla="*/ 1007928 w 1128712"/>
                    <a:gd name="connsiteY197" fmla="*/ 673419 h 890588"/>
                    <a:gd name="connsiteX198" fmla="*/ 1017096 w 1128712"/>
                    <a:gd name="connsiteY198" fmla="*/ 674694 h 890588"/>
                    <a:gd name="connsiteX199" fmla="*/ 1025633 w 1128712"/>
                    <a:gd name="connsiteY199" fmla="*/ 676288 h 890588"/>
                    <a:gd name="connsiteX200" fmla="*/ 1032904 w 1128712"/>
                    <a:gd name="connsiteY200" fmla="*/ 678201 h 890588"/>
                    <a:gd name="connsiteX201" fmla="*/ 1039227 w 1128712"/>
                    <a:gd name="connsiteY201" fmla="*/ 680433 h 890588"/>
                    <a:gd name="connsiteX202" fmla="*/ 1043970 w 1128712"/>
                    <a:gd name="connsiteY202" fmla="*/ 682345 h 890588"/>
                    <a:gd name="connsiteX203" fmla="*/ 1047763 w 1128712"/>
                    <a:gd name="connsiteY203" fmla="*/ 683939 h 890588"/>
                    <a:gd name="connsiteX204" fmla="*/ 1050293 w 1128712"/>
                    <a:gd name="connsiteY204" fmla="*/ 684896 h 890588"/>
                    <a:gd name="connsiteX205" fmla="*/ 1050925 w 1128712"/>
                    <a:gd name="connsiteY205" fmla="*/ 685533 h 890588"/>
                    <a:gd name="connsiteX206" fmla="*/ 1050609 w 1128712"/>
                    <a:gd name="connsiteY206" fmla="*/ 686490 h 890588"/>
                    <a:gd name="connsiteX207" fmla="*/ 1049977 w 1128712"/>
                    <a:gd name="connsiteY207" fmla="*/ 688721 h 890588"/>
                    <a:gd name="connsiteX208" fmla="*/ 1048080 w 1128712"/>
                    <a:gd name="connsiteY208" fmla="*/ 692228 h 890588"/>
                    <a:gd name="connsiteX209" fmla="*/ 1046183 w 1128712"/>
                    <a:gd name="connsiteY209" fmla="*/ 696692 h 890588"/>
                    <a:gd name="connsiteX210" fmla="*/ 1043021 w 1128712"/>
                    <a:gd name="connsiteY210" fmla="*/ 702111 h 890588"/>
                    <a:gd name="connsiteX211" fmla="*/ 1039227 w 1128712"/>
                    <a:gd name="connsiteY211" fmla="*/ 708487 h 890588"/>
                    <a:gd name="connsiteX212" fmla="*/ 1034485 w 1128712"/>
                    <a:gd name="connsiteY212" fmla="*/ 714545 h 890588"/>
                    <a:gd name="connsiteX213" fmla="*/ 1029426 w 1128712"/>
                    <a:gd name="connsiteY213" fmla="*/ 721239 h 890588"/>
                    <a:gd name="connsiteX214" fmla="*/ 1022787 w 1128712"/>
                    <a:gd name="connsiteY214" fmla="*/ 727297 h 890588"/>
                    <a:gd name="connsiteX215" fmla="*/ 1015516 w 1128712"/>
                    <a:gd name="connsiteY215" fmla="*/ 733354 h 890588"/>
                    <a:gd name="connsiteX216" fmla="*/ 1007612 w 1128712"/>
                    <a:gd name="connsiteY216" fmla="*/ 739092 h 890588"/>
                    <a:gd name="connsiteX217" fmla="*/ 998127 w 1128712"/>
                    <a:gd name="connsiteY217" fmla="*/ 743556 h 890588"/>
                    <a:gd name="connsiteX218" fmla="*/ 987694 w 1128712"/>
                    <a:gd name="connsiteY218" fmla="*/ 747062 h 890588"/>
                    <a:gd name="connsiteX219" fmla="*/ 975680 w 1128712"/>
                    <a:gd name="connsiteY219" fmla="*/ 749932 h 890588"/>
                    <a:gd name="connsiteX220" fmla="*/ 964299 w 1128712"/>
                    <a:gd name="connsiteY220" fmla="*/ 750888 h 890588"/>
                    <a:gd name="connsiteX221" fmla="*/ 953866 w 1128712"/>
                    <a:gd name="connsiteY221" fmla="*/ 750569 h 890588"/>
                    <a:gd name="connsiteX222" fmla="*/ 943749 w 1128712"/>
                    <a:gd name="connsiteY222" fmla="*/ 749613 h 890588"/>
                    <a:gd name="connsiteX223" fmla="*/ 934580 w 1128712"/>
                    <a:gd name="connsiteY223" fmla="*/ 747700 h 890588"/>
                    <a:gd name="connsiteX224" fmla="*/ 926676 w 1128712"/>
                    <a:gd name="connsiteY224" fmla="*/ 745150 h 890588"/>
                    <a:gd name="connsiteX225" fmla="*/ 919405 w 1128712"/>
                    <a:gd name="connsiteY225" fmla="*/ 742280 h 890588"/>
                    <a:gd name="connsiteX226" fmla="*/ 913082 w 1128712"/>
                    <a:gd name="connsiteY226" fmla="*/ 739730 h 890588"/>
                    <a:gd name="connsiteX227" fmla="*/ 908339 w 1128712"/>
                    <a:gd name="connsiteY227" fmla="*/ 736861 h 890588"/>
                    <a:gd name="connsiteX228" fmla="*/ 904862 w 1128712"/>
                    <a:gd name="connsiteY228" fmla="*/ 734948 h 890588"/>
                    <a:gd name="connsiteX229" fmla="*/ 902332 w 1128712"/>
                    <a:gd name="connsiteY229" fmla="*/ 733354 h 890588"/>
                    <a:gd name="connsiteX230" fmla="*/ 901700 w 1128712"/>
                    <a:gd name="connsiteY230" fmla="*/ 732716 h 890588"/>
                    <a:gd name="connsiteX231" fmla="*/ 902016 w 1128712"/>
                    <a:gd name="connsiteY231" fmla="*/ 732079 h 890588"/>
                    <a:gd name="connsiteX232" fmla="*/ 902648 w 1128712"/>
                    <a:gd name="connsiteY232" fmla="*/ 729528 h 890588"/>
                    <a:gd name="connsiteX233" fmla="*/ 904545 w 1128712"/>
                    <a:gd name="connsiteY233" fmla="*/ 726340 h 890588"/>
                    <a:gd name="connsiteX234" fmla="*/ 906442 w 1128712"/>
                    <a:gd name="connsiteY234" fmla="*/ 721877 h 890588"/>
                    <a:gd name="connsiteX235" fmla="*/ 909920 w 1128712"/>
                    <a:gd name="connsiteY235" fmla="*/ 716139 h 890588"/>
                    <a:gd name="connsiteX236" fmla="*/ 913714 w 1128712"/>
                    <a:gd name="connsiteY236" fmla="*/ 710400 h 890588"/>
                    <a:gd name="connsiteX237" fmla="*/ 919089 w 1128712"/>
                    <a:gd name="connsiteY237" fmla="*/ 704343 h 890588"/>
                    <a:gd name="connsiteX238" fmla="*/ 925412 w 1128712"/>
                    <a:gd name="connsiteY238" fmla="*/ 697967 h 890588"/>
                    <a:gd name="connsiteX239" fmla="*/ 932683 w 1128712"/>
                    <a:gd name="connsiteY239" fmla="*/ 691910 h 890588"/>
                    <a:gd name="connsiteX240" fmla="*/ 941219 w 1128712"/>
                    <a:gd name="connsiteY240" fmla="*/ 686490 h 890588"/>
                    <a:gd name="connsiteX241" fmla="*/ 951336 w 1128712"/>
                    <a:gd name="connsiteY241" fmla="*/ 681708 h 890588"/>
                    <a:gd name="connsiteX242" fmla="*/ 963350 w 1128712"/>
                    <a:gd name="connsiteY242" fmla="*/ 677563 h 890588"/>
                    <a:gd name="connsiteX243" fmla="*/ 975048 w 1128712"/>
                    <a:gd name="connsiteY243" fmla="*/ 674694 h 890588"/>
                    <a:gd name="connsiteX244" fmla="*/ 987062 w 1128712"/>
                    <a:gd name="connsiteY244" fmla="*/ 673419 h 890588"/>
                    <a:gd name="connsiteX245" fmla="*/ 131217 w 1128712"/>
                    <a:gd name="connsiteY245" fmla="*/ 673100 h 890588"/>
                    <a:gd name="connsiteX246" fmla="*/ 141966 w 1128712"/>
                    <a:gd name="connsiteY246" fmla="*/ 673419 h 890588"/>
                    <a:gd name="connsiteX247" fmla="*/ 153348 w 1128712"/>
                    <a:gd name="connsiteY247" fmla="*/ 675013 h 890588"/>
                    <a:gd name="connsiteX248" fmla="*/ 165678 w 1128712"/>
                    <a:gd name="connsiteY248" fmla="*/ 677882 h 890588"/>
                    <a:gd name="connsiteX249" fmla="*/ 177060 w 1128712"/>
                    <a:gd name="connsiteY249" fmla="*/ 681389 h 890588"/>
                    <a:gd name="connsiteX250" fmla="*/ 187177 w 1128712"/>
                    <a:gd name="connsiteY250" fmla="*/ 686809 h 890588"/>
                    <a:gd name="connsiteX251" fmla="*/ 196029 w 1128712"/>
                    <a:gd name="connsiteY251" fmla="*/ 692228 h 890588"/>
                    <a:gd name="connsiteX252" fmla="*/ 203300 w 1128712"/>
                    <a:gd name="connsiteY252" fmla="*/ 697967 h 890588"/>
                    <a:gd name="connsiteX253" fmla="*/ 209623 w 1128712"/>
                    <a:gd name="connsiteY253" fmla="*/ 704343 h 890588"/>
                    <a:gd name="connsiteX254" fmla="*/ 214682 w 1128712"/>
                    <a:gd name="connsiteY254" fmla="*/ 710400 h 890588"/>
                    <a:gd name="connsiteX255" fmla="*/ 219108 w 1128712"/>
                    <a:gd name="connsiteY255" fmla="*/ 716139 h 890588"/>
                    <a:gd name="connsiteX256" fmla="*/ 221954 w 1128712"/>
                    <a:gd name="connsiteY256" fmla="*/ 721877 h 890588"/>
                    <a:gd name="connsiteX257" fmla="*/ 224483 w 1128712"/>
                    <a:gd name="connsiteY257" fmla="*/ 726340 h 890588"/>
                    <a:gd name="connsiteX258" fmla="*/ 226064 w 1128712"/>
                    <a:gd name="connsiteY258" fmla="*/ 729847 h 890588"/>
                    <a:gd name="connsiteX259" fmla="*/ 227012 w 1128712"/>
                    <a:gd name="connsiteY259" fmla="*/ 732079 h 890588"/>
                    <a:gd name="connsiteX260" fmla="*/ 227012 w 1128712"/>
                    <a:gd name="connsiteY260" fmla="*/ 733035 h 890588"/>
                    <a:gd name="connsiteX261" fmla="*/ 226380 w 1128712"/>
                    <a:gd name="connsiteY261" fmla="*/ 733354 h 890588"/>
                    <a:gd name="connsiteX262" fmla="*/ 224167 w 1128712"/>
                    <a:gd name="connsiteY262" fmla="*/ 735267 h 890588"/>
                    <a:gd name="connsiteX263" fmla="*/ 220373 w 1128712"/>
                    <a:gd name="connsiteY263" fmla="*/ 737180 h 890588"/>
                    <a:gd name="connsiteX264" fmla="*/ 215630 w 1128712"/>
                    <a:gd name="connsiteY264" fmla="*/ 740049 h 890588"/>
                    <a:gd name="connsiteX265" fmla="*/ 209623 w 1128712"/>
                    <a:gd name="connsiteY265" fmla="*/ 742599 h 890588"/>
                    <a:gd name="connsiteX266" fmla="*/ 202352 w 1128712"/>
                    <a:gd name="connsiteY266" fmla="*/ 745468 h 890588"/>
                    <a:gd name="connsiteX267" fmla="*/ 193816 w 1128712"/>
                    <a:gd name="connsiteY267" fmla="*/ 748019 h 890588"/>
                    <a:gd name="connsiteX268" fmla="*/ 184963 w 1128712"/>
                    <a:gd name="connsiteY268" fmla="*/ 749613 h 890588"/>
                    <a:gd name="connsiteX269" fmla="*/ 175163 w 1128712"/>
                    <a:gd name="connsiteY269" fmla="*/ 750888 h 890588"/>
                    <a:gd name="connsiteX270" fmla="*/ 164413 w 1128712"/>
                    <a:gd name="connsiteY270" fmla="*/ 750888 h 890588"/>
                    <a:gd name="connsiteX271" fmla="*/ 153032 w 1128712"/>
                    <a:gd name="connsiteY271" fmla="*/ 749932 h 890588"/>
                    <a:gd name="connsiteX272" fmla="*/ 141334 w 1128712"/>
                    <a:gd name="connsiteY272" fmla="*/ 747381 h 890588"/>
                    <a:gd name="connsiteX273" fmla="*/ 130901 w 1128712"/>
                    <a:gd name="connsiteY273" fmla="*/ 743874 h 890588"/>
                    <a:gd name="connsiteX274" fmla="*/ 121416 w 1128712"/>
                    <a:gd name="connsiteY274" fmla="*/ 738774 h 890588"/>
                    <a:gd name="connsiteX275" fmla="*/ 113196 w 1128712"/>
                    <a:gd name="connsiteY275" fmla="*/ 733354 h 890588"/>
                    <a:gd name="connsiteX276" fmla="*/ 105925 w 1128712"/>
                    <a:gd name="connsiteY276" fmla="*/ 727615 h 890588"/>
                    <a:gd name="connsiteX277" fmla="*/ 99602 w 1128712"/>
                    <a:gd name="connsiteY277" fmla="*/ 720921 h 890588"/>
                    <a:gd name="connsiteX278" fmla="*/ 93911 w 1128712"/>
                    <a:gd name="connsiteY278" fmla="*/ 714545 h 890588"/>
                    <a:gd name="connsiteX279" fmla="*/ 89485 w 1128712"/>
                    <a:gd name="connsiteY279" fmla="*/ 708487 h 890588"/>
                    <a:gd name="connsiteX280" fmla="*/ 85691 w 1128712"/>
                    <a:gd name="connsiteY280" fmla="*/ 702430 h 890588"/>
                    <a:gd name="connsiteX281" fmla="*/ 82845 w 1128712"/>
                    <a:gd name="connsiteY281" fmla="*/ 697010 h 890588"/>
                    <a:gd name="connsiteX282" fmla="*/ 80316 w 1128712"/>
                    <a:gd name="connsiteY282" fmla="*/ 692547 h 890588"/>
                    <a:gd name="connsiteX283" fmla="*/ 79052 w 1128712"/>
                    <a:gd name="connsiteY283" fmla="*/ 688721 h 890588"/>
                    <a:gd name="connsiteX284" fmla="*/ 77787 w 1128712"/>
                    <a:gd name="connsiteY284" fmla="*/ 686809 h 890588"/>
                    <a:gd name="connsiteX285" fmla="*/ 77787 w 1128712"/>
                    <a:gd name="connsiteY285" fmla="*/ 685533 h 890588"/>
                    <a:gd name="connsiteX286" fmla="*/ 78735 w 1128712"/>
                    <a:gd name="connsiteY286" fmla="*/ 685215 h 890588"/>
                    <a:gd name="connsiteX287" fmla="*/ 80632 w 1128712"/>
                    <a:gd name="connsiteY287" fmla="*/ 684258 h 890588"/>
                    <a:gd name="connsiteX288" fmla="*/ 84426 w 1128712"/>
                    <a:gd name="connsiteY288" fmla="*/ 682664 h 890588"/>
                    <a:gd name="connsiteX289" fmla="*/ 89485 w 1128712"/>
                    <a:gd name="connsiteY289" fmla="*/ 680433 h 890588"/>
                    <a:gd name="connsiteX290" fmla="*/ 95808 w 1128712"/>
                    <a:gd name="connsiteY290" fmla="*/ 678520 h 890588"/>
                    <a:gd name="connsiteX291" fmla="*/ 103396 w 1128712"/>
                    <a:gd name="connsiteY291" fmla="*/ 676288 h 890588"/>
                    <a:gd name="connsiteX292" fmla="*/ 111616 w 1128712"/>
                    <a:gd name="connsiteY292" fmla="*/ 674694 h 890588"/>
                    <a:gd name="connsiteX293" fmla="*/ 120784 w 1128712"/>
                    <a:gd name="connsiteY293" fmla="*/ 673738 h 890588"/>
                    <a:gd name="connsiteX294" fmla="*/ 729838 w 1128712"/>
                    <a:gd name="connsiteY294" fmla="*/ 657225 h 890588"/>
                    <a:gd name="connsiteX295" fmla="*/ 730159 w 1128712"/>
                    <a:gd name="connsiteY295" fmla="*/ 658173 h 890588"/>
                    <a:gd name="connsiteX296" fmla="*/ 731122 w 1128712"/>
                    <a:gd name="connsiteY296" fmla="*/ 660702 h 890588"/>
                    <a:gd name="connsiteX297" fmla="*/ 732085 w 1128712"/>
                    <a:gd name="connsiteY297" fmla="*/ 664495 h 890588"/>
                    <a:gd name="connsiteX298" fmla="*/ 734012 w 1128712"/>
                    <a:gd name="connsiteY298" fmla="*/ 669552 h 890588"/>
                    <a:gd name="connsiteX299" fmla="*/ 735297 w 1128712"/>
                    <a:gd name="connsiteY299" fmla="*/ 675558 h 890588"/>
                    <a:gd name="connsiteX300" fmla="*/ 736902 w 1128712"/>
                    <a:gd name="connsiteY300" fmla="*/ 683144 h 890588"/>
                    <a:gd name="connsiteX301" fmla="*/ 737866 w 1128712"/>
                    <a:gd name="connsiteY301" fmla="*/ 691362 h 890588"/>
                    <a:gd name="connsiteX302" fmla="*/ 738187 w 1128712"/>
                    <a:gd name="connsiteY302" fmla="*/ 700528 h 890588"/>
                    <a:gd name="connsiteX303" fmla="*/ 737866 w 1128712"/>
                    <a:gd name="connsiteY303" fmla="*/ 710327 h 890588"/>
                    <a:gd name="connsiteX304" fmla="*/ 736581 w 1128712"/>
                    <a:gd name="connsiteY304" fmla="*/ 721073 h 890588"/>
                    <a:gd name="connsiteX305" fmla="*/ 733691 w 1128712"/>
                    <a:gd name="connsiteY305" fmla="*/ 732136 h 890588"/>
                    <a:gd name="connsiteX306" fmla="*/ 729838 w 1128712"/>
                    <a:gd name="connsiteY306" fmla="*/ 743831 h 890588"/>
                    <a:gd name="connsiteX307" fmla="*/ 724699 w 1128712"/>
                    <a:gd name="connsiteY307" fmla="*/ 754578 h 890588"/>
                    <a:gd name="connsiteX308" fmla="*/ 718919 w 1128712"/>
                    <a:gd name="connsiteY308" fmla="*/ 763744 h 890588"/>
                    <a:gd name="connsiteX309" fmla="*/ 712175 w 1128712"/>
                    <a:gd name="connsiteY309" fmla="*/ 771962 h 890588"/>
                    <a:gd name="connsiteX310" fmla="*/ 705431 w 1128712"/>
                    <a:gd name="connsiteY310" fmla="*/ 778600 h 890588"/>
                    <a:gd name="connsiteX311" fmla="*/ 698366 w 1128712"/>
                    <a:gd name="connsiteY311" fmla="*/ 784290 h 890588"/>
                    <a:gd name="connsiteX312" fmla="*/ 691623 w 1128712"/>
                    <a:gd name="connsiteY312" fmla="*/ 788715 h 890588"/>
                    <a:gd name="connsiteX313" fmla="*/ 685200 w 1128712"/>
                    <a:gd name="connsiteY313" fmla="*/ 792192 h 890588"/>
                    <a:gd name="connsiteX314" fmla="*/ 679420 w 1128712"/>
                    <a:gd name="connsiteY314" fmla="*/ 794720 h 890588"/>
                    <a:gd name="connsiteX315" fmla="*/ 674603 w 1128712"/>
                    <a:gd name="connsiteY315" fmla="*/ 796617 h 890588"/>
                    <a:gd name="connsiteX316" fmla="*/ 670749 w 1128712"/>
                    <a:gd name="connsiteY316" fmla="*/ 797565 h 890588"/>
                    <a:gd name="connsiteX317" fmla="*/ 668180 w 1128712"/>
                    <a:gd name="connsiteY317" fmla="*/ 798197 h 890588"/>
                    <a:gd name="connsiteX318" fmla="*/ 667538 w 1128712"/>
                    <a:gd name="connsiteY318" fmla="*/ 798513 h 890588"/>
                    <a:gd name="connsiteX319" fmla="*/ 666895 w 1128712"/>
                    <a:gd name="connsiteY319" fmla="*/ 797565 h 890588"/>
                    <a:gd name="connsiteX320" fmla="*/ 665611 w 1128712"/>
                    <a:gd name="connsiteY320" fmla="*/ 795668 h 890588"/>
                    <a:gd name="connsiteX321" fmla="*/ 664005 w 1128712"/>
                    <a:gd name="connsiteY321" fmla="*/ 791875 h 890588"/>
                    <a:gd name="connsiteX322" fmla="*/ 661436 w 1128712"/>
                    <a:gd name="connsiteY322" fmla="*/ 786818 h 890588"/>
                    <a:gd name="connsiteX323" fmla="*/ 659188 w 1128712"/>
                    <a:gd name="connsiteY323" fmla="*/ 780497 h 890588"/>
                    <a:gd name="connsiteX324" fmla="*/ 657261 w 1128712"/>
                    <a:gd name="connsiteY324" fmla="*/ 773543 h 890588"/>
                    <a:gd name="connsiteX325" fmla="*/ 655335 w 1128712"/>
                    <a:gd name="connsiteY325" fmla="*/ 765325 h 890588"/>
                    <a:gd name="connsiteX326" fmla="*/ 654371 w 1128712"/>
                    <a:gd name="connsiteY326" fmla="*/ 756158 h 890588"/>
                    <a:gd name="connsiteX327" fmla="*/ 654050 w 1128712"/>
                    <a:gd name="connsiteY327" fmla="*/ 746044 h 890588"/>
                    <a:gd name="connsiteX328" fmla="*/ 654692 w 1128712"/>
                    <a:gd name="connsiteY328" fmla="*/ 735929 h 890588"/>
                    <a:gd name="connsiteX329" fmla="*/ 656940 w 1128712"/>
                    <a:gd name="connsiteY329" fmla="*/ 724866 h 890588"/>
                    <a:gd name="connsiteX330" fmla="*/ 660794 w 1128712"/>
                    <a:gd name="connsiteY330" fmla="*/ 713804 h 890588"/>
                    <a:gd name="connsiteX331" fmla="*/ 665290 w 1128712"/>
                    <a:gd name="connsiteY331" fmla="*/ 704005 h 890588"/>
                    <a:gd name="connsiteX332" fmla="*/ 671070 w 1128712"/>
                    <a:gd name="connsiteY332" fmla="*/ 695155 h 890588"/>
                    <a:gd name="connsiteX333" fmla="*/ 677493 w 1128712"/>
                    <a:gd name="connsiteY333" fmla="*/ 687569 h 890588"/>
                    <a:gd name="connsiteX334" fmla="*/ 684237 w 1128712"/>
                    <a:gd name="connsiteY334" fmla="*/ 680931 h 890588"/>
                    <a:gd name="connsiteX335" fmla="*/ 691301 w 1128712"/>
                    <a:gd name="connsiteY335" fmla="*/ 675242 h 890588"/>
                    <a:gd name="connsiteX336" fmla="*/ 698688 w 1128712"/>
                    <a:gd name="connsiteY336" fmla="*/ 670501 h 890588"/>
                    <a:gd name="connsiteX337" fmla="*/ 705431 w 1128712"/>
                    <a:gd name="connsiteY337" fmla="*/ 666708 h 890588"/>
                    <a:gd name="connsiteX338" fmla="*/ 711533 w 1128712"/>
                    <a:gd name="connsiteY338" fmla="*/ 663547 h 890588"/>
                    <a:gd name="connsiteX339" fmla="*/ 717634 w 1128712"/>
                    <a:gd name="connsiteY339" fmla="*/ 661018 h 890588"/>
                    <a:gd name="connsiteX340" fmla="*/ 722773 w 1128712"/>
                    <a:gd name="connsiteY340" fmla="*/ 659122 h 890588"/>
                    <a:gd name="connsiteX341" fmla="*/ 726305 w 1128712"/>
                    <a:gd name="connsiteY341" fmla="*/ 658173 h 890588"/>
                    <a:gd name="connsiteX342" fmla="*/ 728553 w 1128712"/>
                    <a:gd name="connsiteY342" fmla="*/ 657541 h 890588"/>
                    <a:gd name="connsiteX343" fmla="*/ 399130 w 1128712"/>
                    <a:gd name="connsiteY343" fmla="*/ 657225 h 890588"/>
                    <a:gd name="connsiteX344" fmla="*/ 400086 w 1128712"/>
                    <a:gd name="connsiteY344" fmla="*/ 657225 h 890588"/>
                    <a:gd name="connsiteX345" fmla="*/ 402636 w 1128712"/>
                    <a:gd name="connsiteY345" fmla="*/ 657859 h 890588"/>
                    <a:gd name="connsiteX346" fmla="*/ 406141 w 1128712"/>
                    <a:gd name="connsiteY346" fmla="*/ 659126 h 890588"/>
                    <a:gd name="connsiteX347" fmla="*/ 410922 w 1128712"/>
                    <a:gd name="connsiteY347" fmla="*/ 661027 h 890588"/>
                    <a:gd name="connsiteX348" fmla="*/ 416977 w 1128712"/>
                    <a:gd name="connsiteY348" fmla="*/ 663244 h 890588"/>
                    <a:gd name="connsiteX349" fmla="*/ 423351 w 1128712"/>
                    <a:gd name="connsiteY349" fmla="*/ 666412 h 890588"/>
                    <a:gd name="connsiteX350" fmla="*/ 430363 w 1128712"/>
                    <a:gd name="connsiteY350" fmla="*/ 670530 h 890588"/>
                    <a:gd name="connsiteX351" fmla="*/ 437374 w 1128712"/>
                    <a:gd name="connsiteY351" fmla="*/ 674965 h 890588"/>
                    <a:gd name="connsiteX352" fmla="*/ 444385 w 1128712"/>
                    <a:gd name="connsiteY352" fmla="*/ 680668 h 890588"/>
                    <a:gd name="connsiteX353" fmla="*/ 451078 w 1128712"/>
                    <a:gd name="connsiteY353" fmla="*/ 687320 h 890588"/>
                    <a:gd name="connsiteX354" fmla="*/ 457452 w 1128712"/>
                    <a:gd name="connsiteY354" fmla="*/ 695240 h 890588"/>
                    <a:gd name="connsiteX355" fmla="*/ 463507 w 1128712"/>
                    <a:gd name="connsiteY355" fmla="*/ 703793 h 890588"/>
                    <a:gd name="connsiteX356" fmla="*/ 467969 w 1128712"/>
                    <a:gd name="connsiteY356" fmla="*/ 713614 h 890588"/>
                    <a:gd name="connsiteX357" fmla="*/ 471794 w 1128712"/>
                    <a:gd name="connsiteY357" fmla="*/ 724701 h 890588"/>
                    <a:gd name="connsiteX358" fmla="*/ 474025 w 1128712"/>
                    <a:gd name="connsiteY358" fmla="*/ 735789 h 890588"/>
                    <a:gd name="connsiteX359" fmla="*/ 474662 w 1128712"/>
                    <a:gd name="connsiteY359" fmla="*/ 746243 h 890588"/>
                    <a:gd name="connsiteX360" fmla="*/ 474343 w 1128712"/>
                    <a:gd name="connsiteY360" fmla="*/ 755747 h 890588"/>
                    <a:gd name="connsiteX361" fmla="*/ 473069 w 1128712"/>
                    <a:gd name="connsiteY361" fmla="*/ 765250 h 890588"/>
                    <a:gd name="connsiteX362" fmla="*/ 471475 w 1128712"/>
                    <a:gd name="connsiteY362" fmla="*/ 773170 h 890588"/>
                    <a:gd name="connsiteX363" fmla="*/ 468925 w 1128712"/>
                    <a:gd name="connsiteY363" fmla="*/ 780456 h 890588"/>
                    <a:gd name="connsiteX364" fmla="*/ 467013 w 1128712"/>
                    <a:gd name="connsiteY364" fmla="*/ 786792 h 890588"/>
                    <a:gd name="connsiteX365" fmla="*/ 464782 w 1128712"/>
                    <a:gd name="connsiteY365" fmla="*/ 791861 h 890588"/>
                    <a:gd name="connsiteX366" fmla="*/ 462551 w 1128712"/>
                    <a:gd name="connsiteY366" fmla="*/ 795662 h 890588"/>
                    <a:gd name="connsiteX367" fmla="*/ 461595 w 1128712"/>
                    <a:gd name="connsiteY367" fmla="*/ 797880 h 890588"/>
                    <a:gd name="connsiteX368" fmla="*/ 460958 w 1128712"/>
                    <a:gd name="connsiteY368" fmla="*/ 798513 h 890588"/>
                    <a:gd name="connsiteX369" fmla="*/ 460320 w 1128712"/>
                    <a:gd name="connsiteY369" fmla="*/ 798513 h 890588"/>
                    <a:gd name="connsiteX370" fmla="*/ 457771 w 1128712"/>
                    <a:gd name="connsiteY370" fmla="*/ 797880 h 890588"/>
                    <a:gd name="connsiteX371" fmla="*/ 453946 w 1128712"/>
                    <a:gd name="connsiteY371" fmla="*/ 796612 h 890588"/>
                    <a:gd name="connsiteX372" fmla="*/ 448847 w 1128712"/>
                    <a:gd name="connsiteY372" fmla="*/ 794712 h 890588"/>
                    <a:gd name="connsiteX373" fmla="*/ 443429 w 1128712"/>
                    <a:gd name="connsiteY373" fmla="*/ 792177 h 890588"/>
                    <a:gd name="connsiteX374" fmla="*/ 437055 w 1128712"/>
                    <a:gd name="connsiteY374" fmla="*/ 788693 h 890588"/>
                    <a:gd name="connsiteX375" fmla="*/ 430363 w 1128712"/>
                    <a:gd name="connsiteY375" fmla="*/ 784258 h 890588"/>
                    <a:gd name="connsiteX376" fmla="*/ 423351 w 1128712"/>
                    <a:gd name="connsiteY376" fmla="*/ 778872 h 890588"/>
                    <a:gd name="connsiteX377" fmla="*/ 416658 w 1128712"/>
                    <a:gd name="connsiteY377" fmla="*/ 771903 h 890588"/>
                    <a:gd name="connsiteX378" fmla="*/ 409966 w 1128712"/>
                    <a:gd name="connsiteY378" fmla="*/ 763983 h 890588"/>
                    <a:gd name="connsiteX379" fmla="*/ 403910 w 1128712"/>
                    <a:gd name="connsiteY379" fmla="*/ 754479 h 890588"/>
                    <a:gd name="connsiteX380" fmla="*/ 399130 w 1128712"/>
                    <a:gd name="connsiteY380" fmla="*/ 743709 h 890588"/>
                    <a:gd name="connsiteX381" fmla="*/ 395306 w 1128712"/>
                    <a:gd name="connsiteY381" fmla="*/ 731987 h 890588"/>
                    <a:gd name="connsiteX382" fmla="*/ 392437 w 1128712"/>
                    <a:gd name="connsiteY382" fmla="*/ 721217 h 890588"/>
                    <a:gd name="connsiteX383" fmla="*/ 391162 w 1128712"/>
                    <a:gd name="connsiteY383" fmla="*/ 710446 h 890588"/>
                    <a:gd name="connsiteX384" fmla="*/ 390525 w 1128712"/>
                    <a:gd name="connsiteY384" fmla="*/ 700308 h 890588"/>
                    <a:gd name="connsiteX385" fmla="*/ 391162 w 1128712"/>
                    <a:gd name="connsiteY385" fmla="*/ 691122 h 890588"/>
                    <a:gd name="connsiteX386" fmla="*/ 392119 w 1128712"/>
                    <a:gd name="connsiteY386" fmla="*/ 682885 h 890588"/>
                    <a:gd name="connsiteX387" fmla="*/ 393393 w 1128712"/>
                    <a:gd name="connsiteY387" fmla="*/ 675282 h 890588"/>
                    <a:gd name="connsiteX388" fmla="*/ 394987 w 1128712"/>
                    <a:gd name="connsiteY388" fmla="*/ 669263 h 890588"/>
                    <a:gd name="connsiteX389" fmla="*/ 396580 w 1128712"/>
                    <a:gd name="connsiteY389" fmla="*/ 663878 h 890588"/>
                    <a:gd name="connsiteX390" fmla="*/ 398174 w 1128712"/>
                    <a:gd name="connsiteY390" fmla="*/ 660393 h 890588"/>
                    <a:gd name="connsiteX391" fmla="*/ 398811 w 1128712"/>
                    <a:gd name="connsiteY391" fmla="*/ 657859 h 890588"/>
                    <a:gd name="connsiteX392" fmla="*/ 802859 w 1128712"/>
                    <a:gd name="connsiteY392" fmla="*/ 585788 h 890588"/>
                    <a:gd name="connsiteX393" fmla="*/ 803174 w 1128712"/>
                    <a:gd name="connsiteY393" fmla="*/ 586419 h 890588"/>
                    <a:gd name="connsiteX394" fmla="*/ 805063 w 1128712"/>
                    <a:gd name="connsiteY394" fmla="*/ 587997 h 890588"/>
                    <a:gd name="connsiteX395" fmla="*/ 807266 w 1128712"/>
                    <a:gd name="connsiteY395" fmla="*/ 591468 h 890588"/>
                    <a:gd name="connsiteX396" fmla="*/ 810100 w 1128712"/>
                    <a:gd name="connsiteY396" fmla="*/ 595885 h 890588"/>
                    <a:gd name="connsiteX397" fmla="*/ 813563 w 1128712"/>
                    <a:gd name="connsiteY397" fmla="*/ 601249 h 890588"/>
                    <a:gd name="connsiteX398" fmla="*/ 816711 w 1128712"/>
                    <a:gd name="connsiteY398" fmla="*/ 608191 h 890588"/>
                    <a:gd name="connsiteX399" fmla="*/ 820174 w 1128712"/>
                    <a:gd name="connsiteY399" fmla="*/ 616079 h 890588"/>
                    <a:gd name="connsiteX400" fmla="*/ 823322 w 1128712"/>
                    <a:gd name="connsiteY400" fmla="*/ 624283 h 890588"/>
                    <a:gd name="connsiteX401" fmla="*/ 825841 w 1128712"/>
                    <a:gd name="connsiteY401" fmla="*/ 634064 h 890588"/>
                    <a:gd name="connsiteX402" fmla="*/ 827415 w 1128712"/>
                    <a:gd name="connsiteY402" fmla="*/ 644476 h 890588"/>
                    <a:gd name="connsiteX403" fmla="*/ 828674 w 1128712"/>
                    <a:gd name="connsiteY403" fmla="*/ 656151 h 890588"/>
                    <a:gd name="connsiteX404" fmla="*/ 828044 w 1128712"/>
                    <a:gd name="connsiteY404" fmla="*/ 667825 h 890588"/>
                    <a:gd name="connsiteX405" fmla="*/ 826470 w 1128712"/>
                    <a:gd name="connsiteY405" fmla="*/ 679815 h 890588"/>
                    <a:gd name="connsiteX406" fmla="*/ 823637 w 1128712"/>
                    <a:gd name="connsiteY406" fmla="*/ 690543 h 890588"/>
                    <a:gd name="connsiteX407" fmla="*/ 819859 w 1128712"/>
                    <a:gd name="connsiteY407" fmla="*/ 700009 h 890588"/>
                    <a:gd name="connsiteX408" fmla="*/ 815452 w 1128712"/>
                    <a:gd name="connsiteY408" fmla="*/ 708529 h 890588"/>
                    <a:gd name="connsiteX409" fmla="*/ 810415 w 1128712"/>
                    <a:gd name="connsiteY409" fmla="*/ 715470 h 890588"/>
                    <a:gd name="connsiteX410" fmla="*/ 805377 w 1128712"/>
                    <a:gd name="connsiteY410" fmla="*/ 721781 h 890588"/>
                    <a:gd name="connsiteX411" fmla="*/ 800340 w 1128712"/>
                    <a:gd name="connsiteY411" fmla="*/ 726829 h 890588"/>
                    <a:gd name="connsiteX412" fmla="*/ 795618 w 1128712"/>
                    <a:gd name="connsiteY412" fmla="*/ 730931 h 890588"/>
                    <a:gd name="connsiteX413" fmla="*/ 791840 w 1128712"/>
                    <a:gd name="connsiteY413" fmla="*/ 734086 h 890588"/>
                    <a:gd name="connsiteX414" fmla="*/ 788377 w 1128712"/>
                    <a:gd name="connsiteY414" fmla="*/ 736295 h 890588"/>
                    <a:gd name="connsiteX415" fmla="*/ 786173 w 1128712"/>
                    <a:gd name="connsiteY415" fmla="*/ 737557 h 890588"/>
                    <a:gd name="connsiteX416" fmla="*/ 785544 w 1128712"/>
                    <a:gd name="connsiteY416" fmla="*/ 738188 h 890588"/>
                    <a:gd name="connsiteX417" fmla="*/ 784914 w 1128712"/>
                    <a:gd name="connsiteY417" fmla="*/ 737242 h 890588"/>
                    <a:gd name="connsiteX418" fmla="*/ 782710 w 1128712"/>
                    <a:gd name="connsiteY418" fmla="*/ 735348 h 890588"/>
                    <a:gd name="connsiteX419" fmla="*/ 779877 w 1128712"/>
                    <a:gd name="connsiteY419" fmla="*/ 732193 h 890588"/>
                    <a:gd name="connsiteX420" fmla="*/ 776414 w 1128712"/>
                    <a:gd name="connsiteY420" fmla="*/ 728091 h 890588"/>
                    <a:gd name="connsiteX421" fmla="*/ 772636 w 1128712"/>
                    <a:gd name="connsiteY421" fmla="*/ 723043 h 890588"/>
                    <a:gd name="connsiteX422" fmla="*/ 768544 w 1128712"/>
                    <a:gd name="connsiteY422" fmla="*/ 716732 h 890588"/>
                    <a:gd name="connsiteX423" fmla="*/ 764451 w 1128712"/>
                    <a:gd name="connsiteY423" fmla="*/ 709160 h 890588"/>
                    <a:gd name="connsiteX424" fmla="*/ 760673 w 1128712"/>
                    <a:gd name="connsiteY424" fmla="*/ 700956 h 890588"/>
                    <a:gd name="connsiteX425" fmla="*/ 757525 w 1128712"/>
                    <a:gd name="connsiteY425" fmla="*/ 691490 h 890588"/>
                    <a:gd name="connsiteX426" fmla="*/ 755321 w 1128712"/>
                    <a:gd name="connsiteY426" fmla="*/ 681709 h 890588"/>
                    <a:gd name="connsiteX427" fmla="*/ 754062 w 1128712"/>
                    <a:gd name="connsiteY427" fmla="*/ 670350 h 890588"/>
                    <a:gd name="connsiteX428" fmla="*/ 754377 w 1128712"/>
                    <a:gd name="connsiteY428" fmla="*/ 658675 h 890588"/>
                    <a:gd name="connsiteX429" fmla="*/ 755636 w 1128712"/>
                    <a:gd name="connsiteY429" fmla="*/ 647947 h 890588"/>
                    <a:gd name="connsiteX430" fmla="*/ 758469 w 1128712"/>
                    <a:gd name="connsiteY430" fmla="*/ 638166 h 890588"/>
                    <a:gd name="connsiteX431" fmla="*/ 762247 w 1128712"/>
                    <a:gd name="connsiteY431" fmla="*/ 629015 h 890588"/>
                    <a:gd name="connsiteX432" fmla="*/ 766970 w 1128712"/>
                    <a:gd name="connsiteY432" fmla="*/ 620812 h 890588"/>
                    <a:gd name="connsiteX433" fmla="*/ 772007 w 1128712"/>
                    <a:gd name="connsiteY433" fmla="*/ 613239 h 890588"/>
                    <a:gd name="connsiteX434" fmla="*/ 777359 w 1128712"/>
                    <a:gd name="connsiteY434" fmla="*/ 606613 h 890588"/>
                    <a:gd name="connsiteX435" fmla="*/ 782710 w 1128712"/>
                    <a:gd name="connsiteY435" fmla="*/ 601249 h 890588"/>
                    <a:gd name="connsiteX436" fmla="*/ 787748 w 1128712"/>
                    <a:gd name="connsiteY436" fmla="*/ 596516 h 890588"/>
                    <a:gd name="connsiteX437" fmla="*/ 792470 w 1128712"/>
                    <a:gd name="connsiteY437" fmla="*/ 592414 h 890588"/>
                    <a:gd name="connsiteX438" fmla="*/ 796563 w 1128712"/>
                    <a:gd name="connsiteY438" fmla="*/ 589259 h 890588"/>
                    <a:gd name="connsiteX439" fmla="*/ 799711 w 1128712"/>
                    <a:gd name="connsiteY439" fmla="*/ 587366 h 890588"/>
                    <a:gd name="connsiteX440" fmla="*/ 801914 w 1128712"/>
                    <a:gd name="connsiteY440" fmla="*/ 586104 h 890588"/>
                    <a:gd name="connsiteX441" fmla="*/ 326167 w 1128712"/>
                    <a:gd name="connsiteY441" fmla="*/ 585788 h 890588"/>
                    <a:gd name="connsiteX442" fmla="*/ 326797 w 1128712"/>
                    <a:gd name="connsiteY442" fmla="*/ 586104 h 890588"/>
                    <a:gd name="connsiteX443" fmla="*/ 328685 w 1128712"/>
                    <a:gd name="connsiteY443" fmla="*/ 587369 h 890588"/>
                    <a:gd name="connsiteX444" fmla="*/ 332148 w 1128712"/>
                    <a:gd name="connsiteY444" fmla="*/ 589582 h 890588"/>
                    <a:gd name="connsiteX445" fmla="*/ 336241 w 1128712"/>
                    <a:gd name="connsiteY445" fmla="*/ 592744 h 890588"/>
                    <a:gd name="connsiteX446" fmla="*/ 340963 w 1128712"/>
                    <a:gd name="connsiteY446" fmla="*/ 596538 h 890588"/>
                    <a:gd name="connsiteX447" fmla="*/ 346315 w 1128712"/>
                    <a:gd name="connsiteY447" fmla="*/ 601281 h 890588"/>
                    <a:gd name="connsiteX448" fmla="*/ 351352 w 1128712"/>
                    <a:gd name="connsiteY448" fmla="*/ 606972 h 890588"/>
                    <a:gd name="connsiteX449" fmla="*/ 356704 w 1128712"/>
                    <a:gd name="connsiteY449" fmla="*/ 613612 h 890588"/>
                    <a:gd name="connsiteX450" fmla="*/ 361741 w 1128712"/>
                    <a:gd name="connsiteY450" fmla="*/ 620884 h 890588"/>
                    <a:gd name="connsiteX451" fmla="*/ 366149 w 1128712"/>
                    <a:gd name="connsiteY451" fmla="*/ 629421 h 890588"/>
                    <a:gd name="connsiteX452" fmla="*/ 370242 w 1128712"/>
                    <a:gd name="connsiteY452" fmla="*/ 638274 h 890588"/>
                    <a:gd name="connsiteX453" fmla="*/ 372760 w 1128712"/>
                    <a:gd name="connsiteY453" fmla="*/ 648392 h 890588"/>
                    <a:gd name="connsiteX454" fmla="*/ 374334 w 1128712"/>
                    <a:gd name="connsiteY454" fmla="*/ 658826 h 890588"/>
                    <a:gd name="connsiteX455" fmla="*/ 374649 w 1128712"/>
                    <a:gd name="connsiteY455" fmla="*/ 670841 h 890588"/>
                    <a:gd name="connsiteX456" fmla="*/ 373075 w 1128712"/>
                    <a:gd name="connsiteY456" fmla="*/ 681908 h 890588"/>
                    <a:gd name="connsiteX457" fmla="*/ 371186 w 1128712"/>
                    <a:gd name="connsiteY457" fmla="*/ 692025 h 890588"/>
                    <a:gd name="connsiteX458" fmla="*/ 368038 w 1128712"/>
                    <a:gd name="connsiteY458" fmla="*/ 701195 h 890588"/>
                    <a:gd name="connsiteX459" fmla="*/ 364260 w 1128712"/>
                    <a:gd name="connsiteY459" fmla="*/ 709416 h 890588"/>
                    <a:gd name="connsiteX460" fmla="*/ 360167 w 1128712"/>
                    <a:gd name="connsiteY460" fmla="*/ 717004 h 890588"/>
                    <a:gd name="connsiteX461" fmla="*/ 355760 w 1128712"/>
                    <a:gd name="connsiteY461" fmla="*/ 723328 h 890588"/>
                    <a:gd name="connsiteX462" fmla="*/ 351982 w 1128712"/>
                    <a:gd name="connsiteY462" fmla="*/ 728386 h 890588"/>
                    <a:gd name="connsiteX463" fmla="*/ 348519 w 1128712"/>
                    <a:gd name="connsiteY463" fmla="*/ 732813 h 890588"/>
                    <a:gd name="connsiteX464" fmla="*/ 345686 w 1128712"/>
                    <a:gd name="connsiteY464" fmla="*/ 735659 h 890588"/>
                    <a:gd name="connsiteX465" fmla="*/ 343797 w 1128712"/>
                    <a:gd name="connsiteY465" fmla="*/ 737556 h 890588"/>
                    <a:gd name="connsiteX466" fmla="*/ 343167 w 1128712"/>
                    <a:gd name="connsiteY466" fmla="*/ 738188 h 890588"/>
                    <a:gd name="connsiteX467" fmla="*/ 342223 w 1128712"/>
                    <a:gd name="connsiteY467" fmla="*/ 737872 h 890588"/>
                    <a:gd name="connsiteX468" fmla="*/ 340334 w 1128712"/>
                    <a:gd name="connsiteY468" fmla="*/ 736607 h 890588"/>
                    <a:gd name="connsiteX469" fmla="*/ 337186 w 1128712"/>
                    <a:gd name="connsiteY469" fmla="*/ 734394 h 890588"/>
                    <a:gd name="connsiteX470" fmla="*/ 333093 w 1128712"/>
                    <a:gd name="connsiteY470" fmla="*/ 731232 h 890588"/>
                    <a:gd name="connsiteX471" fmla="*/ 328056 w 1128712"/>
                    <a:gd name="connsiteY471" fmla="*/ 727122 h 890588"/>
                    <a:gd name="connsiteX472" fmla="*/ 323334 w 1128712"/>
                    <a:gd name="connsiteY472" fmla="*/ 722063 h 890588"/>
                    <a:gd name="connsiteX473" fmla="*/ 317982 w 1128712"/>
                    <a:gd name="connsiteY473" fmla="*/ 715739 h 890588"/>
                    <a:gd name="connsiteX474" fmla="*/ 313259 w 1128712"/>
                    <a:gd name="connsiteY474" fmla="*/ 708783 h 890588"/>
                    <a:gd name="connsiteX475" fmla="*/ 308852 w 1128712"/>
                    <a:gd name="connsiteY475" fmla="*/ 700246 h 890588"/>
                    <a:gd name="connsiteX476" fmla="*/ 304759 w 1128712"/>
                    <a:gd name="connsiteY476" fmla="*/ 691077 h 890588"/>
                    <a:gd name="connsiteX477" fmla="*/ 302241 w 1128712"/>
                    <a:gd name="connsiteY477" fmla="*/ 680011 h 890588"/>
                    <a:gd name="connsiteX478" fmla="*/ 300352 w 1128712"/>
                    <a:gd name="connsiteY478" fmla="*/ 668312 h 890588"/>
                    <a:gd name="connsiteX479" fmla="*/ 300037 w 1128712"/>
                    <a:gd name="connsiteY479" fmla="*/ 656297 h 890588"/>
                    <a:gd name="connsiteX480" fmla="*/ 300981 w 1128712"/>
                    <a:gd name="connsiteY480" fmla="*/ 644914 h 890588"/>
                    <a:gd name="connsiteX481" fmla="*/ 302870 w 1128712"/>
                    <a:gd name="connsiteY481" fmla="*/ 634480 h 890588"/>
                    <a:gd name="connsiteX482" fmla="*/ 305704 w 1128712"/>
                    <a:gd name="connsiteY482" fmla="*/ 624362 h 890588"/>
                    <a:gd name="connsiteX483" fmla="*/ 308222 w 1128712"/>
                    <a:gd name="connsiteY483" fmla="*/ 615825 h 890588"/>
                    <a:gd name="connsiteX484" fmla="*/ 311685 w 1128712"/>
                    <a:gd name="connsiteY484" fmla="*/ 608237 h 890588"/>
                    <a:gd name="connsiteX485" fmla="*/ 315148 w 1128712"/>
                    <a:gd name="connsiteY485" fmla="*/ 601597 h 890588"/>
                    <a:gd name="connsiteX486" fmla="*/ 318611 w 1128712"/>
                    <a:gd name="connsiteY486" fmla="*/ 595906 h 890588"/>
                    <a:gd name="connsiteX487" fmla="*/ 321445 w 1128712"/>
                    <a:gd name="connsiteY487" fmla="*/ 591479 h 890588"/>
                    <a:gd name="connsiteX488" fmla="*/ 323963 w 1128712"/>
                    <a:gd name="connsiteY488" fmla="*/ 588318 h 890588"/>
                    <a:gd name="connsiteX489" fmla="*/ 325222 w 1128712"/>
                    <a:gd name="connsiteY489" fmla="*/ 586420 h 890588"/>
                    <a:gd name="connsiteX490" fmla="*/ 1081478 w 1128712"/>
                    <a:gd name="connsiteY490" fmla="*/ 568325 h 890588"/>
                    <a:gd name="connsiteX491" fmla="*/ 1090664 w 1128712"/>
                    <a:gd name="connsiteY491" fmla="*/ 568325 h 890588"/>
                    <a:gd name="connsiteX492" fmla="*/ 1097950 w 1128712"/>
                    <a:gd name="connsiteY492" fmla="*/ 568960 h 890588"/>
                    <a:gd name="connsiteX493" fmla="*/ 1104601 w 1128712"/>
                    <a:gd name="connsiteY493" fmla="*/ 569595 h 890588"/>
                    <a:gd name="connsiteX494" fmla="*/ 1109036 w 1128712"/>
                    <a:gd name="connsiteY494" fmla="*/ 570548 h 890588"/>
                    <a:gd name="connsiteX495" fmla="*/ 1112203 w 1128712"/>
                    <a:gd name="connsiteY495" fmla="*/ 571183 h 890588"/>
                    <a:gd name="connsiteX496" fmla="*/ 1112837 w 1128712"/>
                    <a:gd name="connsiteY496" fmla="*/ 571183 h 890588"/>
                    <a:gd name="connsiteX497" fmla="*/ 1112837 w 1128712"/>
                    <a:gd name="connsiteY497" fmla="*/ 572135 h 890588"/>
                    <a:gd name="connsiteX498" fmla="*/ 1112520 w 1128712"/>
                    <a:gd name="connsiteY498" fmla="*/ 575310 h 890588"/>
                    <a:gd name="connsiteX499" fmla="*/ 1111887 w 1128712"/>
                    <a:gd name="connsiteY499" fmla="*/ 579438 h 890588"/>
                    <a:gd name="connsiteX500" fmla="*/ 1109986 w 1128712"/>
                    <a:gd name="connsiteY500" fmla="*/ 585153 h 890588"/>
                    <a:gd name="connsiteX501" fmla="*/ 1108402 w 1128712"/>
                    <a:gd name="connsiteY501" fmla="*/ 592138 h 890588"/>
                    <a:gd name="connsiteX502" fmla="*/ 1105235 w 1128712"/>
                    <a:gd name="connsiteY502" fmla="*/ 599440 h 890588"/>
                    <a:gd name="connsiteX503" fmla="*/ 1101751 w 1128712"/>
                    <a:gd name="connsiteY503" fmla="*/ 607695 h 890588"/>
                    <a:gd name="connsiteX504" fmla="*/ 1096683 w 1128712"/>
                    <a:gd name="connsiteY504" fmla="*/ 615633 h 890588"/>
                    <a:gd name="connsiteX505" fmla="*/ 1090981 w 1128712"/>
                    <a:gd name="connsiteY505" fmla="*/ 623570 h 890588"/>
                    <a:gd name="connsiteX506" fmla="*/ 1083696 w 1128712"/>
                    <a:gd name="connsiteY506" fmla="*/ 631508 h 890588"/>
                    <a:gd name="connsiteX507" fmla="*/ 1074827 w 1128712"/>
                    <a:gd name="connsiteY507" fmla="*/ 638810 h 890588"/>
                    <a:gd name="connsiteX508" fmla="*/ 1064690 w 1128712"/>
                    <a:gd name="connsiteY508" fmla="*/ 645160 h 890588"/>
                    <a:gd name="connsiteX509" fmla="*/ 1053921 w 1128712"/>
                    <a:gd name="connsiteY509" fmla="*/ 650240 h 890588"/>
                    <a:gd name="connsiteX510" fmla="*/ 1043151 w 1128712"/>
                    <a:gd name="connsiteY510" fmla="*/ 653733 h 890588"/>
                    <a:gd name="connsiteX511" fmla="*/ 1032698 w 1128712"/>
                    <a:gd name="connsiteY511" fmla="*/ 655955 h 890588"/>
                    <a:gd name="connsiteX512" fmla="*/ 1022879 w 1128712"/>
                    <a:gd name="connsiteY512" fmla="*/ 656908 h 890588"/>
                    <a:gd name="connsiteX513" fmla="*/ 1013376 w 1128712"/>
                    <a:gd name="connsiteY513" fmla="*/ 657225 h 890588"/>
                    <a:gd name="connsiteX514" fmla="*/ 1004824 w 1128712"/>
                    <a:gd name="connsiteY514" fmla="*/ 656590 h 890588"/>
                    <a:gd name="connsiteX515" fmla="*/ 996905 w 1128712"/>
                    <a:gd name="connsiteY515" fmla="*/ 655320 h 890588"/>
                    <a:gd name="connsiteX516" fmla="*/ 990887 w 1128712"/>
                    <a:gd name="connsiteY516" fmla="*/ 654050 h 890588"/>
                    <a:gd name="connsiteX517" fmla="*/ 985185 w 1128712"/>
                    <a:gd name="connsiteY517" fmla="*/ 652463 h 890588"/>
                    <a:gd name="connsiteX518" fmla="*/ 981384 w 1128712"/>
                    <a:gd name="connsiteY518" fmla="*/ 651510 h 890588"/>
                    <a:gd name="connsiteX519" fmla="*/ 978534 w 1128712"/>
                    <a:gd name="connsiteY519" fmla="*/ 650240 h 890588"/>
                    <a:gd name="connsiteX520" fmla="*/ 977900 w 1128712"/>
                    <a:gd name="connsiteY520" fmla="*/ 649923 h 890588"/>
                    <a:gd name="connsiteX521" fmla="*/ 977900 w 1128712"/>
                    <a:gd name="connsiteY521" fmla="*/ 648970 h 890588"/>
                    <a:gd name="connsiteX522" fmla="*/ 978217 w 1128712"/>
                    <a:gd name="connsiteY522" fmla="*/ 646430 h 890588"/>
                    <a:gd name="connsiteX523" fmla="*/ 978850 w 1128712"/>
                    <a:gd name="connsiteY523" fmla="*/ 642938 h 890588"/>
                    <a:gd name="connsiteX524" fmla="*/ 980434 w 1128712"/>
                    <a:gd name="connsiteY524" fmla="*/ 637858 h 890588"/>
                    <a:gd name="connsiteX525" fmla="*/ 982018 w 1128712"/>
                    <a:gd name="connsiteY525" fmla="*/ 632143 h 890588"/>
                    <a:gd name="connsiteX526" fmla="*/ 984869 w 1128712"/>
                    <a:gd name="connsiteY526" fmla="*/ 625475 h 890588"/>
                    <a:gd name="connsiteX527" fmla="*/ 988353 w 1128712"/>
                    <a:gd name="connsiteY527" fmla="*/ 618490 h 890588"/>
                    <a:gd name="connsiteX528" fmla="*/ 993104 w 1128712"/>
                    <a:gd name="connsiteY528" fmla="*/ 610870 h 890588"/>
                    <a:gd name="connsiteX529" fmla="*/ 999122 w 1128712"/>
                    <a:gd name="connsiteY529" fmla="*/ 603568 h 890588"/>
                    <a:gd name="connsiteX530" fmla="*/ 1006408 w 1128712"/>
                    <a:gd name="connsiteY530" fmla="*/ 596265 h 890588"/>
                    <a:gd name="connsiteX531" fmla="*/ 1015277 w 1128712"/>
                    <a:gd name="connsiteY531" fmla="*/ 588963 h 890588"/>
                    <a:gd name="connsiteX532" fmla="*/ 1025730 w 1128712"/>
                    <a:gd name="connsiteY532" fmla="*/ 582930 h 890588"/>
                    <a:gd name="connsiteX533" fmla="*/ 1037450 w 1128712"/>
                    <a:gd name="connsiteY533" fmla="*/ 577215 h 890588"/>
                    <a:gd name="connsiteX534" fmla="*/ 1049486 w 1128712"/>
                    <a:gd name="connsiteY534" fmla="*/ 573088 h 890588"/>
                    <a:gd name="connsiteX535" fmla="*/ 1060889 w 1128712"/>
                    <a:gd name="connsiteY535" fmla="*/ 570230 h 890588"/>
                    <a:gd name="connsiteX536" fmla="*/ 1071659 w 1128712"/>
                    <a:gd name="connsiteY536" fmla="*/ 568643 h 890588"/>
                    <a:gd name="connsiteX537" fmla="*/ 38628 w 1128712"/>
                    <a:gd name="connsiteY537" fmla="*/ 566738 h 890588"/>
                    <a:gd name="connsiteX538" fmla="*/ 47476 w 1128712"/>
                    <a:gd name="connsiteY538" fmla="*/ 566738 h 890588"/>
                    <a:gd name="connsiteX539" fmla="*/ 57589 w 1128712"/>
                    <a:gd name="connsiteY539" fmla="*/ 567687 h 890588"/>
                    <a:gd name="connsiteX540" fmla="*/ 68017 w 1128712"/>
                    <a:gd name="connsiteY540" fmla="*/ 568953 h 890588"/>
                    <a:gd name="connsiteX541" fmla="*/ 79393 w 1128712"/>
                    <a:gd name="connsiteY541" fmla="*/ 571800 h 890588"/>
                    <a:gd name="connsiteX542" fmla="*/ 91086 w 1128712"/>
                    <a:gd name="connsiteY542" fmla="*/ 575596 h 890588"/>
                    <a:gd name="connsiteX543" fmla="*/ 103410 w 1128712"/>
                    <a:gd name="connsiteY543" fmla="*/ 581608 h 890588"/>
                    <a:gd name="connsiteX544" fmla="*/ 113839 w 1128712"/>
                    <a:gd name="connsiteY544" fmla="*/ 587619 h 890588"/>
                    <a:gd name="connsiteX545" fmla="*/ 122687 w 1128712"/>
                    <a:gd name="connsiteY545" fmla="*/ 594895 h 890588"/>
                    <a:gd name="connsiteX546" fmla="*/ 129955 w 1128712"/>
                    <a:gd name="connsiteY546" fmla="*/ 601855 h 890588"/>
                    <a:gd name="connsiteX547" fmla="*/ 135643 w 1128712"/>
                    <a:gd name="connsiteY547" fmla="*/ 609448 h 890588"/>
                    <a:gd name="connsiteX548" fmla="*/ 140384 w 1128712"/>
                    <a:gd name="connsiteY548" fmla="*/ 617041 h 890588"/>
                    <a:gd name="connsiteX549" fmla="*/ 143860 w 1128712"/>
                    <a:gd name="connsiteY549" fmla="*/ 624317 h 890588"/>
                    <a:gd name="connsiteX550" fmla="*/ 146704 w 1128712"/>
                    <a:gd name="connsiteY550" fmla="*/ 630645 h 890588"/>
                    <a:gd name="connsiteX551" fmla="*/ 148600 w 1128712"/>
                    <a:gd name="connsiteY551" fmla="*/ 636340 h 890588"/>
                    <a:gd name="connsiteX552" fmla="*/ 149548 w 1128712"/>
                    <a:gd name="connsiteY552" fmla="*/ 641718 h 890588"/>
                    <a:gd name="connsiteX553" fmla="*/ 150496 w 1128712"/>
                    <a:gd name="connsiteY553" fmla="*/ 645198 h 890588"/>
                    <a:gd name="connsiteX554" fmla="*/ 150812 w 1128712"/>
                    <a:gd name="connsiteY554" fmla="*/ 647729 h 890588"/>
                    <a:gd name="connsiteX555" fmla="*/ 150812 w 1128712"/>
                    <a:gd name="connsiteY555" fmla="*/ 648678 h 890588"/>
                    <a:gd name="connsiteX556" fmla="*/ 150180 w 1128712"/>
                    <a:gd name="connsiteY556" fmla="*/ 648994 h 890588"/>
                    <a:gd name="connsiteX557" fmla="*/ 147652 w 1128712"/>
                    <a:gd name="connsiteY557" fmla="*/ 649627 h 890588"/>
                    <a:gd name="connsiteX558" fmla="*/ 143544 w 1128712"/>
                    <a:gd name="connsiteY558" fmla="*/ 651209 h 890588"/>
                    <a:gd name="connsiteX559" fmla="*/ 138172 w 1128712"/>
                    <a:gd name="connsiteY559" fmla="*/ 652474 h 890588"/>
                    <a:gd name="connsiteX560" fmla="*/ 131535 w 1128712"/>
                    <a:gd name="connsiteY560" fmla="*/ 653740 h 890588"/>
                    <a:gd name="connsiteX561" fmla="*/ 123951 w 1128712"/>
                    <a:gd name="connsiteY561" fmla="*/ 655005 h 890588"/>
                    <a:gd name="connsiteX562" fmla="*/ 115103 w 1128712"/>
                    <a:gd name="connsiteY562" fmla="*/ 655638 h 890588"/>
                    <a:gd name="connsiteX563" fmla="*/ 106254 w 1128712"/>
                    <a:gd name="connsiteY563" fmla="*/ 655638 h 890588"/>
                    <a:gd name="connsiteX564" fmla="*/ 96142 w 1128712"/>
                    <a:gd name="connsiteY564" fmla="*/ 654689 h 890588"/>
                    <a:gd name="connsiteX565" fmla="*/ 85714 w 1128712"/>
                    <a:gd name="connsiteY565" fmla="*/ 652474 h 890588"/>
                    <a:gd name="connsiteX566" fmla="*/ 75285 w 1128712"/>
                    <a:gd name="connsiteY566" fmla="*/ 648678 h 890588"/>
                    <a:gd name="connsiteX567" fmla="*/ 64541 w 1128712"/>
                    <a:gd name="connsiteY567" fmla="*/ 643932 h 890588"/>
                    <a:gd name="connsiteX568" fmla="*/ 54112 w 1128712"/>
                    <a:gd name="connsiteY568" fmla="*/ 637605 h 890588"/>
                    <a:gd name="connsiteX569" fmla="*/ 45580 w 1128712"/>
                    <a:gd name="connsiteY569" fmla="*/ 630329 h 890588"/>
                    <a:gd name="connsiteX570" fmla="*/ 38312 w 1128712"/>
                    <a:gd name="connsiteY570" fmla="*/ 622419 h 890588"/>
                    <a:gd name="connsiteX571" fmla="*/ 32308 w 1128712"/>
                    <a:gd name="connsiteY571" fmla="*/ 614194 h 890588"/>
                    <a:gd name="connsiteX572" fmla="*/ 27567 w 1128712"/>
                    <a:gd name="connsiteY572" fmla="*/ 605968 h 890588"/>
                    <a:gd name="connsiteX573" fmla="*/ 23775 w 1128712"/>
                    <a:gd name="connsiteY573" fmla="*/ 598375 h 890588"/>
                    <a:gd name="connsiteX574" fmla="*/ 20931 w 1128712"/>
                    <a:gd name="connsiteY574" fmla="*/ 590782 h 890588"/>
                    <a:gd name="connsiteX575" fmla="*/ 18719 w 1128712"/>
                    <a:gd name="connsiteY575" fmla="*/ 584138 h 890588"/>
                    <a:gd name="connsiteX576" fmla="*/ 17455 w 1128712"/>
                    <a:gd name="connsiteY576" fmla="*/ 578444 h 890588"/>
                    <a:gd name="connsiteX577" fmla="*/ 16823 w 1128712"/>
                    <a:gd name="connsiteY577" fmla="*/ 574015 h 890588"/>
                    <a:gd name="connsiteX578" fmla="*/ 15875 w 1128712"/>
                    <a:gd name="connsiteY578" fmla="*/ 571167 h 890588"/>
                    <a:gd name="connsiteX579" fmla="*/ 15875 w 1128712"/>
                    <a:gd name="connsiteY579" fmla="*/ 570218 h 890588"/>
                    <a:gd name="connsiteX580" fmla="*/ 17139 w 1128712"/>
                    <a:gd name="connsiteY580" fmla="*/ 569902 h 890588"/>
                    <a:gd name="connsiteX581" fmla="*/ 20299 w 1128712"/>
                    <a:gd name="connsiteY581" fmla="*/ 569269 h 890588"/>
                    <a:gd name="connsiteX582" fmla="*/ 24723 w 1128712"/>
                    <a:gd name="connsiteY582" fmla="*/ 568636 h 890588"/>
                    <a:gd name="connsiteX583" fmla="*/ 31044 w 1128712"/>
                    <a:gd name="connsiteY583" fmla="*/ 567687 h 890588"/>
                    <a:gd name="connsiteX584" fmla="*/ 881906 w 1128712"/>
                    <a:gd name="connsiteY584" fmla="*/ 514350 h 890588"/>
                    <a:gd name="connsiteX585" fmla="*/ 882549 w 1128712"/>
                    <a:gd name="connsiteY585" fmla="*/ 515299 h 890588"/>
                    <a:gd name="connsiteX586" fmla="*/ 884478 w 1128712"/>
                    <a:gd name="connsiteY586" fmla="*/ 516880 h 890588"/>
                    <a:gd name="connsiteX587" fmla="*/ 887372 w 1128712"/>
                    <a:gd name="connsiteY587" fmla="*/ 520042 h 890588"/>
                    <a:gd name="connsiteX588" fmla="*/ 890265 w 1128712"/>
                    <a:gd name="connsiteY588" fmla="*/ 524152 h 890588"/>
                    <a:gd name="connsiteX589" fmla="*/ 894445 w 1128712"/>
                    <a:gd name="connsiteY589" fmla="*/ 529528 h 890588"/>
                    <a:gd name="connsiteX590" fmla="*/ 898625 w 1128712"/>
                    <a:gd name="connsiteY590" fmla="*/ 535535 h 890588"/>
                    <a:gd name="connsiteX591" fmla="*/ 902805 w 1128712"/>
                    <a:gd name="connsiteY591" fmla="*/ 543124 h 890588"/>
                    <a:gd name="connsiteX592" fmla="*/ 906663 w 1128712"/>
                    <a:gd name="connsiteY592" fmla="*/ 551661 h 890588"/>
                    <a:gd name="connsiteX593" fmla="*/ 910200 w 1128712"/>
                    <a:gd name="connsiteY593" fmla="*/ 560831 h 890588"/>
                    <a:gd name="connsiteX594" fmla="*/ 913093 w 1128712"/>
                    <a:gd name="connsiteY594" fmla="*/ 570949 h 890588"/>
                    <a:gd name="connsiteX595" fmla="*/ 914701 w 1128712"/>
                    <a:gd name="connsiteY595" fmla="*/ 582333 h 890588"/>
                    <a:gd name="connsiteX596" fmla="*/ 915987 w 1128712"/>
                    <a:gd name="connsiteY596" fmla="*/ 594664 h 890588"/>
                    <a:gd name="connsiteX597" fmla="*/ 915344 w 1128712"/>
                    <a:gd name="connsiteY597" fmla="*/ 606363 h 890588"/>
                    <a:gd name="connsiteX598" fmla="*/ 913415 w 1128712"/>
                    <a:gd name="connsiteY598" fmla="*/ 617430 h 890588"/>
                    <a:gd name="connsiteX599" fmla="*/ 910521 w 1128712"/>
                    <a:gd name="connsiteY599" fmla="*/ 627233 h 890588"/>
                    <a:gd name="connsiteX600" fmla="*/ 906663 w 1128712"/>
                    <a:gd name="connsiteY600" fmla="*/ 635770 h 890588"/>
                    <a:gd name="connsiteX601" fmla="*/ 902483 w 1128712"/>
                    <a:gd name="connsiteY601" fmla="*/ 643675 h 890588"/>
                    <a:gd name="connsiteX602" fmla="*/ 897982 w 1128712"/>
                    <a:gd name="connsiteY602" fmla="*/ 649999 h 890588"/>
                    <a:gd name="connsiteX603" fmla="*/ 893481 w 1128712"/>
                    <a:gd name="connsiteY603" fmla="*/ 655690 h 890588"/>
                    <a:gd name="connsiteX604" fmla="*/ 888979 w 1128712"/>
                    <a:gd name="connsiteY604" fmla="*/ 660433 h 890588"/>
                    <a:gd name="connsiteX605" fmla="*/ 885443 w 1128712"/>
                    <a:gd name="connsiteY605" fmla="*/ 663911 h 890588"/>
                    <a:gd name="connsiteX606" fmla="*/ 882228 w 1128712"/>
                    <a:gd name="connsiteY606" fmla="*/ 666125 h 890588"/>
                    <a:gd name="connsiteX607" fmla="*/ 880298 w 1128712"/>
                    <a:gd name="connsiteY607" fmla="*/ 667706 h 890588"/>
                    <a:gd name="connsiteX608" fmla="*/ 879334 w 1128712"/>
                    <a:gd name="connsiteY608" fmla="*/ 668338 h 890588"/>
                    <a:gd name="connsiteX609" fmla="*/ 878691 w 1128712"/>
                    <a:gd name="connsiteY609" fmla="*/ 667390 h 890588"/>
                    <a:gd name="connsiteX610" fmla="*/ 876440 w 1128712"/>
                    <a:gd name="connsiteY610" fmla="*/ 665809 h 890588"/>
                    <a:gd name="connsiteX611" fmla="*/ 873546 w 1128712"/>
                    <a:gd name="connsiteY611" fmla="*/ 662963 h 890588"/>
                    <a:gd name="connsiteX612" fmla="*/ 869367 w 1128712"/>
                    <a:gd name="connsiteY612" fmla="*/ 659485 h 890588"/>
                    <a:gd name="connsiteX613" fmla="*/ 864865 w 1128712"/>
                    <a:gd name="connsiteY613" fmla="*/ 654109 h 890588"/>
                    <a:gd name="connsiteX614" fmla="*/ 860043 w 1128712"/>
                    <a:gd name="connsiteY614" fmla="*/ 648418 h 890588"/>
                    <a:gd name="connsiteX615" fmla="*/ 854898 w 1128712"/>
                    <a:gd name="connsiteY615" fmla="*/ 641145 h 890588"/>
                    <a:gd name="connsiteX616" fmla="*/ 850397 w 1128712"/>
                    <a:gd name="connsiteY616" fmla="*/ 633556 h 890588"/>
                    <a:gd name="connsiteX617" fmla="*/ 846539 w 1128712"/>
                    <a:gd name="connsiteY617" fmla="*/ 624703 h 890588"/>
                    <a:gd name="connsiteX618" fmla="*/ 843002 w 1128712"/>
                    <a:gd name="connsiteY618" fmla="*/ 614585 h 890588"/>
                    <a:gd name="connsiteX619" fmla="*/ 840752 w 1128712"/>
                    <a:gd name="connsiteY619" fmla="*/ 603834 h 890588"/>
                    <a:gd name="connsiteX620" fmla="*/ 839787 w 1128712"/>
                    <a:gd name="connsiteY620" fmla="*/ 591818 h 890588"/>
                    <a:gd name="connsiteX621" fmla="*/ 840430 w 1128712"/>
                    <a:gd name="connsiteY621" fmla="*/ 581068 h 890588"/>
                    <a:gd name="connsiteX622" fmla="*/ 842359 w 1128712"/>
                    <a:gd name="connsiteY622" fmla="*/ 570949 h 890588"/>
                    <a:gd name="connsiteX623" fmla="*/ 844931 w 1128712"/>
                    <a:gd name="connsiteY623" fmla="*/ 561463 h 890588"/>
                    <a:gd name="connsiteX624" fmla="*/ 849111 w 1128712"/>
                    <a:gd name="connsiteY624" fmla="*/ 552926 h 890588"/>
                    <a:gd name="connsiteX625" fmla="*/ 853612 w 1128712"/>
                    <a:gd name="connsiteY625" fmla="*/ 545021 h 890588"/>
                    <a:gd name="connsiteX626" fmla="*/ 858114 w 1128712"/>
                    <a:gd name="connsiteY626" fmla="*/ 538065 h 890588"/>
                    <a:gd name="connsiteX627" fmla="*/ 863258 w 1128712"/>
                    <a:gd name="connsiteY627" fmla="*/ 531741 h 890588"/>
                    <a:gd name="connsiteX628" fmla="*/ 867759 w 1128712"/>
                    <a:gd name="connsiteY628" fmla="*/ 526682 h 890588"/>
                    <a:gd name="connsiteX629" fmla="*/ 872260 w 1128712"/>
                    <a:gd name="connsiteY629" fmla="*/ 522255 h 890588"/>
                    <a:gd name="connsiteX630" fmla="*/ 876119 w 1128712"/>
                    <a:gd name="connsiteY630" fmla="*/ 518777 h 890588"/>
                    <a:gd name="connsiteX631" fmla="*/ 879012 w 1128712"/>
                    <a:gd name="connsiteY631" fmla="*/ 516564 h 890588"/>
                    <a:gd name="connsiteX632" fmla="*/ 881263 w 1128712"/>
                    <a:gd name="connsiteY632" fmla="*/ 515299 h 890588"/>
                    <a:gd name="connsiteX633" fmla="*/ 246950 w 1128712"/>
                    <a:gd name="connsiteY633" fmla="*/ 514350 h 890588"/>
                    <a:gd name="connsiteX634" fmla="*/ 247596 w 1128712"/>
                    <a:gd name="connsiteY634" fmla="*/ 514666 h 890588"/>
                    <a:gd name="connsiteX635" fmla="*/ 249211 w 1128712"/>
                    <a:gd name="connsiteY635" fmla="*/ 516564 h 890588"/>
                    <a:gd name="connsiteX636" fmla="*/ 252439 w 1128712"/>
                    <a:gd name="connsiteY636" fmla="*/ 518777 h 890588"/>
                    <a:gd name="connsiteX637" fmla="*/ 256314 w 1128712"/>
                    <a:gd name="connsiteY637" fmla="*/ 522255 h 890588"/>
                    <a:gd name="connsiteX638" fmla="*/ 260834 w 1128712"/>
                    <a:gd name="connsiteY638" fmla="*/ 526682 h 890588"/>
                    <a:gd name="connsiteX639" fmla="*/ 265678 w 1128712"/>
                    <a:gd name="connsiteY639" fmla="*/ 531741 h 890588"/>
                    <a:gd name="connsiteX640" fmla="*/ 270521 w 1128712"/>
                    <a:gd name="connsiteY640" fmla="*/ 538065 h 890588"/>
                    <a:gd name="connsiteX641" fmla="*/ 275364 w 1128712"/>
                    <a:gd name="connsiteY641" fmla="*/ 544705 h 890588"/>
                    <a:gd name="connsiteX642" fmla="*/ 279561 w 1128712"/>
                    <a:gd name="connsiteY642" fmla="*/ 552610 h 890588"/>
                    <a:gd name="connsiteX643" fmla="*/ 283436 w 1128712"/>
                    <a:gd name="connsiteY643" fmla="*/ 561463 h 890588"/>
                    <a:gd name="connsiteX644" fmla="*/ 286342 w 1128712"/>
                    <a:gd name="connsiteY644" fmla="*/ 570633 h 890588"/>
                    <a:gd name="connsiteX645" fmla="*/ 287956 w 1128712"/>
                    <a:gd name="connsiteY645" fmla="*/ 581068 h 890588"/>
                    <a:gd name="connsiteX646" fmla="*/ 288925 w 1128712"/>
                    <a:gd name="connsiteY646" fmla="*/ 591818 h 890588"/>
                    <a:gd name="connsiteX647" fmla="*/ 287633 w 1128712"/>
                    <a:gd name="connsiteY647" fmla="*/ 603518 h 890588"/>
                    <a:gd name="connsiteX648" fmla="*/ 285696 w 1128712"/>
                    <a:gd name="connsiteY648" fmla="*/ 614268 h 890588"/>
                    <a:gd name="connsiteX649" fmla="*/ 282467 w 1128712"/>
                    <a:gd name="connsiteY649" fmla="*/ 624071 h 890588"/>
                    <a:gd name="connsiteX650" fmla="*/ 278270 w 1128712"/>
                    <a:gd name="connsiteY650" fmla="*/ 633556 h 890588"/>
                    <a:gd name="connsiteX651" fmla="*/ 273427 w 1128712"/>
                    <a:gd name="connsiteY651" fmla="*/ 641145 h 890588"/>
                    <a:gd name="connsiteX652" fmla="*/ 268583 w 1128712"/>
                    <a:gd name="connsiteY652" fmla="*/ 648102 h 890588"/>
                    <a:gd name="connsiteX653" fmla="*/ 264063 w 1128712"/>
                    <a:gd name="connsiteY653" fmla="*/ 654109 h 890588"/>
                    <a:gd name="connsiteX654" fmla="*/ 259220 w 1128712"/>
                    <a:gd name="connsiteY654" fmla="*/ 658852 h 890588"/>
                    <a:gd name="connsiteX655" fmla="*/ 255345 w 1128712"/>
                    <a:gd name="connsiteY655" fmla="*/ 662963 h 890588"/>
                    <a:gd name="connsiteX656" fmla="*/ 252117 w 1128712"/>
                    <a:gd name="connsiteY656" fmla="*/ 665809 h 890588"/>
                    <a:gd name="connsiteX657" fmla="*/ 250179 w 1128712"/>
                    <a:gd name="connsiteY657" fmla="*/ 667390 h 890588"/>
                    <a:gd name="connsiteX658" fmla="*/ 248888 w 1128712"/>
                    <a:gd name="connsiteY658" fmla="*/ 668338 h 890588"/>
                    <a:gd name="connsiteX659" fmla="*/ 248242 w 1128712"/>
                    <a:gd name="connsiteY659" fmla="*/ 667390 h 890588"/>
                    <a:gd name="connsiteX660" fmla="*/ 246628 w 1128712"/>
                    <a:gd name="connsiteY660" fmla="*/ 666125 h 890588"/>
                    <a:gd name="connsiteX661" fmla="*/ 243399 w 1128712"/>
                    <a:gd name="connsiteY661" fmla="*/ 663279 h 890588"/>
                    <a:gd name="connsiteX662" fmla="*/ 239524 w 1128712"/>
                    <a:gd name="connsiteY662" fmla="*/ 660117 h 890588"/>
                    <a:gd name="connsiteX663" fmla="*/ 235004 w 1128712"/>
                    <a:gd name="connsiteY663" fmla="*/ 655690 h 890588"/>
                    <a:gd name="connsiteX664" fmla="*/ 230483 w 1128712"/>
                    <a:gd name="connsiteY664" fmla="*/ 649683 h 890588"/>
                    <a:gd name="connsiteX665" fmla="*/ 225963 w 1128712"/>
                    <a:gd name="connsiteY665" fmla="*/ 643359 h 890588"/>
                    <a:gd name="connsiteX666" fmla="*/ 221443 w 1128712"/>
                    <a:gd name="connsiteY666" fmla="*/ 635770 h 890588"/>
                    <a:gd name="connsiteX667" fmla="*/ 217891 w 1128712"/>
                    <a:gd name="connsiteY667" fmla="*/ 626916 h 890588"/>
                    <a:gd name="connsiteX668" fmla="*/ 215308 w 1128712"/>
                    <a:gd name="connsiteY668" fmla="*/ 617114 h 890588"/>
                    <a:gd name="connsiteX669" fmla="*/ 213048 w 1128712"/>
                    <a:gd name="connsiteY669" fmla="*/ 606047 h 890588"/>
                    <a:gd name="connsiteX670" fmla="*/ 212725 w 1128712"/>
                    <a:gd name="connsiteY670" fmla="*/ 594348 h 890588"/>
                    <a:gd name="connsiteX671" fmla="*/ 213371 w 1128712"/>
                    <a:gd name="connsiteY671" fmla="*/ 582333 h 890588"/>
                    <a:gd name="connsiteX672" fmla="*/ 215631 w 1128712"/>
                    <a:gd name="connsiteY672" fmla="*/ 570949 h 890588"/>
                    <a:gd name="connsiteX673" fmla="*/ 218537 w 1128712"/>
                    <a:gd name="connsiteY673" fmla="*/ 560831 h 890588"/>
                    <a:gd name="connsiteX674" fmla="*/ 222089 w 1128712"/>
                    <a:gd name="connsiteY674" fmla="*/ 551345 h 890588"/>
                    <a:gd name="connsiteX675" fmla="*/ 225963 w 1128712"/>
                    <a:gd name="connsiteY675" fmla="*/ 543124 h 890588"/>
                    <a:gd name="connsiteX676" fmla="*/ 229838 w 1128712"/>
                    <a:gd name="connsiteY676" fmla="*/ 535535 h 890588"/>
                    <a:gd name="connsiteX677" fmla="*/ 234035 w 1128712"/>
                    <a:gd name="connsiteY677" fmla="*/ 529211 h 890588"/>
                    <a:gd name="connsiteX678" fmla="*/ 237910 w 1128712"/>
                    <a:gd name="connsiteY678" fmla="*/ 524152 h 890588"/>
                    <a:gd name="connsiteX679" fmla="*/ 241461 w 1128712"/>
                    <a:gd name="connsiteY679" fmla="*/ 520042 h 890588"/>
                    <a:gd name="connsiteX680" fmla="*/ 244367 w 1128712"/>
                    <a:gd name="connsiteY680" fmla="*/ 516880 h 890588"/>
                    <a:gd name="connsiteX681" fmla="*/ 245982 w 1128712"/>
                    <a:gd name="connsiteY681" fmla="*/ 515299 h 890588"/>
                    <a:gd name="connsiteX682" fmla="*/ 1012824 w 1128712"/>
                    <a:gd name="connsiteY682" fmla="*/ 471488 h 890588"/>
                    <a:gd name="connsiteX683" fmla="*/ 1012824 w 1128712"/>
                    <a:gd name="connsiteY683" fmla="*/ 472123 h 890588"/>
                    <a:gd name="connsiteX684" fmla="*/ 1012824 w 1128712"/>
                    <a:gd name="connsiteY684" fmla="*/ 474028 h 890588"/>
                    <a:gd name="connsiteX685" fmla="*/ 1012824 w 1128712"/>
                    <a:gd name="connsiteY685" fmla="*/ 477521 h 890588"/>
                    <a:gd name="connsiteX686" fmla="*/ 1012505 w 1128712"/>
                    <a:gd name="connsiteY686" fmla="*/ 481648 h 890588"/>
                    <a:gd name="connsiteX687" fmla="*/ 1011550 w 1128712"/>
                    <a:gd name="connsiteY687" fmla="*/ 487046 h 890588"/>
                    <a:gd name="connsiteX688" fmla="*/ 1010913 w 1128712"/>
                    <a:gd name="connsiteY688" fmla="*/ 493396 h 890588"/>
                    <a:gd name="connsiteX689" fmla="*/ 1009957 w 1128712"/>
                    <a:gd name="connsiteY689" fmla="*/ 500381 h 890588"/>
                    <a:gd name="connsiteX690" fmla="*/ 1008683 w 1128712"/>
                    <a:gd name="connsiteY690" fmla="*/ 508636 h 890588"/>
                    <a:gd name="connsiteX691" fmla="*/ 1006773 w 1128712"/>
                    <a:gd name="connsiteY691" fmla="*/ 517526 h 890588"/>
                    <a:gd name="connsiteX692" fmla="*/ 1004225 w 1128712"/>
                    <a:gd name="connsiteY692" fmla="*/ 527051 h 890588"/>
                    <a:gd name="connsiteX693" fmla="*/ 1001677 w 1128712"/>
                    <a:gd name="connsiteY693" fmla="*/ 537528 h 890588"/>
                    <a:gd name="connsiteX694" fmla="*/ 997536 w 1128712"/>
                    <a:gd name="connsiteY694" fmla="*/ 548641 h 890588"/>
                    <a:gd name="connsiteX695" fmla="*/ 993396 w 1128712"/>
                    <a:gd name="connsiteY695" fmla="*/ 560071 h 890588"/>
                    <a:gd name="connsiteX696" fmla="*/ 988618 w 1128712"/>
                    <a:gd name="connsiteY696" fmla="*/ 572453 h 890588"/>
                    <a:gd name="connsiteX697" fmla="*/ 982885 w 1128712"/>
                    <a:gd name="connsiteY697" fmla="*/ 584836 h 890588"/>
                    <a:gd name="connsiteX698" fmla="*/ 976197 w 1128712"/>
                    <a:gd name="connsiteY698" fmla="*/ 597853 h 890588"/>
                    <a:gd name="connsiteX699" fmla="*/ 968871 w 1128712"/>
                    <a:gd name="connsiteY699" fmla="*/ 611188 h 890588"/>
                    <a:gd name="connsiteX700" fmla="*/ 960590 w 1128712"/>
                    <a:gd name="connsiteY700" fmla="*/ 625158 h 890588"/>
                    <a:gd name="connsiteX701" fmla="*/ 951035 w 1128712"/>
                    <a:gd name="connsiteY701" fmla="*/ 638811 h 890588"/>
                    <a:gd name="connsiteX702" fmla="*/ 940525 w 1128712"/>
                    <a:gd name="connsiteY702" fmla="*/ 653098 h 890588"/>
                    <a:gd name="connsiteX703" fmla="*/ 929059 w 1128712"/>
                    <a:gd name="connsiteY703" fmla="*/ 667068 h 890588"/>
                    <a:gd name="connsiteX704" fmla="*/ 916000 w 1128712"/>
                    <a:gd name="connsiteY704" fmla="*/ 681356 h 890588"/>
                    <a:gd name="connsiteX705" fmla="*/ 901986 w 1128712"/>
                    <a:gd name="connsiteY705" fmla="*/ 695961 h 890588"/>
                    <a:gd name="connsiteX706" fmla="*/ 886380 w 1128712"/>
                    <a:gd name="connsiteY706" fmla="*/ 710248 h 890588"/>
                    <a:gd name="connsiteX707" fmla="*/ 869818 w 1128712"/>
                    <a:gd name="connsiteY707" fmla="*/ 724218 h 890588"/>
                    <a:gd name="connsiteX708" fmla="*/ 851664 w 1128712"/>
                    <a:gd name="connsiteY708" fmla="*/ 738188 h 890588"/>
                    <a:gd name="connsiteX709" fmla="*/ 832235 w 1128712"/>
                    <a:gd name="connsiteY709" fmla="*/ 752476 h 890588"/>
                    <a:gd name="connsiteX710" fmla="*/ 810896 w 1128712"/>
                    <a:gd name="connsiteY710" fmla="*/ 766128 h 890588"/>
                    <a:gd name="connsiteX711" fmla="*/ 788282 w 1128712"/>
                    <a:gd name="connsiteY711" fmla="*/ 779463 h 890588"/>
                    <a:gd name="connsiteX712" fmla="*/ 763758 w 1128712"/>
                    <a:gd name="connsiteY712" fmla="*/ 792163 h 890588"/>
                    <a:gd name="connsiteX713" fmla="*/ 737641 w 1128712"/>
                    <a:gd name="connsiteY713" fmla="*/ 804863 h 890588"/>
                    <a:gd name="connsiteX714" fmla="*/ 709613 w 1128712"/>
                    <a:gd name="connsiteY714" fmla="*/ 816611 h 890588"/>
                    <a:gd name="connsiteX715" fmla="*/ 680311 w 1128712"/>
                    <a:gd name="connsiteY715" fmla="*/ 828041 h 890588"/>
                    <a:gd name="connsiteX716" fmla="*/ 648461 w 1128712"/>
                    <a:gd name="connsiteY716" fmla="*/ 838836 h 890588"/>
                    <a:gd name="connsiteX717" fmla="*/ 615019 w 1128712"/>
                    <a:gd name="connsiteY717" fmla="*/ 849313 h 890588"/>
                    <a:gd name="connsiteX718" fmla="*/ 608012 w 1128712"/>
                    <a:gd name="connsiteY718" fmla="*/ 826136 h 890588"/>
                    <a:gd name="connsiteX719" fmla="*/ 640817 w 1128712"/>
                    <a:gd name="connsiteY719" fmla="*/ 816293 h 890588"/>
                    <a:gd name="connsiteX720" fmla="*/ 671712 w 1128712"/>
                    <a:gd name="connsiteY720" fmla="*/ 805816 h 890588"/>
                    <a:gd name="connsiteX721" fmla="*/ 701014 w 1128712"/>
                    <a:gd name="connsiteY721" fmla="*/ 794386 h 890588"/>
                    <a:gd name="connsiteX722" fmla="*/ 727768 w 1128712"/>
                    <a:gd name="connsiteY722" fmla="*/ 782956 h 890588"/>
                    <a:gd name="connsiteX723" fmla="*/ 753247 w 1128712"/>
                    <a:gd name="connsiteY723" fmla="*/ 770891 h 890588"/>
                    <a:gd name="connsiteX724" fmla="*/ 777135 w 1128712"/>
                    <a:gd name="connsiteY724" fmla="*/ 758508 h 890588"/>
                    <a:gd name="connsiteX725" fmla="*/ 799111 w 1128712"/>
                    <a:gd name="connsiteY725" fmla="*/ 745808 h 890588"/>
                    <a:gd name="connsiteX726" fmla="*/ 819495 w 1128712"/>
                    <a:gd name="connsiteY726" fmla="*/ 732473 h 890588"/>
                    <a:gd name="connsiteX727" fmla="*/ 838287 w 1128712"/>
                    <a:gd name="connsiteY727" fmla="*/ 719456 h 890588"/>
                    <a:gd name="connsiteX728" fmla="*/ 855804 w 1128712"/>
                    <a:gd name="connsiteY728" fmla="*/ 705803 h 890588"/>
                    <a:gd name="connsiteX729" fmla="*/ 872048 w 1128712"/>
                    <a:gd name="connsiteY729" fmla="*/ 692468 h 890588"/>
                    <a:gd name="connsiteX730" fmla="*/ 886698 w 1128712"/>
                    <a:gd name="connsiteY730" fmla="*/ 678816 h 890588"/>
                    <a:gd name="connsiteX731" fmla="*/ 900075 w 1128712"/>
                    <a:gd name="connsiteY731" fmla="*/ 665163 h 890588"/>
                    <a:gd name="connsiteX732" fmla="*/ 912497 w 1128712"/>
                    <a:gd name="connsiteY732" fmla="*/ 651828 h 890588"/>
                    <a:gd name="connsiteX733" fmla="*/ 923326 w 1128712"/>
                    <a:gd name="connsiteY733" fmla="*/ 638176 h 890588"/>
                    <a:gd name="connsiteX734" fmla="*/ 933199 w 1128712"/>
                    <a:gd name="connsiteY734" fmla="*/ 625158 h 890588"/>
                    <a:gd name="connsiteX735" fmla="*/ 941799 w 1128712"/>
                    <a:gd name="connsiteY735" fmla="*/ 611823 h 890588"/>
                    <a:gd name="connsiteX736" fmla="*/ 950080 w 1128712"/>
                    <a:gd name="connsiteY736" fmla="*/ 599123 h 890588"/>
                    <a:gd name="connsiteX737" fmla="*/ 956768 w 1128712"/>
                    <a:gd name="connsiteY737" fmla="*/ 586423 h 890588"/>
                    <a:gd name="connsiteX738" fmla="*/ 962501 w 1128712"/>
                    <a:gd name="connsiteY738" fmla="*/ 574358 h 890588"/>
                    <a:gd name="connsiteX739" fmla="*/ 967916 w 1128712"/>
                    <a:gd name="connsiteY739" fmla="*/ 562293 h 890588"/>
                    <a:gd name="connsiteX740" fmla="*/ 972375 w 1128712"/>
                    <a:gd name="connsiteY740" fmla="*/ 551181 h 890588"/>
                    <a:gd name="connsiteX741" fmla="*/ 976197 w 1128712"/>
                    <a:gd name="connsiteY741" fmla="*/ 540386 h 890588"/>
                    <a:gd name="connsiteX742" fmla="*/ 979382 w 1128712"/>
                    <a:gd name="connsiteY742" fmla="*/ 530226 h 890588"/>
                    <a:gd name="connsiteX743" fmla="*/ 981930 w 1128712"/>
                    <a:gd name="connsiteY743" fmla="*/ 520701 h 890588"/>
                    <a:gd name="connsiteX744" fmla="*/ 983522 w 1128712"/>
                    <a:gd name="connsiteY744" fmla="*/ 511811 h 890588"/>
                    <a:gd name="connsiteX745" fmla="*/ 985433 w 1128712"/>
                    <a:gd name="connsiteY745" fmla="*/ 503873 h 890588"/>
                    <a:gd name="connsiteX746" fmla="*/ 986389 w 1128712"/>
                    <a:gd name="connsiteY746" fmla="*/ 496253 h 890588"/>
                    <a:gd name="connsiteX747" fmla="*/ 987026 w 1128712"/>
                    <a:gd name="connsiteY747" fmla="*/ 489903 h 890588"/>
                    <a:gd name="connsiteX748" fmla="*/ 987981 w 1128712"/>
                    <a:gd name="connsiteY748" fmla="*/ 484188 h 890588"/>
                    <a:gd name="connsiteX749" fmla="*/ 988300 w 1128712"/>
                    <a:gd name="connsiteY749" fmla="*/ 479743 h 890588"/>
                    <a:gd name="connsiteX750" fmla="*/ 988300 w 1128712"/>
                    <a:gd name="connsiteY750" fmla="*/ 476251 h 890588"/>
                    <a:gd name="connsiteX751" fmla="*/ 988300 w 1128712"/>
                    <a:gd name="connsiteY751" fmla="*/ 473711 h 890588"/>
                    <a:gd name="connsiteX752" fmla="*/ 988300 w 1128712"/>
                    <a:gd name="connsiteY752" fmla="*/ 472123 h 890588"/>
                    <a:gd name="connsiteX753" fmla="*/ 117475 w 1128712"/>
                    <a:gd name="connsiteY753" fmla="*/ 469900 h 890588"/>
                    <a:gd name="connsiteX754" fmla="*/ 141923 w 1128712"/>
                    <a:gd name="connsiteY754" fmla="*/ 471173 h 890588"/>
                    <a:gd name="connsiteX755" fmla="*/ 141923 w 1128712"/>
                    <a:gd name="connsiteY755" fmla="*/ 472447 h 890588"/>
                    <a:gd name="connsiteX756" fmla="*/ 141923 w 1128712"/>
                    <a:gd name="connsiteY756" fmla="*/ 475311 h 890588"/>
                    <a:gd name="connsiteX757" fmla="*/ 141923 w 1128712"/>
                    <a:gd name="connsiteY757" fmla="*/ 478494 h 890588"/>
                    <a:gd name="connsiteX758" fmla="*/ 142240 w 1128712"/>
                    <a:gd name="connsiteY758" fmla="*/ 483269 h 890588"/>
                    <a:gd name="connsiteX759" fmla="*/ 142557 w 1128712"/>
                    <a:gd name="connsiteY759" fmla="*/ 488998 h 890588"/>
                    <a:gd name="connsiteX760" fmla="*/ 143193 w 1128712"/>
                    <a:gd name="connsiteY760" fmla="*/ 495364 h 890588"/>
                    <a:gd name="connsiteX761" fmla="*/ 144780 w 1128712"/>
                    <a:gd name="connsiteY761" fmla="*/ 502685 h 890588"/>
                    <a:gd name="connsiteX762" fmla="*/ 146050 w 1128712"/>
                    <a:gd name="connsiteY762" fmla="*/ 510961 h 890588"/>
                    <a:gd name="connsiteX763" fmla="*/ 148273 w 1128712"/>
                    <a:gd name="connsiteY763" fmla="*/ 519873 h 890588"/>
                    <a:gd name="connsiteX764" fmla="*/ 150813 w 1128712"/>
                    <a:gd name="connsiteY764" fmla="*/ 529422 h 890588"/>
                    <a:gd name="connsiteX765" fmla="*/ 153670 w 1128712"/>
                    <a:gd name="connsiteY765" fmla="*/ 539289 h 890588"/>
                    <a:gd name="connsiteX766" fmla="*/ 157797 w 1128712"/>
                    <a:gd name="connsiteY766" fmla="*/ 550430 h 890588"/>
                    <a:gd name="connsiteX767" fmla="*/ 161925 w 1128712"/>
                    <a:gd name="connsiteY767" fmla="*/ 561570 h 890588"/>
                    <a:gd name="connsiteX768" fmla="*/ 167005 w 1128712"/>
                    <a:gd name="connsiteY768" fmla="*/ 573347 h 890588"/>
                    <a:gd name="connsiteX769" fmla="*/ 173037 w 1128712"/>
                    <a:gd name="connsiteY769" fmla="*/ 585761 h 890588"/>
                    <a:gd name="connsiteX770" fmla="*/ 180023 w 1128712"/>
                    <a:gd name="connsiteY770" fmla="*/ 598175 h 890588"/>
                    <a:gd name="connsiteX771" fmla="*/ 187643 w 1128712"/>
                    <a:gd name="connsiteY771" fmla="*/ 611225 h 890588"/>
                    <a:gd name="connsiteX772" fmla="*/ 196533 w 1128712"/>
                    <a:gd name="connsiteY772" fmla="*/ 623957 h 890588"/>
                    <a:gd name="connsiteX773" fmla="*/ 206375 w 1128712"/>
                    <a:gd name="connsiteY773" fmla="*/ 637644 h 890588"/>
                    <a:gd name="connsiteX774" fmla="*/ 217487 w 1128712"/>
                    <a:gd name="connsiteY774" fmla="*/ 651013 h 890588"/>
                    <a:gd name="connsiteX775" fmla="*/ 229553 w 1128712"/>
                    <a:gd name="connsiteY775" fmla="*/ 664699 h 890588"/>
                    <a:gd name="connsiteX776" fmla="*/ 242887 w 1128712"/>
                    <a:gd name="connsiteY776" fmla="*/ 678386 h 890588"/>
                    <a:gd name="connsiteX777" fmla="*/ 257810 w 1128712"/>
                    <a:gd name="connsiteY777" fmla="*/ 691755 h 890588"/>
                    <a:gd name="connsiteX778" fmla="*/ 273367 w 1128712"/>
                    <a:gd name="connsiteY778" fmla="*/ 705442 h 890588"/>
                    <a:gd name="connsiteX779" fmla="*/ 290830 w 1128712"/>
                    <a:gd name="connsiteY779" fmla="*/ 718810 h 890588"/>
                    <a:gd name="connsiteX780" fmla="*/ 309880 w 1128712"/>
                    <a:gd name="connsiteY780" fmla="*/ 732179 h 890588"/>
                    <a:gd name="connsiteX781" fmla="*/ 330517 w 1128712"/>
                    <a:gd name="connsiteY781" fmla="*/ 745229 h 890588"/>
                    <a:gd name="connsiteX782" fmla="*/ 352107 w 1128712"/>
                    <a:gd name="connsiteY782" fmla="*/ 757961 h 890588"/>
                    <a:gd name="connsiteX783" fmla="*/ 375920 w 1128712"/>
                    <a:gd name="connsiteY783" fmla="*/ 770375 h 890588"/>
                    <a:gd name="connsiteX784" fmla="*/ 401003 w 1128712"/>
                    <a:gd name="connsiteY784" fmla="*/ 782789 h 890588"/>
                    <a:gd name="connsiteX785" fmla="*/ 428307 w 1128712"/>
                    <a:gd name="connsiteY785" fmla="*/ 794247 h 890588"/>
                    <a:gd name="connsiteX786" fmla="*/ 457517 w 1128712"/>
                    <a:gd name="connsiteY786" fmla="*/ 805388 h 890588"/>
                    <a:gd name="connsiteX787" fmla="*/ 488315 w 1128712"/>
                    <a:gd name="connsiteY787" fmla="*/ 815892 h 890588"/>
                    <a:gd name="connsiteX788" fmla="*/ 520700 w 1128712"/>
                    <a:gd name="connsiteY788" fmla="*/ 825759 h 890588"/>
                    <a:gd name="connsiteX789" fmla="*/ 513715 w 1128712"/>
                    <a:gd name="connsiteY789" fmla="*/ 849313 h 890588"/>
                    <a:gd name="connsiteX790" fmla="*/ 480377 w 1128712"/>
                    <a:gd name="connsiteY790" fmla="*/ 838809 h 890588"/>
                    <a:gd name="connsiteX791" fmla="*/ 448945 w 1128712"/>
                    <a:gd name="connsiteY791" fmla="*/ 827987 h 890588"/>
                    <a:gd name="connsiteX792" fmla="*/ 419417 w 1128712"/>
                    <a:gd name="connsiteY792" fmla="*/ 816210 h 890588"/>
                    <a:gd name="connsiteX793" fmla="*/ 391477 w 1128712"/>
                    <a:gd name="connsiteY793" fmla="*/ 804115 h 890588"/>
                    <a:gd name="connsiteX794" fmla="*/ 365443 w 1128712"/>
                    <a:gd name="connsiteY794" fmla="*/ 792019 h 890588"/>
                    <a:gd name="connsiteX795" fmla="*/ 341313 w 1128712"/>
                    <a:gd name="connsiteY795" fmla="*/ 778969 h 890588"/>
                    <a:gd name="connsiteX796" fmla="*/ 318453 w 1128712"/>
                    <a:gd name="connsiteY796" fmla="*/ 765600 h 890588"/>
                    <a:gd name="connsiteX797" fmla="*/ 297180 w 1128712"/>
                    <a:gd name="connsiteY797" fmla="*/ 751913 h 890588"/>
                    <a:gd name="connsiteX798" fmla="*/ 278130 w 1128712"/>
                    <a:gd name="connsiteY798" fmla="*/ 737908 h 890588"/>
                    <a:gd name="connsiteX799" fmla="*/ 259715 w 1128712"/>
                    <a:gd name="connsiteY799" fmla="*/ 723903 h 890588"/>
                    <a:gd name="connsiteX800" fmla="*/ 242887 w 1128712"/>
                    <a:gd name="connsiteY800" fmla="*/ 709580 h 890588"/>
                    <a:gd name="connsiteX801" fmla="*/ 227647 w 1128712"/>
                    <a:gd name="connsiteY801" fmla="*/ 695256 h 890588"/>
                    <a:gd name="connsiteX802" fmla="*/ 213677 w 1128712"/>
                    <a:gd name="connsiteY802" fmla="*/ 680614 h 890588"/>
                    <a:gd name="connsiteX803" fmla="*/ 200660 w 1128712"/>
                    <a:gd name="connsiteY803" fmla="*/ 666609 h 890588"/>
                    <a:gd name="connsiteX804" fmla="*/ 189230 w 1128712"/>
                    <a:gd name="connsiteY804" fmla="*/ 652286 h 890588"/>
                    <a:gd name="connsiteX805" fmla="*/ 178753 w 1128712"/>
                    <a:gd name="connsiteY805" fmla="*/ 638281 h 890588"/>
                    <a:gd name="connsiteX806" fmla="*/ 169227 w 1128712"/>
                    <a:gd name="connsiteY806" fmla="*/ 623957 h 890588"/>
                    <a:gd name="connsiteX807" fmla="*/ 160655 w 1128712"/>
                    <a:gd name="connsiteY807" fmla="*/ 610270 h 890588"/>
                    <a:gd name="connsiteX808" fmla="*/ 153353 w 1128712"/>
                    <a:gd name="connsiteY808" fmla="*/ 596902 h 890588"/>
                    <a:gd name="connsiteX809" fmla="*/ 146685 w 1128712"/>
                    <a:gd name="connsiteY809" fmla="*/ 583851 h 890588"/>
                    <a:gd name="connsiteX810" fmla="*/ 141287 w 1128712"/>
                    <a:gd name="connsiteY810" fmla="*/ 571119 h 890588"/>
                    <a:gd name="connsiteX811" fmla="*/ 136207 w 1128712"/>
                    <a:gd name="connsiteY811" fmla="*/ 559342 h 890588"/>
                    <a:gd name="connsiteX812" fmla="*/ 132080 w 1128712"/>
                    <a:gd name="connsiteY812" fmla="*/ 547565 h 890588"/>
                    <a:gd name="connsiteX813" fmla="*/ 128587 w 1128712"/>
                    <a:gd name="connsiteY813" fmla="*/ 536743 h 890588"/>
                    <a:gd name="connsiteX814" fmla="*/ 125413 w 1128712"/>
                    <a:gd name="connsiteY814" fmla="*/ 526239 h 890588"/>
                    <a:gd name="connsiteX815" fmla="*/ 123507 w 1128712"/>
                    <a:gd name="connsiteY815" fmla="*/ 516372 h 890588"/>
                    <a:gd name="connsiteX816" fmla="*/ 121285 w 1128712"/>
                    <a:gd name="connsiteY816" fmla="*/ 507459 h 890588"/>
                    <a:gd name="connsiteX817" fmla="*/ 120015 w 1128712"/>
                    <a:gd name="connsiteY817" fmla="*/ 499502 h 890588"/>
                    <a:gd name="connsiteX818" fmla="*/ 118745 w 1128712"/>
                    <a:gd name="connsiteY818" fmla="*/ 492499 h 890588"/>
                    <a:gd name="connsiteX819" fmla="*/ 118110 w 1128712"/>
                    <a:gd name="connsiteY819" fmla="*/ 485815 h 890588"/>
                    <a:gd name="connsiteX820" fmla="*/ 117793 w 1128712"/>
                    <a:gd name="connsiteY820" fmla="*/ 480722 h 890588"/>
                    <a:gd name="connsiteX821" fmla="*/ 117475 w 1128712"/>
                    <a:gd name="connsiteY821" fmla="*/ 476266 h 890588"/>
                    <a:gd name="connsiteX822" fmla="*/ 117475 w 1128712"/>
                    <a:gd name="connsiteY822" fmla="*/ 473083 h 890588"/>
                    <a:gd name="connsiteX823" fmla="*/ 117475 w 1128712"/>
                    <a:gd name="connsiteY823" fmla="*/ 471173 h 890588"/>
                    <a:gd name="connsiteX824" fmla="*/ 1125838 w 1128712"/>
                    <a:gd name="connsiteY824" fmla="*/ 441325 h 890588"/>
                    <a:gd name="connsiteX825" fmla="*/ 1127115 w 1128712"/>
                    <a:gd name="connsiteY825" fmla="*/ 441325 h 890588"/>
                    <a:gd name="connsiteX826" fmla="*/ 1127115 w 1128712"/>
                    <a:gd name="connsiteY826" fmla="*/ 442278 h 890588"/>
                    <a:gd name="connsiteX827" fmla="*/ 1127754 w 1128712"/>
                    <a:gd name="connsiteY827" fmla="*/ 444818 h 890588"/>
                    <a:gd name="connsiteX828" fmla="*/ 1128073 w 1128712"/>
                    <a:gd name="connsiteY828" fmla="*/ 449263 h 890588"/>
                    <a:gd name="connsiteX829" fmla="*/ 1128712 w 1128712"/>
                    <a:gd name="connsiteY829" fmla="*/ 455295 h 890588"/>
                    <a:gd name="connsiteX830" fmla="*/ 1128712 w 1128712"/>
                    <a:gd name="connsiteY830" fmla="*/ 461963 h 890588"/>
                    <a:gd name="connsiteX831" fmla="*/ 1128073 w 1128712"/>
                    <a:gd name="connsiteY831" fmla="*/ 469900 h 890588"/>
                    <a:gd name="connsiteX832" fmla="*/ 1126796 w 1128712"/>
                    <a:gd name="connsiteY832" fmla="*/ 478790 h 890588"/>
                    <a:gd name="connsiteX833" fmla="*/ 1124560 w 1128712"/>
                    <a:gd name="connsiteY833" fmla="*/ 487998 h 890588"/>
                    <a:gd name="connsiteX834" fmla="*/ 1121686 w 1128712"/>
                    <a:gd name="connsiteY834" fmla="*/ 497523 h 890588"/>
                    <a:gd name="connsiteX835" fmla="*/ 1116896 w 1128712"/>
                    <a:gd name="connsiteY835" fmla="*/ 507048 h 890588"/>
                    <a:gd name="connsiteX836" fmla="*/ 1111148 w 1128712"/>
                    <a:gd name="connsiteY836" fmla="*/ 516573 h 890588"/>
                    <a:gd name="connsiteX837" fmla="*/ 1102845 w 1128712"/>
                    <a:gd name="connsiteY837" fmla="*/ 525780 h 890588"/>
                    <a:gd name="connsiteX838" fmla="*/ 1092945 w 1128712"/>
                    <a:gd name="connsiteY838" fmla="*/ 534353 h 890588"/>
                    <a:gd name="connsiteX839" fmla="*/ 1082726 w 1128712"/>
                    <a:gd name="connsiteY839" fmla="*/ 541020 h 890588"/>
                    <a:gd name="connsiteX840" fmla="*/ 1072506 w 1128712"/>
                    <a:gd name="connsiteY840" fmla="*/ 546418 h 890588"/>
                    <a:gd name="connsiteX841" fmla="*/ 1062926 w 1128712"/>
                    <a:gd name="connsiteY841" fmla="*/ 549910 h 890588"/>
                    <a:gd name="connsiteX842" fmla="*/ 1053345 w 1128712"/>
                    <a:gd name="connsiteY842" fmla="*/ 552768 h 890588"/>
                    <a:gd name="connsiteX843" fmla="*/ 1044404 w 1128712"/>
                    <a:gd name="connsiteY843" fmla="*/ 554355 h 890588"/>
                    <a:gd name="connsiteX844" fmla="*/ 1036420 w 1128712"/>
                    <a:gd name="connsiteY844" fmla="*/ 555308 h 890588"/>
                    <a:gd name="connsiteX845" fmla="*/ 1030033 w 1128712"/>
                    <a:gd name="connsiteY845" fmla="*/ 555625 h 890588"/>
                    <a:gd name="connsiteX846" fmla="*/ 1025243 w 1128712"/>
                    <a:gd name="connsiteY846" fmla="*/ 555625 h 890588"/>
                    <a:gd name="connsiteX847" fmla="*/ 1021730 w 1128712"/>
                    <a:gd name="connsiteY847" fmla="*/ 555625 h 890588"/>
                    <a:gd name="connsiteX848" fmla="*/ 1020452 w 1128712"/>
                    <a:gd name="connsiteY848" fmla="*/ 555308 h 890588"/>
                    <a:gd name="connsiteX849" fmla="*/ 1020452 w 1128712"/>
                    <a:gd name="connsiteY849" fmla="*/ 554038 h 890588"/>
                    <a:gd name="connsiteX850" fmla="*/ 1019814 w 1128712"/>
                    <a:gd name="connsiteY850" fmla="*/ 551498 h 890588"/>
                    <a:gd name="connsiteX851" fmla="*/ 1019494 w 1128712"/>
                    <a:gd name="connsiteY851" fmla="*/ 547053 h 890588"/>
                    <a:gd name="connsiteX852" fmla="*/ 1019175 w 1128712"/>
                    <a:gd name="connsiteY852" fmla="*/ 540703 h 890588"/>
                    <a:gd name="connsiteX853" fmla="*/ 1019494 w 1128712"/>
                    <a:gd name="connsiteY853" fmla="*/ 534035 h 890588"/>
                    <a:gd name="connsiteX854" fmla="*/ 1020452 w 1128712"/>
                    <a:gd name="connsiteY854" fmla="*/ 525780 h 890588"/>
                    <a:gd name="connsiteX855" fmla="*/ 1022688 w 1128712"/>
                    <a:gd name="connsiteY855" fmla="*/ 516573 h 890588"/>
                    <a:gd name="connsiteX856" fmla="*/ 1025881 w 1128712"/>
                    <a:gd name="connsiteY856" fmla="*/ 507365 h 890588"/>
                    <a:gd name="connsiteX857" fmla="*/ 1030672 w 1128712"/>
                    <a:gd name="connsiteY857" fmla="*/ 497205 h 890588"/>
                    <a:gd name="connsiteX858" fmla="*/ 1037378 w 1128712"/>
                    <a:gd name="connsiteY858" fmla="*/ 487045 h 890588"/>
                    <a:gd name="connsiteX859" fmla="*/ 1046320 w 1128712"/>
                    <a:gd name="connsiteY859" fmla="*/ 477203 h 890588"/>
                    <a:gd name="connsiteX860" fmla="*/ 1057178 w 1128712"/>
                    <a:gd name="connsiteY860" fmla="*/ 467678 h 890588"/>
                    <a:gd name="connsiteX861" fmla="*/ 1068355 w 1128712"/>
                    <a:gd name="connsiteY861" fmla="*/ 459740 h 890588"/>
                    <a:gd name="connsiteX862" fmla="*/ 1079213 w 1128712"/>
                    <a:gd name="connsiteY862" fmla="*/ 453390 h 890588"/>
                    <a:gd name="connsiteX863" fmla="*/ 1090390 w 1128712"/>
                    <a:gd name="connsiteY863" fmla="*/ 448945 h 890588"/>
                    <a:gd name="connsiteX864" fmla="*/ 1099971 w 1128712"/>
                    <a:gd name="connsiteY864" fmla="*/ 445770 h 890588"/>
                    <a:gd name="connsiteX865" fmla="*/ 1108912 w 1128712"/>
                    <a:gd name="connsiteY865" fmla="*/ 443230 h 890588"/>
                    <a:gd name="connsiteX866" fmla="*/ 1116257 w 1128712"/>
                    <a:gd name="connsiteY866" fmla="*/ 442278 h 890588"/>
                    <a:gd name="connsiteX867" fmla="*/ 1122325 w 1128712"/>
                    <a:gd name="connsiteY867" fmla="*/ 441643 h 890588"/>
                    <a:gd name="connsiteX868" fmla="*/ 1277 w 1128712"/>
                    <a:gd name="connsiteY868" fmla="*/ 439738 h 890588"/>
                    <a:gd name="connsiteX869" fmla="*/ 2874 w 1128712"/>
                    <a:gd name="connsiteY869" fmla="*/ 439738 h 890588"/>
                    <a:gd name="connsiteX870" fmla="*/ 6706 w 1128712"/>
                    <a:gd name="connsiteY870" fmla="*/ 440378 h 890588"/>
                    <a:gd name="connsiteX871" fmla="*/ 12455 w 1128712"/>
                    <a:gd name="connsiteY871" fmla="*/ 441019 h 890588"/>
                    <a:gd name="connsiteX872" fmla="*/ 19800 w 1128712"/>
                    <a:gd name="connsiteY872" fmla="*/ 442299 h 890588"/>
                    <a:gd name="connsiteX873" fmla="*/ 28422 w 1128712"/>
                    <a:gd name="connsiteY873" fmla="*/ 444540 h 890588"/>
                    <a:gd name="connsiteX874" fmla="*/ 38641 w 1128712"/>
                    <a:gd name="connsiteY874" fmla="*/ 447741 h 890588"/>
                    <a:gd name="connsiteX875" fmla="*/ 49180 w 1128712"/>
                    <a:gd name="connsiteY875" fmla="*/ 452223 h 890588"/>
                    <a:gd name="connsiteX876" fmla="*/ 60357 w 1128712"/>
                    <a:gd name="connsiteY876" fmla="*/ 458626 h 890588"/>
                    <a:gd name="connsiteX877" fmla="*/ 71854 w 1128712"/>
                    <a:gd name="connsiteY877" fmla="*/ 466309 h 890588"/>
                    <a:gd name="connsiteX878" fmla="*/ 82712 w 1128712"/>
                    <a:gd name="connsiteY878" fmla="*/ 476553 h 890588"/>
                    <a:gd name="connsiteX879" fmla="*/ 91334 w 1128712"/>
                    <a:gd name="connsiteY879" fmla="*/ 486477 h 890588"/>
                    <a:gd name="connsiteX880" fmla="*/ 98040 w 1128712"/>
                    <a:gd name="connsiteY880" fmla="*/ 496402 h 890588"/>
                    <a:gd name="connsiteX881" fmla="*/ 102831 w 1128712"/>
                    <a:gd name="connsiteY881" fmla="*/ 506646 h 890588"/>
                    <a:gd name="connsiteX882" fmla="*/ 106343 w 1128712"/>
                    <a:gd name="connsiteY882" fmla="*/ 516250 h 890588"/>
                    <a:gd name="connsiteX883" fmla="*/ 108260 w 1128712"/>
                    <a:gd name="connsiteY883" fmla="*/ 525214 h 890588"/>
                    <a:gd name="connsiteX884" fmla="*/ 109537 w 1128712"/>
                    <a:gd name="connsiteY884" fmla="*/ 533537 h 890588"/>
                    <a:gd name="connsiteX885" fmla="*/ 109537 w 1128712"/>
                    <a:gd name="connsiteY885" fmla="*/ 540580 h 890588"/>
                    <a:gd name="connsiteX886" fmla="*/ 109537 w 1128712"/>
                    <a:gd name="connsiteY886" fmla="*/ 546662 h 890588"/>
                    <a:gd name="connsiteX887" fmla="*/ 108579 w 1128712"/>
                    <a:gd name="connsiteY887" fmla="*/ 551464 h 890588"/>
                    <a:gd name="connsiteX888" fmla="*/ 108260 w 1128712"/>
                    <a:gd name="connsiteY888" fmla="*/ 554025 h 890588"/>
                    <a:gd name="connsiteX889" fmla="*/ 107940 w 1128712"/>
                    <a:gd name="connsiteY889" fmla="*/ 555306 h 890588"/>
                    <a:gd name="connsiteX890" fmla="*/ 106982 w 1128712"/>
                    <a:gd name="connsiteY890" fmla="*/ 555306 h 890588"/>
                    <a:gd name="connsiteX891" fmla="*/ 103789 w 1128712"/>
                    <a:gd name="connsiteY891" fmla="*/ 555626 h 890588"/>
                    <a:gd name="connsiteX892" fmla="*/ 98998 w 1128712"/>
                    <a:gd name="connsiteY892" fmla="*/ 555626 h 890588"/>
                    <a:gd name="connsiteX893" fmla="*/ 92292 w 1128712"/>
                    <a:gd name="connsiteY893" fmla="*/ 555306 h 890588"/>
                    <a:gd name="connsiteX894" fmla="*/ 84308 w 1128712"/>
                    <a:gd name="connsiteY894" fmla="*/ 554025 h 890588"/>
                    <a:gd name="connsiteX895" fmla="*/ 75686 w 1128712"/>
                    <a:gd name="connsiteY895" fmla="*/ 552425 h 890588"/>
                    <a:gd name="connsiteX896" fmla="*/ 66105 w 1128712"/>
                    <a:gd name="connsiteY896" fmla="*/ 549864 h 890588"/>
                    <a:gd name="connsiteX897" fmla="*/ 55886 w 1128712"/>
                    <a:gd name="connsiteY897" fmla="*/ 545702 h 890588"/>
                    <a:gd name="connsiteX898" fmla="*/ 45667 w 1128712"/>
                    <a:gd name="connsiteY898" fmla="*/ 540580 h 890588"/>
                    <a:gd name="connsiteX899" fmla="*/ 35448 w 1128712"/>
                    <a:gd name="connsiteY899" fmla="*/ 533857 h 890588"/>
                    <a:gd name="connsiteX900" fmla="*/ 25548 w 1128712"/>
                    <a:gd name="connsiteY900" fmla="*/ 525214 h 890588"/>
                    <a:gd name="connsiteX901" fmla="*/ 17884 w 1128712"/>
                    <a:gd name="connsiteY901" fmla="*/ 516250 h 890588"/>
                    <a:gd name="connsiteX902" fmla="*/ 11497 w 1128712"/>
                    <a:gd name="connsiteY902" fmla="*/ 506646 h 890588"/>
                    <a:gd name="connsiteX903" fmla="*/ 7026 w 1128712"/>
                    <a:gd name="connsiteY903" fmla="*/ 496722 h 890588"/>
                    <a:gd name="connsiteX904" fmla="*/ 3832 w 1128712"/>
                    <a:gd name="connsiteY904" fmla="*/ 487118 h 890588"/>
                    <a:gd name="connsiteX905" fmla="*/ 1916 w 1128712"/>
                    <a:gd name="connsiteY905" fmla="*/ 477834 h 890588"/>
                    <a:gd name="connsiteX906" fmla="*/ 319 w 1128712"/>
                    <a:gd name="connsiteY906" fmla="*/ 469190 h 890588"/>
                    <a:gd name="connsiteX907" fmla="*/ 0 w 1128712"/>
                    <a:gd name="connsiteY907" fmla="*/ 461507 h 890588"/>
                    <a:gd name="connsiteX908" fmla="*/ 0 w 1128712"/>
                    <a:gd name="connsiteY908" fmla="*/ 457345 h 890588"/>
                    <a:gd name="connsiteX909" fmla="*/ 0 w 1128712"/>
                    <a:gd name="connsiteY909" fmla="*/ 454144 h 890588"/>
                    <a:gd name="connsiteX910" fmla="*/ 319 w 1128712"/>
                    <a:gd name="connsiteY910" fmla="*/ 448062 h 890588"/>
                    <a:gd name="connsiteX911" fmla="*/ 958 w 1128712"/>
                    <a:gd name="connsiteY911" fmla="*/ 443580 h 890588"/>
                    <a:gd name="connsiteX912" fmla="*/ 1277 w 1128712"/>
                    <a:gd name="connsiteY912" fmla="*/ 441019 h 890588"/>
                    <a:gd name="connsiteX913" fmla="*/ 924452 w 1128712"/>
                    <a:gd name="connsiteY913" fmla="*/ 393700 h 890588"/>
                    <a:gd name="connsiteX914" fmla="*/ 925420 w 1128712"/>
                    <a:gd name="connsiteY914" fmla="*/ 394331 h 890588"/>
                    <a:gd name="connsiteX915" fmla="*/ 927034 w 1128712"/>
                    <a:gd name="connsiteY915" fmla="*/ 395909 h 890588"/>
                    <a:gd name="connsiteX916" fmla="*/ 930262 w 1128712"/>
                    <a:gd name="connsiteY916" fmla="*/ 398433 h 890588"/>
                    <a:gd name="connsiteX917" fmla="*/ 934135 w 1128712"/>
                    <a:gd name="connsiteY917" fmla="*/ 402219 h 890588"/>
                    <a:gd name="connsiteX918" fmla="*/ 938654 w 1128712"/>
                    <a:gd name="connsiteY918" fmla="*/ 406952 h 890588"/>
                    <a:gd name="connsiteX919" fmla="*/ 943818 w 1128712"/>
                    <a:gd name="connsiteY919" fmla="*/ 412632 h 890588"/>
                    <a:gd name="connsiteX920" fmla="*/ 948982 w 1128712"/>
                    <a:gd name="connsiteY920" fmla="*/ 419573 h 890588"/>
                    <a:gd name="connsiteX921" fmla="*/ 954146 w 1128712"/>
                    <a:gd name="connsiteY921" fmla="*/ 427461 h 890588"/>
                    <a:gd name="connsiteX922" fmla="*/ 958988 w 1128712"/>
                    <a:gd name="connsiteY922" fmla="*/ 436296 h 890588"/>
                    <a:gd name="connsiteX923" fmla="*/ 963184 w 1128712"/>
                    <a:gd name="connsiteY923" fmla="*/ 446078 h 890588"/>
                    <a:gd name="connsiteX924" fmla="*/ 966412 w 1128712"/>
                    <a:gd name="connsiteY924" fmla="*/ 456806 h 890588"/>
                    <a:gd name="connsiteX925" fmla="*/ 968994 w 1128712"/>
                    <a:gd name="connsiteY925" fmla="*/ 468480 h 890588"/>
                    <a:gd name="connsiteX926" fmla="*/ 969962 w 1128712"/>
                    <a:gd name="connsiteY926" fmla="*/ 480470 h 890588"/>
                    <a:gd name="connsiteX927" fmla="*/ 969639 w 1128712"/>
                    <a:gd name="connsiteY927" fmla="*/ 491514 h 890588"/>
                    <a:gd name="connsiteX928" fmla="*/ 968348 w 1128712"/>
                    <a:gd name="connsiteY928" fmla="*/ 501611 h 890588"/>
                    <a:gd name="connsiteX929" fmla="*/ 965766 w 1128712"/>
                    <a:gd name="connsiteY929" fmla="*/ 510761 h 890588"/>
                    <a:gd name="connsiteX930" fmla="*/ 962538 w 1128712"/>
                    <a:gd name="connsiteY930" fmla="*/ 518965 h 890588"/>
                    <a:gd name="connsiteX931" fmla="*/ 958988 w 1128712"/>
                    <a:gd name="connsiteY931" fmla="*/ 525906 h 890588"/>
                    <a:gd name="connsiteX932" fmla="*/ 955115 w 1128712"/>
                    <a:gd name="connsiteY932" fmla="*/ 532217 h 890588"/>
                    <a:gd name="connsiteX933" fmla="*/ 951241 w 1128712"/>
                    <a:gd name="connsiteY933" fmla="*/ 536950 h 890588"/>
                    <a:gd name="connsiteX934" fmla="*/ 948014 w 1128712"/>
                    <a:gd name="connsiteY934" fmla="*/ 541052 h 890588"/>
                    <a:gd name="connsiteX935" fmla="*/ 945432 w 1128712"/>
                    <a:gd name="connsiteY935" fmla="*/ 543576 h 890588"/>
                    <a:gd name="connsiteX936" fmla="*/ 943495 w 1128712"/>
                    <a:gd name="connsiteY936" fmla="*/ 545469 h 890588"/>
                    <a:gd name="connsiteX937" fmla="*/ 943172 w 1128712"/>
                    <a:gd name="connsiteY937" fmla="*/ 546100 h 890588"/>
                    <a:gd name="connsiteX938" fmla="*/ 941881 w 1128712"/>
                    <a:gd name="connsiteY938" fmla="*/ 545785 h 890588"/>
                    <a:gd name="connsiteX939" fmla="*/ 939945 w 1128712"/>
                    <a:gd name="connsiteY939" fmla="*/ 544207 h 890588"/>
                    <a:gd name="connsiteX940" fmla="*/ 936394 w 1128712"/>
                    <a:gd name="connsiteY940" fmla="*/ 541998 h 890588"/>
                    <a:gd name="connsiteX941" fmla="*/ 931553 w 1128712"/>
                    <a:gd name="connsiteY941" fmla="*/ 538527 h 890588"/>
                    <a:gd name="connsiteX942" fmla="*/ 926711 w 1128712"/>
                    <a:gd name="connsiteY942" fmla="*/ 534110 h 890588"/>
                    <a:gd name="connsiteX943" fmla="*/ 920901 w 1128712"/>
                    <a:gd name="connsiteY943" fmla="*/ 529062 h 890588"/>
                    <a:gd name="connsiteX944" fmla="*/ 915092 w 1128712"/>
                    <a:gd name="connsiteY944" fmla="*/ 522436 h 890588"/>
                    <a:gd name="connsiteX945" fmla="*/ 909604 w 1128712"/>
                    <a:gd name="connsiteY945" fmla="*/ 515494 h 890588"/>
                    <a:gd name="connsiteX946" fmla="*/ 904440 w 1128712"/>
                    <a:gd name="connsiteY946" fmla="*/ 506975 h 890588"/>
                    <a:gd name="connsiteX947" fmla="*/ 899599 w 1128712"/>
                    <a:gd name="connsiteY947" fmla="*/ 497824 h 890588"/>
                    <a:gd name="connsiteX948" fmla="*/ 895725 w 1128712"/>
                    <a:gd name="connsiteY948" fmla="*/ 487096 h 890588"/>
                    <a:gd name="connsiteX949" fmla="*/ 893143 w 1128712"/>
                    <a:gd name="connsiteY949" fmla="*/ 475737 h 890588"/>
                    <a:gd name="connsiteX950" fmla="*/ 892175 w 1128712"/>
                    <a:gd name="connsiteY950" fmla="*/ 464694 h 890588"/>
                    <a:gd name="connsiteX951" fmla="*/ 892498 w 1128712"/>
                    <a:gd name="connsiteY951" fmla="*/ 454597 h 890588"/>
                    <a:gd name="connsiteX952" fmla="*/ 894434 w 1128712"/>
                    <a:gd name="connsiteY952" fmla="*/ 445131 h 890588"/>
                    <a:gd name="connsiteX953" fmla="*/ 896694 w 1128712"/>
                    <a:gd name="connsiteY953" fmla="*/ 435665 h 890588"/>
                    <a:gd name="connsiteX954" fmla="*/ 899921 w 1128712"/>
                    <a:gd name="connsiteY954" fmla="*/ 427777 h 890588"/>
                    <a:gd name="connsiteX955" fmla="*/ 904117 w 1128712"/>
                    <a:gd name="connsiteY955" fmla="*/ 420204 h 890588"/>
                    <a:gd name="connsiteX956" fmla="*/ 907991 w 1128712"/>
                    <a:gd name="connsiteY956" fmla="*/ 413263 h 890588"/>
                    <a:gd name="connsiteX957" fmla="*/ 912187 w 1128712"/>
                    <a:gd name="connsiteY957" fmla="*/ 407583 h 890588"/>
                    <a:gd name="connsiteX958" fmla="*/ 916060 w 1128712"/>
                    <a:gd name="connsiteY958" fmla="*/ 402850 h 890588"/>
                    <a:gd name="connsiteX959" fmla="*/ 919287 w 1128712"/>
                    <a:gd name="connsiteY959" fmla="*/ 399064 h 890588"/>
                    <a:gd name="connsiteX960" fmla="*/ 922192 w 1128712"/>
                    <a:gd name="connsiteY960" fmla="*/ 395909 h 890588"/>
                    <a:gd name="connsiteX961" fmla="*/ 923806 w 1128712"/>
                    <a:gd name="connsiteY961" fmla="*/ 394331 h 890588"/>
                    <a:gd name="connsiteX962" fmla="*/ 203648 w 1128712"/>
                    <a:gd name="connsiteY962" fmla="*/ 393700 h 890588"/>
                    <a:gd name="connsiteX963" fmla="*/ 203964 w 1128712"/>
                    <a:gd name="connsiteY963" fmla="*/ 394331 h 890588"/>
                    <a:gd name="connsiteX964" fmla="*/ 205861 w 1128712"/>
                    <a:gd name="connsiteY964" fmla="*/ 395909 h 890588"/>
                    <a:gd name="connsiteX965" fmla="*/ 208707 w 1128712"/>
                    <a:gd name="connsiteY965" fmla="*/ 398748 h 890588"/>
                    <a:gd name="connsiteX966" fmla="*/ 212185 w 1128712"/>
                    <a:gd name="connsiteY966" fmla="*/ 402535 h 890588"/>
                    <a:gd name="connsiteX967" fmla="*/ 215663 w 1128712"/>
                    <a:gd name="connsiteY967" fmla="*/ 407583 h 890588"/>
                    <a:gd name="connsiteX968" fmla="*/ 219773 w 1128712"/>
                    <a:gd name="connsiteY968" fmla="*/ 413263 h 890588"/>
                    <a:gd name="connsiteX969" fmla="*/ 223567 w 1128712"/>
                    <a:gd name="connsiteY969" fmla="*/ 419889 h 890588"/>
                    <a:gd name="connsiteX970" fmla="*/ 227362 w 1128712"/>
                    <a:gd name="connsiteY970" fmla="*/ 427461 h 890588"/>
                    <a:gd name="connsiteX971" fmla="*/ 230523 w 1128712"/>
                    <a:gd name="connsiteY971" fmla="*/ 435665 h 890588"/>
                    <a:gd name="connsiteX972" fmla="*/ 233053 w 1128712"/>
                    <a:gd name="connsiteY972" fmla="*/ 444816 h 890588"/>
                    <a:gd name="connsiteX973" fmla="*/ 234634 w 1128712"/>
                    <a:gd name="connsiteY973" fmla="*/ 454597 h 890588"/>
                    <a:gd name="connsiteX974" fmla="*/ 234950 w 1128712"/>
                    <a:gd name="connsiteY974" fmla="*/ 464694 h 890588"/>
                    <a:gd name="connsiteX975" fmla="*/ 234001 w 1128712"/>
                    <a:gd name="connsiteY975" fmla="*/ 475737 h 890588"/>
                    <a:gd name="connsiteX976" fmla="*/ 231472 w 1128712"/>
                    <a:gd name="connsiteY976" fmla="*/ 487096 h 890588"/>
                    <a:gd name="connsiteX977" fmla="*/ 227994 w 1128712"/>
                    <a:gd name="connsiteY977" fmla="*/ 497509 h 890588"/>
                    <a:gd name="connsiteX978" fmla="*/ 223567 w 1128712"/>
                    <a:gd name="connsiteY978" fmla="*/ 506975 h 890588"/>
                    <a:gd name="connsiteX979" fmla="*/ 218509 w 1128712"/>
                    <a:gd name="connsiteY979" fmla="*/ 515178 h 890588"/>
                    <a:gd name="connsiteX980" fmla="*/ 212817 w 1128712"/>
                    <a:gd name="connsiteY980" fmla="*/ 522436 h 890588"/>
                    <a:gd name="connsiteX981" fmla="*/ 207126 w 1128712"/>
                    <a:gd name="connsiteY981" fmla="*/ 528746 h 890588"/>
                    <a:gd name="connsiteX982" fmla="*/ 201751 w 1128712"/>
                    <a:gd name="connsiteY982" fmla="*/ 534110 h 890588"/>
                    <a:gd name="connsiteX983" fmla="*/ 196376 w 1128712"/>
                    <a:gd name="connsiteY983" fmla="*/ 538212 h 890588"/>
                    <a:gd name="connsiteX984" fmla="*/ 191949 w 1128712"/>
                    <a:gd name="connsiteY984" fmla="*/ 541683 h 890588"/>
                    <a:gd name="connsiteX985" fmla="*/ 188471 w 1128712"/>
                    <a:gd name="connsiteY985" fmla="*/ 543891 h 890588"/>
                    <a:gd name="connsiteX986" fmla="*/ 186258 w 1128712"/>
                    <a:gd name="connsiteY986" fmla="*/ 545469 h 890588"/>
                    <a:gd name="connsiteX987" fmla="*/ 185626 w 1128712"/>
                    <a:gd name="connsiteY987" fmla="*/ 546100 h 890588"/>
                    <a:gd name="connsiteX988" fmla="*/ 184993 w 1128712"/>
                    <a:gd name="connsiteY988" fmla="*/ 545469 h 890588"/>
                    <a:gd name="connsiteX989" fmla="*/ 183096 w 1128712"/>
                    <a:gd name="connsiteY989" fmla="*/ 543576 h 890588"/>
                    <a:gd name="connsiteX990" fmla="*/ 180250 w 1128712"/>
                    <a:gd name="connsiteY990" fmla="*/ 540736 h 890588"/>
                    <a:gd name="connsiteX991" fmla="*/ 177405 w 1128712"/>
                    <a:gd name="connsiteY991" fmla="*/ 536950 h 890588"/>
                    <a:gd name="connsiteX992" fmla="*/ 173294 w 1128712"/>
                    <a:gd name="connsiteY992" fmla="*/ 531586 h 890588"/>
                    <a:gd name="connsiteX993" fmla="*/ 169816 w 1128712"/>
                    <a:gd name="connsiteY993" fmla="*/ 525591 h 890588"/>
                    <a:gd name="connsiteX994" fmla="*/ 166022 w 1128712"/>
                    <a:gd name="connsiteY994" fmla="*/ 518334 h 890588"/>
                    <a:gd name="connsiteX995" fmla="*/ 162860 w 1128712"/>
                    <a:gd name="connsiteY995" fmla="*/ 510761 h 890588"/>
                    <a:gd name="connsiteX996" fmla="*/ 160647 w 1128712"/>
                    <a:gd name="connsiteY996" fmla="*/ 501611 h 890588"/>
                    <a:gd name="connsiteX997" fmla="*/ 159066 w 1128712"/>
                    <a:gd name="connsiteY997" fmla="*/ 491198 h 890588"/>
                    <a:gd name="connsiteX998" fmla="*/ 158750 w 1128712"/>
                    <a:gd name="connsiteY998" fmla="*/ 480470 h 890588"/>
                    <a:gd name="connsiteX999" fmla="*/ 159699 w 1128712"/>
                    <a:gd name="connsiteY999" fmla="*/ 468480 h 890588"/>
                    <a:gd name="connsiteX1000" fmla="*/ 162228 w 1128712"/>
                    <a:gd name="connsiteY1000" fmla="*/ 456490 h 890588"/>
                    <a:gd name="connsiteX1001" fmla="*/ 165706 w 1128712"/>
                    <a:gd name="connsiteY1001" fmla="*/ 445762 h 890588"/>
                    <a:gd name="connsiteX1002" fmla="*/ 169816 w 1128712"/>
                    <a:gd name="connsiteY1002" fmla="*/ 435665 h 890588"/>
                    <a:gd name="connsiteX1003" fmla="*/ 174559 w 1128712"/>
                    <a:gd name="connsiteY1003" fmla="*/ 426830 h 890588"/>
                    <a:gd name="connsiteX1004" fmla="*/ 179302 w 1128712"/>
                    <a:gd name="connsiteY1004" fmla="*/ 419258 h 890588"/>
                    <a:gd name="connsiteX1005" fmla="*/ 184677 w 1128712"/>
                    <a:gd name="connsiteY1005" fmla="*/ 412316 h 890588"/>
                    <a:gd name="connsiteX1006" fmla="*/ 189420 w 1128712"/>
                    <a:gd name="connsiteY1006" fmla="*/ 406952 h 890588"/>
                    <a:gd name="connsiteX1007" fmla="*/ 193846 w 1128712"/>
                    <a:gd name="connsiteY1007" fmla="*/ 402219 h 890588"/>
                    <a:gd name="connsiteX1008" fmla="*/ 197957 w 1128712"/>
                    <a:gd name="connsiteY1008" fmla="*/ 398433 h 890588"/>
                    <a:gd name="connsiteX1009" fmla="*/ 200802 w 1128712"/>
                    <a:gd name="connsiteY1009" fmla="*/ 395593 h 890588"/>
                    <a:gd name="connsiteX1010" fmla="*/ 203016 w 1128712"/>
                    <a:gd name="connsiteY1010" fmla="*/ 394015 h 890588"/>
                    <a:gd name="connsiteX1011" fmla="*/ 1027944 w 1128712"/>
                    <a:gd name="connsiteY1011" fmla="*/ 295275 h 890588"/>
                    <a:gd name="connsiteX1012" fmla="*/ 1028263 w 1128712"/>
                    <a:gd name="connsiteY1012" fmla="*/ 295909 h 890588"/>
                    <a:gd name="connsiteX1013" fmla="*/ 1030176 w 1128712"/>
                    <a:gd name="connsiteY1013" fmla="*/ 297810 h 890588"/>
                    <a:gd name="connsiteX1014" fmla="*/ 1032726 w 1128712"/>
                    <a:gd name="connsiteY1014" fmla="*/ 300978 h 890588"/>
                    <a:gd name="connsiteX1015" fmla="*/ 1036233 w 1128712"/>
                    <a:gd name="connsiteY1015" fmla="*/ 304463 h 890588"/>
                    <a:gd name="connsiteX1016" fmla="*/ 1039740 w 1128712"/>
                    <a:gd name="connsiteY1016" fmla="*/ 309850 h 890588"/>
                    <a:gd name="connsiteX1017" fmla="*/ 1043566 w 1128712"/>
                    <a:gd name="connsiteY1017" fmla="*/ 315553 h 890588"/>
                    <a:gd name="connsiteX1018" fmla="*/ 1047072 w 1128712"/>
                    <a:gd name="connsiteY1018" fmla="*/ 322206 h 890588"/>
                    <a:gd name="connsiteX1019" fmla="*/ 1050579 w 1128712"/>
                    <a:gd name="connsiteY1019" fmla="*/ 330127 h 890588"/>
                    <a:gd name="connsiteX1020" fmla="*/ 1053767 w 1128712"/>
                    <a:gd name="connsiteY1020" fmla="*/ 338365 h 890588"/>
                    <a:gd name="connsiteX1021" fmla="*/ 1055680 w 1128712"/>
                    <a:gd name="connsiteY1021" fmla="*/ 347553 h 890588"/>
                    <a:gd name="connsiteX1022" fmla="*/ 1057274 w 1128712"/>
                    <a:gd name="connsiteY1022" fmla="*/ 357692 h 890588"/>
                    <a:gd name="connsiteX1023" fmla="*/ 1057274 w 1128712"/>
                    <a:gd name="connsiteY1023" fmla="*/ 367831 h 890588"/>
                    <a:gd name="connsiteX1024" fmla="*/ 1055680 w 1128712"/>
                    <a:gd name="connsiteY1024" fmla="*/ 378604 h 890588"/>
                    <a:gd name="connsiteX1025" fmla="*/ 1053130 w 1128712"/>
                    <a:gd name="connsiteY1025" fmla="*/ 390010 h 890588"/>
                    <a:gd name="connsiteX1026" fmla="*/ 1048985 w 1128712"/>
                    <a:gd name="connsiteY1026" fmla="*/ 400466 h 890588"/>
                    <a:gd name="connsiteX1027" fmla="*/ 1044203 w 1128712"/>
                    <a:gd name="connsiteY1027" fmla="*/ 409654 h 890588"/>
                    <a:gd name="connsiteX1028" fmla="*/ 1038465 w 1128712"/>
                    <a:gd name="connsiteY1028" fmla="*/ 417892 h 890588"/>
                    <a:gd name="connsiteX1029" fmla="*/ 1032726 w 1128712"/>
                    <a:gd name="connsiteY1029" fmla="*/ 425179 h 890588"/>
                    <a:gd name="connsiteX1030" fmla="*/ 1026988 w 1128712"/>
                    <a:gd name="connsiteY1030" fmla="*/ 430882 h 890588"/>
                    <a:gd name="connsiteX1031" fmla="*/ 1020931 w 1128712"/>
                    <a:gd name="connsiteY1031" fmla="*/ 435952 h 890588"/>
                    <a:gd name="connsiteX1032" fmla="*/ 1015830 w 1128712"/>
                    <a:gd name="connsiteY1032" fmla="*/ 440071 h 890588"/>
                    <a:gd name="connsiteX1033" fmla="*/ 1011048 w 1128712"/>
                    <a:gd name="connsiteY1033" fmla="*/ 443556 h 890588"/>
                    <a:gd name="connsiteX1034" fmla="*/ 1007541 w 1128712"/>
                    <a:gd name="connsiteY1034" fmla="*/ 445774 h 890588"/>
                    <a:gd name="connsiteX1035" fmla="*/ 1005629 w 1128712"/>
                    <a:gd name="connsiteY1035" fmla="*/ 447041 h 890588"/>
                    <a:gd name="connsiteX1036" fmla="*/ 1004672 w 1128712"/>
                    <a:gd name="connsiteY1036" fmla="*/ 447675 h 890588"/>
                    <a:gd name="connsiteX1037" fmla="*/ 1003716 w 1128712"/>
                    <a:gd name="connsiteY1037" fmla="*/ 447041 h 890588"/>
                    <a:gd name="connsiteX1038" fmla="*/ 1002122 w 1128712"/>
                    <a:gd name="connsiteY1038" fmla="*/ 445457 h 890588"/>
                    <a:gd name="connsiteX1039" fmla="*/ 999571 w 1128712"/>
                    <a:gd name="connsiteY1039" fmla="*/ 442289 h 890588"/>
                    <a:gd name="connsiteX1040" fmla="*/ 996383 w 1128712"/>
                    <a:gd name="connsiteY1040" fmla="*/ 438170 h 890588"/>
                    <a:gd name="connsiteX1041" fmla="*/ 992877 w 1128712"/>
                    <a:gd name="connsiteY1041" fmla="*/ 433100 h 890588"/>
                    <a:gd name="connsiteX1042" fmla="*/ 989370 w 1128712"/>
                    <a:gd name="connsiteY1042" fmla="*/ 426763 h 890588"/>
                    <a:gd name="connsiteX1043" fmla="*/ 985863 w 1128712"/>
                    <a:gd name="connsiteY1043" fmla="*/ 419793 h 890588"/>
                    <a:gd name="connsiteX1044" fmla="*/ 982994 w 1128712"/>
                    <a:gd name="connsiteY1044" fmla="*/ 411555 h 890588"/>
                    <a:gd name="connsiteX1045" fmla="*/ 981081 w 1128712"/>
                    <a:gd name="connsiteY1045" fmla="*/ 402367 h 890588"/>
                    <a:gd name="connsiteX1046" fmla="*/ 979487 w 1128712"/>
                    <a:gd name="connsiteY1046" fmla="*/ 391911 h 890588"/>
                    <a:gd name="connsiteX1047" fmla="*/ 979487 w 1128712"/>
                    <a:gd name="connsiteY1047" fmla="*/ 381138 h 890588"/>
                    <a:gd name="connsiteX1048" fmla="*/ 981400 w 1128712"/>
                    <a:gd name="connsiteY1048" fmla="*/ 369099 h 890588"/>
                    <a:gd name="connsiteX1049" fmla="*/ 984269 w 1128712"/>
                    <a:gd name="connsiteY1049" fmla="*/ 357059 h 890588"/>
                    <a:gd name="connsiteX1050" fmla="*/ 988095 w 1128712"/>
                    <a:gd name="connsiteY1050" fmla="*/ 346603 h 890588"/>
                    <a:gd name="connsiteX1051" fmla="*/ 992239 w 1128712"/>
                    <a:gd name="connsiteY1051" fmla="*/ 336781 h 890588"/>
                    <a:gd name="connsiteX1052" fmla="*/ 997659 w 1128712"/>
                    <a:gd name="connsiteY1052" fmla="*/ 328226 h 890588"/>
                    <a:gd name="connsiteX1053" fmla="*/ 1002759 w 1128712"/>
                    <a:gd name="connsiteY1053" fmla="*/ 320305 h 890588"/>
                    <a:gd name="connsiteX1054" fmla="*/ 1008179 w 1128712"/>
                    <a:gd name="connsiteY1054" fmla="*/ 313968 h 890588"/>
                    <a:gd name="connsiteX1055" fmla="*/ 1013280 w 1128712"/>
                    <a:gd name="connsiteY1055" fmla="*/ 307948 h 890588"/>
                    <a:gd name="connsiteX1056" fmla="*/ 1017743 w 1128712"/>
                    <a:gd name="connsiteY1056" fmla="*/ 303513 h 890588"/>
                    <a:gd name="connsiteX1057" fmla="*/ 1021887 w 1128712"/>
                    <a:gd name="connsiteY1057" fmla="*/ 300027 h 890588"/>
                    <a:gd name="connsiteX1058" fmla="*/ 1025394 w 1128712"/>
                    <a:gd name="connsiteY1058" fmla="*/ 297493 h 890588"/>
                    <a:gd name="connsiteX1059" fmla="*/ 1026988 w 1128712"/>
                    <a:gd name="connsiteY1059" fmla="*/ 295909 h 890588"/>
                    <a:gd name="connsiteX1060" fmla="*/ 100887 w 1128712"/>
                    <a:gd name="connsiteY1060" fmla="*/ 295275 h 890588"/>
                    <a:gd name="connsiteX1061" fmla="*/ 101848 w 1128712"/>
                    <a:gd name="connsiteY1061" fmla="*/ 295592 h 890588"/>
                    <a:gd name="connsiteX1062" fmla="*/ 103768 w 1128712"/>
                    <a:gd name="connsiteY1062" fmla="*/ 297497 h 890588"/>
                    <a:gd name="connsiteX1063" fmla="*/ 106969 w 1128712"/>
                    <a:gd name="connsiteY1063" fmla="*/ 299720 h 890588"/>
                    <a:gd name="connsiteX1064" fmla="*/ 110811 w 1128712"/>
                    <a:gd name="connsiteY1064" fmla="*/ 303530 h 890588"/>
                    <a:gd name="connsiteX1065" fmla="*/ 115932 w 1128712"/>
                    <a:gd name="connsiteY1065" fmla="*/ 307975 h 890588"/>
                    <a:gd name="connsiteX1066" fmla="*/ 120734 w 1128712"/>
                    <a:gd name="connsiteY1066" fmla="*/ 313372 h 890588"/>
                    <a:gd name="connsiteX1067" fmla="*/ 126176 w 1128712"/>
                    <a:gd name="connsiteY1067" fmla="*/ 320357 h 890588"/>
                    <a:gd name="connsiteX1068" fmla="*/ 131298 w 1128712"/>
                    <a:gd name="connsiteY1068" fmla="*/ 327977 h 890588"/>
                    <a:gd name="connsiteX1069" fmla="*/ 136740 w 1128712"/>
                    <a:gd name="connsiteY1069" fmla="*/ 336867 h 890588"/>
                    <a:gd name="connsiteX1070" fmla="*/ 140901 w 1128712"/>
                    <a:gd name="connsiteY1070" fmla="*/ 346392 h 890588"/>
                    <a:gd name="connsiteX1071" fmla="*/ 144742 w 1128712"/>
                    <a:gd name="connsiteY1071" fmla="*/ 357187 h 890588"/>
                    <a:gd name="connsiteX1072" fmla="*/ 147623 w 1128712"/>
                    <a:gd name="connsiteY1072" fmla="*/ 369252 h 890588"/>
                    <a:gd name="connsiteX1073" fmla="*/ 149224 w 1128712"/>
                    <a:gd name="connsiteY1073" fmla="*/ 381000 h 890588"/>
                    <a:gd name="connsiteX1074" fmla="*/ 149224 w 1128712"/>
                    <a:gd name="connsiteY1074" fmla="*/ 392112 h 890588"/>
                    <a:gd name="connsiteX1075" fmla="*/ 147944 w 1128712"/>
                    <a:gd name="connsiteY1075" fmla="*/ 402272 h 890588"/>
                    <a:gd name="connsiteX1076" fmla="*/ 145703 w 1128712"/>
                    <a:gd name="connsiteY1076" fmla="*/ 411480 h 890588"/>
                    <a:gd name="connsiteX1077" fmla="*/ 142822 w 1128712"/>
                    <a:gd name="connsiteY1077" fmla="*/ 419735 h 890588"/>
                    <a:gd name="connsiteX1078" fmla="*/ 139301 w 1128712"/>
                    <a:gd name="connsiteY1078" fmla="*/ 426720 h 890588"/>
                    <a:gd name="connsiteX1079" fmla="*/ 135779 w 1128712"/>
                    <a:gd name="connsiteY1079" fmla="*/ 433070 h 890588"/>
                    <a:gd name="connsiteX1080" fmla="*/ 132578 w 1128712"/>
                    <a:gd name="connsiteY1080" fmla="*/ 438467 h 890588"/>
                    <a:gd name="connsiteX1081" fmla="*/ 129697 w 1128712"/>
                    <a:gd name="connsiteY1081" fmla="*/ 442278 h 890588"/>
                    <a:gd name="connsiteX1082" fmla="*/ 126816 w 1128712"/>
                    <a:gd name="connsiteY1082" fmla="*/ 445453 h 890588"/>
                    <a:gd name="connsiteX1083" fmla="*/ 124896 w 1128712"/>
                    <a:gd name="connsiteY1083" fmla="*/ 447040 h 890588"/>
                    <a:gd name="connsiteX1084" fmla="*/ 124575 w 1128712"/>
                    <a:gd name="connsiteY1084" fmla="*/ 447675 h 890588"/>
                    <a:gd name="connsiteX1085" fmla="*/ 123615 w 1128712"/>
                    <a:gd name="connsiteY1085" fmla="*/ 447358 h 890588"/>
                    <a:gd name="connsiteX1086" fmla="*/ 121054 w 1128712"/>
                    <a:gd name="connsiteY1086" fmla="*/ 446088 h 890588"/>
                    <a:gd name="connsiteX1087" fmla="*/ 117533 w 1128712"/>
                    <a:gd name="connsiteY1087" fmla="*/ 443548 h 890588"/>
                    <a:gd name="connsiteX1088" fmla="*/ 113051 w 1128712"/>
                    <a:gd name="connsiteY1088" fmla="*/ 440373 h 890588"/>
                    <a:gd name="connsiteX1089" fmla="*/ 107610 w 1128712"/>
                    <a:gd name="connsiteY1089" fmla="*/ 436245 h 890588"/>
                    <a:gd name="connsiteX1090" fmla="*/ 102168 w 1128712"/>
                    <a:gd name="connsiteY1090" fmla="*/ 431165 h 890588"/>
                    <a:gd name="connsiteX1091" fmla="*/ 96086 w 1128712"/>
                    <a:gd name="connsiteY1091" fmla="*/ 425132 h 890588"/>
                    <a:gd name="connsiteX1092" fmla="*/ 90003 w 1128712"/>
                    <a:gd name="connsiteY1092" fmla="*/ 417830 h 890588"/>
                    <a:gd name="connsiteX1093" fmla="*/ 84882 w 1128712"/>
                    <a:gd name="connsiteY1093" fmla="*/ 409575 h 890588"/>
                    <a:gd name="connsiteX1094" fmla="*/ 79760 w 1128712"/>
                    <a:gd name="connsiteY1094" fmla="*/ 400367 h 890588"/>
                    <a:gd name="connsiteX1095" fmla="*/ 75598 w 1128712"/>
                    <a:gd name="connsiteY1095" fmla="*/ 390207 h 890588"/>
                    <a:gd name="connsiteX1096" fmla="*/ 72717 w 1128712"/>
                    <a:gd name="connsiteY1096" fmla="*/ 378460 h 890588"/>
                    <a:gd name="connsiteX1097" fmla="*/ 71437 w 1128712"/>
                    <a:gd name="connsiteY1097" fmla="*/ 367665 h 890588"/>
                    <a:gd name="connsiteX1098" fmla="*/ 71437 w 1128712"/>
                    <a:gd name="connsiteY1098" fmla="*/ 357187 h 890588"/>
                    <a:gd name="connsiteX1099" fmla="*/ 72717 w 1128712"/>
                    <a:gd name="connsiteY1099" fmla="*/ 347345 h 890588"/>
                    <a:gd name="connsiteX1100" fmla="*/ 74958 w 1128712"/>
                    <a:gd name="connsiteY1100" fmla="*/ 338455 h 890588"/>
                    <a:gd name="connsiteX1101" fmla="*/ 78159 w 1128712"/>
                    <a:gd name="connsiteY1101" fmla="*/ 329882 h 890588"/>
                    <a:gd name="connsiteX1102" fmla="*/ 81681 w 1128712"/>
                    <a:gd name="connsiteY1102" fmla="*/ 322262 h 890588"/>
                    <a:gd name="connsiteX1103" fmla="*/ 85522 w 1128712"/>
                    <a:gd name="connsiteY1103" fmla="*/ 315595 h 890588"/>
                    <a:gd name="connsiteX1104" fmla="*/ 89043 w 1128712"/>
                    <a:gd name="connsiteY1104" fmla="*/ 309880 h 890588"/>
                    <a:gd name="connsiteX1105" fmla="*/ 92884 w 1128712"/>
                    <a:gd name="connsiteY1105" fmla="*/ 304482 h 890588"/>
                    <a:gd name="connsiteX1106" fmla="*/ 96086 w 1128712"/>
                    <a:gd name="connsiteY1106" fmla="*/ 300355 h 890588"/>
                    <a:gd name="connsiteX1107" fmla="*/ 98646 w 1128712"/>
                    <a:gd name="connsiteY1107" fmla="*/ 297815 h 890588"/>
                    <a:gd name="connsiteX1108" fmla="*/ 100247 w 1128712"/>
                    <a:gd name="connsiteY1108" fmla="*/ 295910 h 890588"/>
                    <a:gd name="connsiteX1109" fmla="*/ 561199 w 1128712"/>
                    <a:gd name="connsiteY1109" fmla="*/ 204788 h 890588"/>
                    <a:gd name="connsiteX1110" fmla="*/ 654050 w 1128712"/>
                    <a:gd name="connsiteY1110" fmla="*/ 204788 h 890588"/>
                    <a:gd name="connsiteX1111" fmla="*/ 654050 w 1128712"/>
                    <a:gd name="connsiteY1111" fmla="*/ 588963 h 890588"/>
                    <a:gd name="connsiteX1112" fmla="*/ 536397 w 1128712"/>
                    <a:gd name="connsiteY1112" fmla="*/ 588963 h 890588"/>
                    <a:gd name="connsiteX1113" fmla="*/ 536397 w 1128712"/>
                    <a:gd name="connsiteY1113" fmla="*/ 367482 h 890588"/>
                    <a:gd name="connsiteX1114" fmla="*/ 444500 w 1128712"/>
                    <a:gd name="connsiteY1114" fmla="*/ 367482 h 890588"/>
                    <a:gd name="connsiteX1115" fmla="*/ 444500 w 1128712"/>
                    <a:gd name="connsiteY1115" fmla="*/ 288042 h 890588"/>
                    <a:gd name="connsiteX1116" fmla="*/ 458491 w 1128712"/>
                    <a:gd name="connsiteY1116" fmla="*/ 288042 h 890588"/>
                    <a:gd name="connsiteX1117" fmla="*/ 472482 w 1128712"/>
                    <a:gd name="connsiteY1117" fmla="*/ 286771 h 890588"/>
                    <a:gd name="connsiteX1118" fmla="*/ 486156 w 1128712"/>
                    <a:gd name="connsiteY1118" fmla="*/ 284546 h 890588"/>
                    <a:gd name="connsiteX1119" fmla="*/ 499193 w 1128712"/>
                    <a:gd name="connsiteY1119" fmla="*/ 281051 h 890588"/>
                    <a:gd name="connsiteX1120" fmla="*/ 511276 w 1128712"/>
                    <a:gd name="connsiteY1120" fmla="*/ 276284 h 890588"/>
                    <a:gd name="connsiteX1121" fmla="*/ 523041 w 1128712"/>
                    <a:gd name="connsiteY1121" fmla="*/ 270565 h 890588"/>
                    <a:gd name="connsiteX1122" fmla="*/ 530673 w 1128712"/>
                    <a:gd name="connsiteY1122" fmla="*/ 265481 h 890588"/>
                    <a:gd name="connsiteX1123" fmla="*/ 537669 w 1128712"/>
                    <a:gd name="connsiteY1123" fmla="*/ 259125 h 890588"/>
                    <a:gd name="connsiteX1124" fmla="*/ 544028 w 1128712"/>
                    <a:gd name="connsiteY1124" fmla="*/ 252452 h 890588"/>
                    <a:gd name="connsiteX1125" fmla="*/ 549434 w 1128712"/>
                    <a:gd name="connsiteY1125" fmla="*/ 244826 h 890588"/>
                    <a:gd name="connsiteX1126" fmla="*/ 554522 w 1128712"/>
                    <a:gd name="connsiteY1126" fmla="*/ 236246 h 890588"/>
                    <a:gd name="connsiteX1127" fmla="*/ 558019 w 1128712"/>
                    <a:gd name="connsiteY1127" fmla="*/ 226713 h 890588"/>
                    <a:gd name="connsiteX1128" fmla="*/ 560245 w 1128712"/>
                    <a:gd name="connsiteY1128" fmla="*/ 215910 h 890588"/>
                    <a:gd name="connsiteX1129" fmla="*/ 564832 w 1128712"/>
                    <a:gd name="connsiteY1129" fmla="*/ 0 h 890588"/>
                    <a:gd name="connsiteX1130" fmla="*/ 591502 w 1128712"/>
                    <a:gd name="connsiteY1130" fmla="*/ 1268 h 890588"/>
                    <a:gd name="connsiteX1131" fmla="*/ 617537 w 1128712"/>
                    <a:gd name="connsiteY1131" fmla="*/ 4438 h 890588"/>
                    <a:gd name="connsiteX1132" fmla="*/ 643572 w 1128712"/>
                    <a:gd name="connsiteY1132" fmla="*/ 9509 h 890588"/>
                    <a:gd name="connsiteX1133" fmla="*/ 668337 w 1128712"/>
                    <a:gd name="connsiteY1133" fmla="*/ 16483 h 890588"/>
                    <a:gd name="connsiteX1134" fmla="*/ 692467 w 1128712"/>
                    <a:gd name="connsiteY1134" fmla="*/ 25041 h 890588"/>
                    <a:gd name="connsiteX1135" fmla="*/ 715644 w 1128712"/>
                    <a:gd name="connsiteY1135" fmla="*/ 35185 h 890588"/>
                    <a:gd name="connsiteX1136" fmla="*/ 737869 w 1128712"/>
                    <a:gd name="connsiteY1136" fmla="*/ 47230 h 890588"/>
                    <a:gd name="connsiteX1137" fmla="*/ 759142 w 1128712"/>
                    <a:gd name="connsiteY1137" fmla="*/ 60543 h 890588"/>
                    <a:gd name="connsiteX1138" fmla="*/ 779144 w 1128712"/>
                    <a:gd name="connsiteY1138" fmla="*/ 75124 h 890588"/>
                    <a:gd name="connsiteX1139" fmla="*/ 798512 w 1128712"/>
                    <a:gd name="connsiteY1139" fmla="*/ 91290 h 890588"/>
                    <a:gd name="connsiteX1140" fmla="*/ 815974 w 1128712"/>
                    <a:gd name="connsiteY1140" fmla="*/ 108724 h 890588"/>
                    <a:gd name="connsiteX1141" fmla="*/ 832484 w 1128712"/>
                    <a:gd name="connsiteY1141" fmla="*/ 127425 h 890588"/>
                    <a:gd name="connsiteX1142" fmla="*/ 847407 w 1128712"/>
                    <a:gd name="connsiteY1142" fmla="*/ 147395 h 890588"/>
                    <a:gd name="connsiteX1143" fmla="*/ 861059 w 1128712"/>
                    <a:gd name="connsiteY1143" fmla="*/ 167999 h 890588"/>
                    <a:gd name="connsiteX1144" fmla="*/ 872807 w 1128712"/>
                    <a:gd name="connsiteY1144" fmla="*/ 189870 h 890588"/>
                    <a:gd name="connsiteX1145" fmla="*/ 883284 w 1128712"/>
                    <a:gd name="connsiteY1145" fmla="*/ 213010 h 890588"/>
                    <a:gd name="connsiteX1146" fmla="*/ 891857 w 1128712"/>
                    <a:gd name="connsiteY1146" fmla="*/ 236466 h 890588"/>
                    <a:gd name="connsiteX1147" fmla="*/ 898841 w 1128712"/>
                    <a:gd name="connsiteY1147" fmla="*/ 260556 h 890588"/>
                    <a:gd name="connsiteX1148" fmla="*/ 903604 w 1128712"/>
                    <a:gd name="connsiteY1148" fmla="*/ 285915 h 890588"/>
                    <a:gd name="connsiteX1149" fmla="*/ 906779 w 1128712"/>
                    <a:gd name="connsiteY1149" fmla="*/ 311590 h 890588"/>
                    <a:gd name="connsiteX1150" fmla="*/ 908049 w 1128712"/>
                    <a:gd name="connsiteY1150" fmla="*/ 337899 h 890588"/>
                    <a:gd name="connsiteX1151" fmla="*/ 907414 w 1128712"/>
                    <a:gd name="connsiteY1151" fmla="*/ 354065 h 890588"/>
                    <a:gd name="connsiteX1152" fmla="*/ 906144 w 1128712"/>
                    <a:gd name="connsiteY1152" fmla="*/ 369914 h 890588"/>
                    <a:gd name="connsiteX1153" fmla="*/ 903921 w 1128712"/>
                    <a:gd name="connsiteY1153" fmla="*/ 385763 h 890588"/>
                    <a:gd name="connsiteX1154" fmla="*/ 834389 w 1128712"/>
                    <a:gd name="connsiteY1154" fmla="*/ 385763 h 890588"/>
                    <a:gd name="connsiteX1155" fmla="*/ 836929 w 1128712"/>
                    <a:gd name="connsiteY1155" fmla="*/ 369914 h 890588"/>
                    <a:gd name="connsiteX1156" fmla="*/ 838517 w 1128712"/>
                    <a:gd name="connsiteY1156" fmla="*/ 354065 h 890588"/>
                    <a:gd name="connsiteX1157" fmla="*/ 839469 w 1128712"/>
                    <a:gd name="connsiteY1157" fmla="*/ 337899 h 890588"/>
                    <a:gd name="connsiteX1158" fmla="*/ 838199 w 1128712"/>
                    <a:gd name="connsiteY1158" fmla="*/ 314760 h 890588"/>
                    <a:gd name="connsiteX1159" fmla="*/ 835024 w 1128712"/>
                    <a:gd name="connsiteY1159" fmla="*/ 291937 h 890588"/>
                    <a:gd name="connsiteX1160" fmla="*/ 830262 w 1128712"/>
                    <a:gd name="connsiteY1160" fmla="*/ 270066 h 890588"/>
                    <a:gd name="connsiteX1161" fmla="*/ 823594 w 1128712"/>
                    <a:gd name="connsiteY1161" fmla="*/ 248511 h 890588"/>
                    <a:gd name="connsiteX1162" fmla="*/ 815339 w 1128712"/>
                    <a:gd name="connsiteY1162" fmla="*/ 227908 h 890588"/>
                    <a:gd name="connsiteX1163" fmla="*/ 805497 w 1128712"/>
                    <a:gd name="connsiteY1163" fmla="*/ 208572 h 890588"/>
                    <a:gd name="connsiteX1164" fmla="*/ 793749 w 1128712"/>
                    <a:gd name="connsiteY1164" fmla="*/ 189553 h 890588"/>
                    <a:gd name="connsiteX1165" fmla="*/ 780732 w 1128712"/>
                    <a:gd name="connsiteY1165" fmla="*/ 171802 h 890588"/>
                    <a:gd name="connsiteX1166" fmla="*/ 766127 w 1128712"/>
                    <a:gd name="connsiteY1166" fmla="*/ 155002 h 890588"/>
                    <a:gd name="connsiteX1167" fmla="*/ 750569 w 1128712"/>
                    <a:gd name="connsiteY1167" fmla="*/ 139787 h 890588"/>
                    <a:gd name="connsiteX1168" fmla="*/ 733742 w 1128712"/>
                    <a:gd name="connsiteY1168" fmla="*/ 125523 h 890588"/>
                    <a:gd name="connsiteX1169" fmla="*/ 715644 w 1128712"/>
                    <a:gd name="connsiteY1169" fmla="*/ 112844 h 890588"/>
                    <a:gd name="connsiteX1170" fmla="*/ 696277 w 1128712"/>
                    <a:gd name="connsiteY1170" fmla="*/ 101116 h 890588"/>
                    <a:gd name="connsiteX1171" fmla="*/ 676274 w 1128712"/>
                    <a:gd name="connsiteY1171" fmla="*/ 91290 h 890588"/>
                    <a:gd name="connsiteX1172" fmla="*/ 655319 w 1128712"/>
                    <a:gd name="connsiteY1172" fmla="*/ 83048 h 890588"/>
                    <a:gd name="connsiteX1173" fmla="*/ 633412 w 1128712"/>
                    <a:gd name="connsiteY1173" fmla="*/ 76392 h 890588"/>
                    <a:gd name="connsiteX1174" fmla="*/ 610869 w 1128712"/>
                    <a:gd name="connsiteY1174" fmla="*/ 71320 h 890588"/>
                    <a:gd name="connsiteX1175" fmla="*/ 588009 w 1128712"/>
                    <a:gd name="connsiteY1175" fmla="*/ 68467 h 890588"/>
                    <a:gd name="connsiteX1176" fmla="*/ 564197 w 1128712"/>
                    <a:gd name="connsiteY1176" fmla="*/ 67199 h 890588"/>
                    <a:gd name="connsiteX1177" fmla="*/ 564197 w 1128712"/>
                    <a:gd name="connsiteY1177" fmla="*/ 66882 h 890588"/>
                    <a:gd name="connsiteX1178" fmla="*/ 540384 w 1128712"/>
                    <a:gd name="connsiteY1178" fmla="*/ 68467 h 890588"/>
                    <a:gd name="connsiteX1179" fmla="*/ 517207 w 1128712"/>
                    <a:gd name="connsiteY1179" fmla="*/ 71320 h 890588"/>
                    <a:gd name="connsiteX1180" fmla="*/ 494982 w 1128712"/>
                    <a:gd name="connsiteY1180" fmla="*/ 76075 h 890588"/>
                    <a:gd name="connsiteX1181" fmla="*/ 473074 w 1128712"/>
                    <a:gd name="connsiteY1181" fmla="*/ 83048 h 890588"/>
                    <a:gd name="connsiteX1182" fmla="*/ 452119 w 1128712"/>
                    <a:gd name="connsiteY1182" fmla="*/ 91290 h 890588"/>
                    <a:gd name="connsiteX1183" fmla="*/ 431799 w 1128712"/>
                    <a:gd name="connsiteY1183" fmla="*/ 101116 h 890588"/>
                    <a:gd name="connsiteX1184" fmla="*/ 413067 w 1128712"/>
                    <a:gd name="connsiteY1184" fmla="*/ 112844 h 890588"/>
                    <a:gd name="connsiteX1185" fmla="*/ 394969 w 1128712"/>
                    <a:gd name="connsiteY1185" fmla="*/ 125523 h 890588"/>
                    <a:gd name="connsiteX1186" fmla="*/ 378142 w 1128712"/>
                    <a:gd name="connsiteY1186" fmla="*/ 139787 h 890588"/>
                    <a:gd name="connsiteX1187" fmla="*/ 362267 w 1128712"/>
                    <a:gd name="connsiteY1187" fmla="*/ 155002 h 890588"/>
                    <a:gd name="connsiteX1188" fmla="*/ 347979 w 1128712"/>
                    <a:gd name="connsiteY1188" fmla="*/ 171802 h 890588"/>
                    <a:gd name="connsiteX1189" fmla="*/ 334962 w 1128712"/>
                    <a:gd name="connsiteY1189" fmla="*/ 189553 h 890588"/>
                    <a:gd name="connsiteX1190" fmla="*/ 323532 w 1128712"/>
                    <a:gd name="connsiteY1190" fmla="*/ 207938 h 890588"/>
                    <a:gd name="connsiteX1191" fmla="*/ 313372 w 1128712"/>
                    <a:gd name="connsiteY1191" fmla="*/ 227908 h 890588"/>
                    <a:gd name="connsiteX1192" fmla="*/ 305117 w 1128712"/>
                    <a:gd name="connsiteY1192" fmla="*/ 248511 h 890588"/>
                    <a:gd name="connsiteX1193" fmla="*/ 298449 w 1128712"/>
                    <a:gd name="connsiteY1193" fmla="*/ 270066 h 890588"/>
                    <a:gd name="connsiteX1194" fmla="*/ 293369 w 1128712"/>
                    <a:gd name="connsiteY1194" fmla="*/ 291937 h 890588"/>
                    <a:gd name="connsiteX1195" fmla="*/ 290512 w 1128712"/>
                    <a:gd name="connsiteY1195" fmla="*/ 314443 h 890588"/>
                    <a:gd name="connsiteX1196" fmla="*/ 289559 w 1128712"/>
                    <a:gd name="connsiteY1196" fmla="*/ 337582 h 890588"/>
                    <a:gd name="connsiteX1197" fmla="*/ 289877 w 1128712"/>
                    <a:gd name="connsiteY1197" fmla="*/ 354065 h 890588"/>
                    <a:gd name="connsiteX1198" fmla="*/ 291782 w 1128712"/>
                    <a:gd name="connsiteY1198" fmla="*/ 369914 h 890588"/>
                    <a:gd name="connsiteX1199" fmla="*/ 294004 w 1128712"/>
                    <a:gd name="connsiteY1199" fmla="*/ 385763 h 890588"/>
                    <a:gd name="connsiteX1200" fmla="*/ 224472 w 1128712"/>
                    <a:gd name="connsiteY1200" fmla="*/ 385763 h 890588"/>
                    <a:gd name="connsiteX1201" fmla="*/ 222884 w 1128712"/>
                    <a:gd name="connsiteY1201" fmla="*/ 369597 h 890588"/>
                    <a:gd name="connsiteX1202" fmla="*/ 221297 w 1128712"/>
                    <a:gd name="connsiteY1202" fmla="*/ 354065 h 890588"/>
                    <a:gd name="connsiteX1203" fmla="*/ 220662 w 1128712"/>
                    <a:gd name="connsiteY1203" fmla="*/ 337582 h 890588"/>
                    <a:gd name="connsiteX1204" fmla="*/ 221614 w 1128712"/>
                    <a:gd name="connsiteY1204" fmla="*/ 311273 h 890588"/>
                    <a:gd name="connsiteX1205" fmla="*/ 224789 w 1128712"/>
                    <a:gd name="connsiteY1205" fmla="*/ 285598 h 890588"/>
                    <a:gd name="connsiteX1206" fmla="*/ 229869 w 1128712"/>
                    <a:gd name="connsiteY1206" fmla="*/ 260556 h 890588"/>
                    <a:gd name="connsiteX1207" fmla="*/ 236854 w 1128712"/>
                    <a:gd name="connsiteY1207" fmla="*/ 236149 h 890588"/>
                    <a:gd name="connsiteX1208" fmla="*/ 245427 w 1128712"/>
                    <a:gd name="connsiteY1208" fmla="*/ 212376 h 890588"/>
                    <a:gd name="connsiteX1209" fmla="*/ 255587 w 1128712"/>
                    <a:gd name="connsiteY1209" fmla="*/ 189553 h 890588"/>
                    <a:gd name="connsiteX1210" fmla="*/ 267969 w 1128712"/>
                    <a:gd name="connsiteY1210" fmla="*/ 167682 h 890588"/>
                    <a:gd name="connsiteX1211" fmla="*/ 281304 w 1128712"/>
                    <a:gd name="connsiteY1211" fmla="*/ 146761 h 890588"/>
                    <a:gd name="connsiteX1212" fmla="*/ 296227 w 1128712"/>
                    <a:gd name="connsiteY1212" fmla="*/ 127108 h 890588"/>
                    <a:gd name="connsiteX1213" fmla="*/ 312737 w 1128712"/>
                    <a:gd name="connsiteY1213" fmla="*/ 108407 h 890588"/>
                    <a:gd name="connsiteX1214" fmla="*/ 330517 w 1128712"/>
                    <a:gd name="connsiteY1214" fmla="*/ 90973 h 890588"/>
                    <a:gd name="connsiteX1215" fmla="*/ 349884 w 1128712"/>
                    <a:gd name="connsiteY1215" fmla="*/ 74807 h 890588"/>
                    <a:gd name="connsiteX1216" fmla="*/ 369887 w 1128712"/>
                    <a:gd name="connsiteY1216" fmla="*/ 60226 h 890588"/>
                    <a:gd name="connsiteX1217" fmla="*/ 390842 w 1128712"/>
                    <a:gd name="connsiteY1217" fmla="*/ 46913 h 890588"/>
                    <a:gd name="connsiteX1218" fmla="*/ 413384 w 1128712"/>
                    <a:gd name="connsiteY1218" fmla="*/ 34868 h 890588"/>
                    <a:gd name="connsiteX1219" fmla="*/ 436879 w 1128712"/>
                    <a:gd name="connsiteY1219" fmla="*/ 24724 h 890588"/>
                    <a:gd name="connsiteX1220" fmla="*/ 461009 w 1128712"/>
                    <a:gd name="connsiteY1220" fmla="*/ 16166 h 890588"/>
                    <a:gd name="connsiteX1221" fmla="*/ 485774 w 1128712"/>
                    <a:gd name="connsiteY1221" fmla="*/ 9192 h 890588"/>
                    <a:gd name="connsiteX1222" fmla="*/ 511809 w 1128712"/>
                    <a:gd name="connsiteY1222" fmla="*/ 4121 h 890588"/>
                    <a:gd name="connsiteX1223" fmla="*/ 537844 w 1128712"/>
                    <a:gd name="connsiteY1223" fmla="*/ 951 h 89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Lst>
                  <a:rect l="l" t="t" r="r" b="b"/>
                  <a:pathLst>
                    <a:path w="1128712" h="890588">
                      <a:moveTo>
                        <a:pt x="768169" y="814388"/>
                      </a:moveTo>
                      <a:lnTo>
                        <a:pt x="780577" y="815357"/>
                      </a:lnTo>
                      <a:lnTo>
                        <a:pt x="792348" y="817940"/>
                      </a:lnTo>
                      <a:lnTo>
                        <a:pt x="803483" y="821492"/>
                      </a:lnTo>
                      <a:lnTo>
                        <a:pt x="813664" y="825366"/>
                      </a:lnTo>
                      <a:lnTo>
                        <a:pt x="822890" y="829886"/>
                      </a:lnTo>
                      <a:lnTo>
                        <a:pt x="830843" y="835375"/>
                      </a:lnTo>
                      <a:lnTo>
                        <a:pt x="837842" y="840219"/>
                      </a:lnTo>
                      <a:lnTo>
                        <a:pt x="843887" y="845062"/>
                      </a:lnTo>
                      <a:lnTo>
                        <a:pt x="848659" y="849582"/>
                      </a:lnTo>
                      <a:lnTo>
                        <a:pt x="852159" y="853457"/>
                      </a:lnTo>
                      <a:lnTo>
                        <a:pt x="855022" y="856363"/>
                      </a:lnTo>
                      <a:lnTo>
                        <a:pt x="856931" y="858623"/>
                      </a:lnTo>
                      <a:lnTo>
                        <a:pt x="857249" y="859269"/>
                      </a:lnTo>
                      <a:lnTo>
                        <a:pt x="856613" y="859914"/>
                      </a:lnTo>
                      <a:lnTo>
                        <a:pt x="854704" y="861852"/>
                      </a:lnTo>
                      <a:lnTo>
                        <a:pt x="851841" y="864112"/>
                      </a:lnTo>
                      <a:lnTo>
                        <a:pt x="848023" y="867664"/>
                      </a:lnTo>
                      <a:lnTo>
                        <a:pt x="842933" y="871538"/>
                      </a:lnTo>
                      <a:lnTo>
                        <a:pt x="836888" y="875413"/>
                      </a:lnTo>
                      <a:lnTo>
                        <a:pt x="830207" y="879287"/>
                      </a:lnTo>
                      <a:lnTo>
                        <a:pt x="822572" y="882839"/>
                      </a:lnTo>
                      <a:lnTo>
                        <a:pt x="813664" y="886068"/>
                      </a:lnTo>
                      <a:lnTo>
                        <a:pt x="804756" y="888651"/>
                      </a:lnTo>
                      <a:lnTo>
                        <a:pt x="794575" y="890265"/>
                      </a:lnTo>
                      <a:lnTo>
                        <a:pt x="784076" y="890588"/>
                      </a:lnTo>
                      <a:lnTo>
                        <a:pt x="772623" y="889942"/>
                      </a:lnTo>
                      <a:lnTo>
                        <a:pt x="760852" y="887036"/>
                      </a:lnTo>
                      <a:lnTo>
                        <a:pt x="750353" y="883808"/>
                      </a:lnTo>
                      <a:lnTo>
                        <a:pt x="740491" y="879287"/>
                      </a:lnTo>
                      <a:lnTo>
                        <a:pt x="732219" y="873798"/>
                      </a:lnTo>
                      <a:lnTo>
                        <a:pt x="724266" y="868309"/>
                      </a:lnTo>
                      <a:lnTo>
                        <a:pt x="718221" y="862497"/>
                      </a:lnTo>
                      <a:lnTo>
                        <a:pt x="712495" y="857331"/>
                      </a:lnTo>
                      <a:lnTo>
                        <a:pt x="708359" y="851842"/>
                      </a:lnTo>
                      <a:lnTo>
                        <a:pt x="704859" y="847322"/>
                      </a:lnTo>
                      <a:lnTo>
                        <a:pt x="702314" y="844093"/>
                      </a:lnTo>
                      <a:lnTo>
                        <a:pt x="701041" y="841833"/>
                      </a:lnTo>
                      <a:lnTo>
                        <a:pt x="700087" y="840864"/>
                      </a:lnTo>
                      <a:lnTo>
                        <a:pt x="701041" y="840219"/>
                      </a:lnTo>
                      <a:lnTo>
                        <a:pt x="702632" y="838281"/>
                      </a:lnTo>
                      <a:lnTo>
                        <a:pt x="705814" y="836021"/>
                      </a:lnTo>
                      <a:lnTo>
                        <a:pt x="709631" y="832469"/>
                      </a:lnTo>
                      <a:lnTo>
                        <a:pt x="715040" y="828918"/>
                      </a:lnTo>
                      <a:lnTo>
                        <a:pt x="721084" y="825043"/>
                      </a:lnTo>
                      <a:lnTo>
                        <a:pt x="728720" y="821814"/>
                      </a:lnTo>
                      <a:lnTo>
                        <a:pt x="736991" y="818586"/>
                      </a:lnTo>
                      <a:lnTo>
                        <a:pt x="746536" y="816003"/>
                      </a:lnTo>
                      <a:lnTo>
                        <a:pt x="756716" y="814711"/>
                      </a:lnTo>
                      <a:close/>
                      <a:moveTo>
                        <a:pt x="361041" y="814388"/>
                      </a:moveTo>
                      <a:lnTo>
                        <a:pt x="372199" y="814710"/>
                      </a:lnTo>
                      <a:lnTo>
                        <a:pt x="382719" y="816317"/>
                      </a:lnTo>
                      <a:lnTo>
                        <a:pt x="392282" y="818889"/>
                      </a:lnTo>
                      <a:lnTo>
                        <a:pt x="400252" y="822105"/>
                      </a:lnTo>
                      <a:lnTo>
                        <a:pt x="407584" y="825320"/>
                      </a:lnTo>
                      <a:lnTo>
                        <a:pt x="413960" y="829178"/>
                      </a:lnTo>
                      <a:lnTo>
                        <a:pt x="419379" y="832715"/>
                      </a:lnTo>
                      <a:lnTo>
                        <a:pt x="423523" y="835930"/>
                      </a:lnTo>
                      <a:lnTo>
                        <a:pt x="426392" y="838502"/>
                      </a:lnTo>
                      <a:lnTo>
                        <a:pt x="427986" y="840431"/>
                      </a:lnTo>
                      <a:lnTo>
                        <a:pt x="428624" y="841074"/>
                      </a:lnTo>
                      <a:lnTo>
                        <a:pt x="427986" y="841717"/>
                      </a:lnTo>
                      <a:lnTo>
                        <a:pt x="426711" y="844289"/>
                      </a:lnTo>
                      <a:lnTo>
                        <a:pt x="424161" y="847505"/>
                      </a:lnTo>
                      <a:lnTo>
                        <a:pt x="420973" y="851684"/>
                      </a:lnTo>
                      <a:lnTo>
                        <a:pt x="416510" y="857150"/>
                      </a:lnTo>
                      <a:lnTo>
                        <a:pt x="410772" y="862616"/>
                      </a:lnTo>
                      <a:lnTo>
                        <a:pt x="404396" y="868082"/>
                      </a:lnTo>
                      <a:lnTo>
                        <a:pt x="397064" y="873548"/>
                      </a:lnTo>
                      <a:lnTo>
                        <a:pt x="388457" y="878692"/>
                      </a:lnTo>
                      <a:lnTo>
                        <a:pt x="378574" y="883193"/>
                      </a:lnTo>
                      <a:lnTo>
                        <a:pt x="368054" y="887051"/>
                      </a:lnTo>
                      <a:lnTo>
                        <a:pt x="355941" y="889624"/>
                      </a:lnTo>
                      <a:lnTo>
                        <a:pt x="344783" y="890588"/>
                      </a:lnTo>
                      <a:lnTo>
                        <a:pt x="334263" y="889945"/>
                      </a:lnTo>
                      <a:lnTo>
                        <a:pt x="324062" y="888659"/>
                      </a:lnTo>
                      <a:lnTo>
                        <a:pt x="314817" y="885765"/>
                      </a:lnTo>
                      <a:lnTo>
                        <a:pt x="306529" y="882550"/>
                      </a:lnTo>
                      <a:lnTo>
                        <a:pt x="298878" y="879335"/>
                      </a:lnTo>
                      <a:lnTo>
                        <a:pt x="291864" y="875155"/>
                      </a:lnTo>
                      <a:lnTo>
                        <a:pt x="285807" y="871297"/>
                      </a:lnTo>
                      <a:lnTo>
                        <a:pt x="281026" y="867439"/>
                      </a:lnTo>
                      <a:lnTo>
                        <a:pt x="276563" y="864224"/>
                      </a:lnTo>
                      <a:lnTo>
                        <a:pt x="273694" y="861651"/>
                      </a:lnTo>
                      <a:lnTo>
                        <a:pt x="272100" y="859722"/>
                      </a:lnTo>
                      <a:lnTo>
                        <a:pt x="271462" y="859079"/>
                      </a:lnTo>
                      <a:lnTo>
                        <a:pt x="272100" y="858436"/>
                      </a:lnTo>
                      <a:lnTo>
                        <a:pt x="273694" y="856507"/>
                      </a:lnTo>
                      <a:lnTo>
                        <a:pt x="276244" y="853613"/>
                      </a:lnTo>
                      <a:lnTo>
                        <a:pt x="280069" y="849755"/>
                      </a:lnTo>
                      <a:lnTo>
                        <a:pt x="285170" y="845254"/>
                      </a:lnTo>
                      <a:lnTo>
                        <a:pt x="290908" y="840431"/>
                      </a:lnTo>
                      <a:lnTo>
                        <a:pt x="297921" y="835287"/>
                      </a:lnTo>
                      <a:lnTo>
                        <a:pt x="306210" y="830143"/>
                      </a:lnTo>
                      <a:lnTo>
                        <a:pt x="314817" y="825320"/>
                      </a:lnTo>
                      <a:lnTo>
                        <a:pt x="325018" y="821140"/>
                      </a:lnTo>
                      <a:lnTo>
                        <a:pt x="336495" y="817925"/>
                      </a:lnTo>
                      <a:lnTo>
                        <a:pt x="348608" y="815353"/>
                      </a:lnTo>
                      <a:close/>
                      <a:moveTo>
                        <a:pt x="892316" y="757238"/>
                      </a:moveTo>
                      <a:lnTo>
                        <a:pt x="905092" y="758187"/>
                      </a:lnTo>
                      <a:lnTo>
                        <a:pt x="916591" y="760399"/>
                      </a:lnTo>
                      <a:lnTo>
                        <a:pt x="927132" y="762928"/>
                      </a:lnTo>
                      <a:lnTo>
                        <a:pt x="936714" y="766722"/>
                      </a:lnTo>
                      <a:lnTo>
                        <a:pt x="945339" y="770515"/>
                      </a:lnTo>
                      <a:lnTo>
                        <a:pt x="953005" y="774625"/>
                      </a:lnTo>
                      <a:lnTo>
                        <a:pt x="959393" y="778735"/>
                      </a:lnTo>
                      <a:lnTo>
                        <a:pt x="964823" y="782528"/>
                      </a:lnTo>
                      <a:lnTo>
                        <a:pt x="968975" y="785689"/>
                      </a:lnTo>
                      <a:lnTo>
                        <a:pt x="972170" y="788535"/>
                      </a:lnTo>
                      <a:lnTo>
                        <a:pt x="974086" y="790115"/>
                      </a:lnTo>
                      <a:lnTo>
                        <a:pt x="974725" y="791064"/>
                      </a:lnTo>
                      <a:lnTo>
                        <a:pt x="974086" y="791696"/>
                      </a:lnTo>
                      <a:lnTo>
                        <a:pt x="972489" y="793593"/>
                      </a:lnTo>
                      <a:lnTo>
                        <a:pt x="970253" y="796438"/>
                      </a:lnTo>
                      <a:lnTo>
                        <a:pt x="966101" y="800231"/>
                      </a:lnTo>
                      <a:lnTo>
                        <a:pt x="961948" y="804341"/>
                      </a:lnTo>
                      <a:lnTo>
                        <a:pt x="956518" y="809083"/>
                      </a:lnTo>
                      <a:lnTo>
                        <a:pt x="950130" y="813508"/>
                      </a:lnTo>
                      <a:lnTo>
                        <a:pt x="942783" y="817934"/>
                      </a:lnTo>
                      <a:lnTo>
                        <a:pt x="934479" y="822044"/>
                      </a:lnTo>
                      <a:lnTo>
                        <a:pt x="925854" y="825837"/>
                      </a:lnTo>
                      <a:lnTo>
                        <a:pt x="915952" y="828366"/>
                      </a:lnTo>
                      <a:lnTo>
                        <a:pt x="905412" y="829631"/>
                      </a:lnTo>
                      <a:lnTo>
                        <a:pt x="894232" y="830263"/>
                      </a:lnTo>
                      <a:lnTo>
                        <a:pt x="882094" y="828999"/>
                      </a:lnTo>
                      <a:lnTo>
                        <a:pt x="870915" y="827102"/>
                      </a:lnTo>
                      <a:lnTo>
                        <a:pt x="860693" y="823624"/>
                      </a:lnTo>
                      <a:lnTo>
                        <a:pt x="851430" y="819515"/>
                      </a:lnTo>
                      <a:lnTo>
                        <a:pt x="843445" y="815089"/>
                      </a:lnTo>
                      <a:lnTo>
                        <a:pt x="836418" y="810347"/>
                      </a:lnTo>
                      <a:lnTo>
                        <a:pt x="830029" y="805605"/>
                      </a:lnTo>
                      <a:lnTo>
                        <a:pt x="825238" y="801180"/>
                      </a:lnTo>
                      <a:lnTo>
                        <a:pt x="821405" y="797386"/>
                      </a:lnTo>
                      <a:lnTo>
                        <a:pt x="818530" y="794225"/>
                      </a:lnTo>
                      <a:lnTo>
                        <a:pt x="816614" y="792328"/>
                      </a:lnTo>
                      <a:lnTo>
                        <a:pt x="815975" y="791696"/>
                      </a:lnTo>
                      <a:lnTo>
                        <a:pt x="816614" y="790747"/>
                      </a:lnTo>
                      <a:lnTo>
                        <a:pt x="818211" y="788851"/>
                      </a:lnTo>
                      <a:lnTo>
                        <a:pt x="820447" y="785689"/>
                      </a:lnTo>
                      <a:lnTo>
                        <a:pt x="824280" y="782528"/>
                      </a:lnTo>
                      <a:lnTo>
                        <a:pt x="829071" y="778102"/>
                      </a:lnTo>
                      <a:lnTo>
                        <a:pt x="835140" y="773993"/>
                      </a:lnTo>
                      <a:lnTo>
                        <a:pt x="841528" y="769567"/>
                      </a:lnTo>
                      <a:lnTo>
                        <a:pt x="849833" y="765457"/>
                      </a:lnTo>
                      <a:lnTo>
                        <a:pt x="858457" y="761980"/>
                      </a:lnTo>
                      <a:lnTo>
                        <a:pt x="868679" y="759135"/>
                      </a:lnTo>
                      <a:lnTo>
                        <a:pt x="880178" y="757554"/>
                      </a:lnTo>
                      <a:close/>
                      <a:moveTo>
                        <a:pt x="236243" y="757238"/>
                      </a:moveTo>
                      <a:lnTo>
                        <a:pt x="248405" y="757554"/>
                      </a:lnTo>
                      <a:lnTo>
                        <a:pt x="259607" y="759135"/>
                      </a:lnTo>
                      <a:lnTo>
                        <a:pt x="269849" y="761980"/>
                      </a:lnTo>
                      <a:lnTo>
                        <a:pt x="279131" y="765457"/>
                      </a:lnTo>
                      <a:lnTo>
                        <a:pt x="286812" y="769567"/>
                      </a:lnTo>
                      <a:lnTo>
                        <a:pt x="293853" y="773677"/>
                      </a:lnTo>
                      <a:lnTo>
                        <a:pt x="299615" y="778102"/>
                      </a:lnTo>
                      <a:lnTo>
                        <a:pt x="304095" y="782212"/>
                      </a:lnTo>
                      <a:lnTo>
                        <a:pt x="307936" y="785689"/>
                      </a:lnTo>
                      <a:lnTo>
                        <a:pt x="310497" y="788535"/>
                      </a:lnTo>
                      <a:lnTo>
                        <a:pt x="311777" y="790747"/>
                      </a:lnTo>
                      <a:lnTo>
                        <a:pt x="312737" y="791380"/>
                      </a:lnTo>
                      <a:lnTo>
                        <a:pt x="311777" y="792012"/>
                      </a:lnTo>
                      <a:lnTo>
                        <a:pt x="310177" y="793909"/>
                      </a:lnTo>
                      <a:lnTo>
                        <a:pt x="307296" y="797070"/>
                      </a:lnTo>
                      <a:lnTo>
                        <a:pt x="303455" y="801180"/>
                      </a:lnTo>
                      <a:lnTo>
                        <a:pt x="298334" y="805605"/>
                      </a:lnTo>
                      <a:lnTo>
                        <a:pt x="292573" y="810347"/>
                      </a:lnTo>
                      <a:lnTo>
                        <a:pt x="285532" y="814773"/>
                      </a:lnTo>
                      <a:lnTo>
                        <a:pt x="276890" y="819515"/>
                      </a:lnTo>
                      <a:lnTo>
                        <a:pt x="267929" y="823624"/>
                      </a:lnTo>
                      <a:lnTo>
                        <a:pt x="257687" y="826786"/>
                      </a:lnTo>
                      <a:lnTo>
                        <a:pt x="246805" y="828999"/>
                      </a:lnTo>
                      <a:lnTo>
                        <a:pt x="234322" y="830263"/>
                      </a:lnTo>
                      <a:lnTo>
                        <a:pt x="223120" y="829631"/>
                      </a:lnTo>
                      <a:lnTo>
                        <a:pt x="212558" y="828050"/>
                      </a:lnTo>
                      <a:lnTo>
                        <a:pt x="202956" y="825205"/>
                      </a:lnTo>
                      <a:lnTo>
                        <a:pt x="193675" y="822044"/>
                      </a:lnTo>
                      <a:lnTo>
                        <a:pt x="185673" y="817934"/>
                      </a:lnTo>
                      <a:lnTo>
                        <a:pt x="178632" y="813508"/>
                      </a:lnTo>
                      <a:lnTo>
                        <a:pt x="172230" y="808767"/>
                      </a:lnTo>
                      <a:lnTo>
                        <a:pt x="166789" y="804341"/>
                      </a:lnTo>
                      <a:lnTo>
                        <a:pt x="161989" y="799915"/>
                      </a:lnTo>
                      <a:lnTo>
                        <a:pt x="158468" y="796438"/>
                      </a:lnTo>
                      <a:lnTo>
                        <a:pt x="155907" y="793276"/>
                      </a:lnTo>
                      <a:lnTo>
                        <a:pt x="154307" y="791380"/>
                      </a:lnTo>
                      <a:lnTo>
                        <a:pt x="153987" y="790747"/>
                      </a:lnTo>
                      <a:lnTo>
                        <a:pt x="154307" y="790115"/>
                      </a:lnTo>
                      <a:lnTo>
                        <a:pt x="156547" y="788218"/>
                      </a:lnTo>
                      <a:lnTo>
                        <a:pt x="159108" y="785689"/>
                      </a:lnTo>
                      <a:lnTo>
                        <a:pt x="163909" y="782528"/>
                      </a:lnTo>
                      <a:lnTo>
                        <a:pt x="169030" y="778735"/>
                      </a:lnTo>
                      <a:lnTo>
                        <a:pt x="175431" y="774625"/>
                      </a:lnTo>
                      <a:lnTo>
                        <a:pt x="183113" y="770515"/>
                      </a:lnTo>
                      <a:lnTo>
                        <a:pt x="191754" y="766406"/>
                      </a:lnTo>
                      <a:lnTo>
                        <a:pt x="201036" y="762928"/>
                      </a:lnTo>
                      <a:lnTo>
                        <a:pt x="212238" y="760399"/>
                      </a:lnTo>
                      <a:lnTo>
                        <a:pt x="223440" y="758187"/>
                      </a:lnTo>
                      <a:close/>
                      <a:moveTo>
                        <a:pt x="997811" y="673100"/>
                      </a:moveTo>
                      <a:lnTo>
                        <a:pt x="1007928" y="673419"/>
                      </a:lnTo>
                      <a:lnTo>
                        <a:pt x="1017096" y="674694"/>
                      </a:lnTo>
                      <a:lnTo>
                        <a:pt x="1025633" y="676288"/>
                      </a:lnTo>
                      <a:lnTo>
                        <a:pt x="1032904" y="678201"/>
                      </a:lnTo>
                      <a:lnTo>
                        <a:pt x="1039227" y="680433"/>
                      </a:lnTo>
                      <a:lnTo>
                        <a:pt x="1043970" y="682345"/>
                      </a:lnTo>
                      <a:lnTo>
                        <a:pt x="1047763" y="683939"/>
                      </a:lnTo>
                      <a:lnTo>
                        <a:pt x="1050293" y="684896"/>
                      </a:lnTo>
                      <a:lnTo>
                        <a:pt x="1050925" y="685533"/>
                      </a:lnTo>
                      <a:lnTo>
                        <a:pt x="1050609" y="686490"/>
                      </a:lnTo>
                      <a:lnTo>
                        <a:pt x="1049977" y="688721"/>
                      </a:lnTo>
                      <a:lnTo>
                        <a:pt x="1048080" y="692228"/>
                      </a:lnTo>
                      <a:lnTo>
                        <a:pt x="1046183" y="696692"/>
                      </a:lnTo>
                      <a:lnTo>
                        <a:pt x="1043021" y="702111"/>
                      </a:lnTo>
                      <a:lnTo>
                        <a:pt x="1039227" y="708487"/>
                      </a:lnTo>
                      <a:lnTo>
                        <a:pt x="1034485" y="714545"/>
                      </a:lnTo>
                      <a:lnTo>
                        <a:pt x="1029426" y="721239"/>
                      </a:lnTo>
                      <a:lnTo>
                        <a:pt x="1022787" y="727297"/>
                      </a:lnTo>
                      <a:lnTo>
                        <a:pt x="1015516" y="733354"/>
                      </a:lnTo>
                      <a:lnTo>
                        <a:pt x="1007612" y="739092"/>
                      </a:lnTo>
                      <a:lnTo>
                        <a:pt x="998127" y="743556"/>
                      </a:lnTo>
                      <a:lnTo>
                        <a:pt x="987694" y="747062"/>
                      </a:lnTo>
                      <a:lnTo>
                        <a:pt x="975680" y="749932"/>
                      </a:lnTo>
                      <a:lnTo>
                        <a:pt x="964299" y="750888"/>
                      </a:lnTo>
                      <a:lnTo>
                        <a:pt x="953866" y="750569"/>
                      </a:lnTo>
                      <a:lnTo>
                        <a:pt x="943749" y="749613"/>
                      </a:lnTo>
                      <a:lnTo>
                        <a:pt x="934580" y="747700"/>
                      </a:lnTo>
                      <a:lnTo>
                        <a:pt x="926676" y="745150"/>
                      </a:lnTo>
                      <a:lnTo>
                        <a:pt x="919405" y="742280"/>
                      </a:lnTo>
                      <a:lnTo>
                        <a:pt x="913082" y="739730"/>
                      </a:lnTo>
                      <a:lnTo>
                        <a:pt x="908339" y="736861"/>
                      </a:lnTo>
                      <a:lnTo>
                        <a:pt x="904862" y="734948"/>
                      </a:lnTo>
                      <a:lnTo>
                        <a:pt x="902332" y="733354"/>
                      </a:lnTo>
                      <a:lnTo>
                        <a:pt x="901700" y="732716"/>
                      </a:lnTo>
                      <a:lnTo>
                        <a:pt x="902016" y="732079"/>
                      </a:lnTo>
                      <a:lnTo>
                        <a:pt x="902648" y="729528"/>
                      </a:lnTo>
                      <a:lnTo>
                        <a:pt x="904545" y="726340"/>
                      </a:lnTo>
                      <a:lnTo>
                        <a:pt x="906442" y="721877"/>
                      </a:lnTo>
                      <a:lnTo>
                        <a:pt x="909920" y="716139"/>
                      </a:lnTo>
                      <a:lnTo>
                        <a:pt x="913714" y="710400"/>
                      </a:lnTo>
                      <a:lnTo>
                        <a:pt x="919089" y="704343"/>
                      </a:lnTo>
                      <a:lnTo>
                        <a:pt x="925412" y="697967"/>
                      </a:lnTo>
                      <a:lnTo>
                        <a:pt x="932683" y="691910"/>
                      </a:lnTo>
                      <a:lnTo>
                        <a:pt x="941219" y="686490"/>
                      </a:lnTo>
                      <a:lnTo>
                        <a:pt x="951336" y="681708"/>
                      </a:lnTo>
                      <a:lnTo>
                        <a:pt x="963350" y="677563"/>
                      </a:lnTo>
                      <a:lnTo>
                        <a:pt x="975048" y="674694"/>
                      </a:lnTo>
                      <a:lnTo>
                        <a:pt x="987062" y="673419"/>
                      </a:lnTo>
                      <a:close/>
                      <a:moveTo>
                        <a:pt x="131217" y="673100"/>
                      </a:moveTo>
                      <a:lnTo>
                        <a:pt x="141966" y="673419"/>
                      </a:lnTo>
                      <a:lnTo>
                        <a:pt x="153348" y="675013"/>
                      </a:lnTo>
                      <a:lnTo>
                        <a:pt x="165678" y="677882"/>
                      </a:lnTo>
                      <a:lnTo>
                        <a:pt x="177060" y="681389"/>
                      </a:lnTo>
                      <a:lnTo>
                        <a:pt x="187177" y="686809"/>
                      </a:lnTo>
                      <a:lnTo>
                        <a:pt x="196029" y="692228"/>
                      </a:lnTo>
                      <a:lnTo>
                        <a:pt x="203300" y="697967"/>
                      </a:lnTo>
                      <a:lnTo>
                        <a:pt x="209623" y="704343"/>
                      </a:lnTo>
                      <a:lnTo>
                        <a:pt x="214682" y="710400"/>
                      </a:lnTo>
                      <a:lnTo>
                        <a:pt x="219108" y="716139"/>
                      </a:lnTo>
                      <a:lnTo>
                        <a:pt x="221954" y="721877"/>
                      </a:lnTo>
                      <a:lnTo>
                        <a:pt x="224483" y="726340"/>
                      </a:lnTo>
                      <a:lnTo>
                        <a:pt x="226064" y="729847"/>
                      </a:lnTo>
                      <a:lnTo>
                        <a:pt x="227012" y="732079"/>
                      </a:lnTo>
                      <a:lnTo>
                        <a:pt x="227012" y="733035"/>
                      </a:lnTo>
                      <a:lnTo>
                        <a:pt x="226380" y="733354"/>
                      </a:lnTo>
                      <a:lnTo>
                        <a:pt x="224167" y="735267"/>
                      </a:lnTo>
                      <a:lnTo>
                        <a:pt x="220373" y="737180"/>
                      </a:lnTo>
                      <a:lnTo>
                        <a:pt x="215630" y="740049"/>
                      </a:lnTo>
                      <a:lnTo>
                        <a:pt x="209623" y="742599"/>
                      </a:lnTo>
                      <a:lnTo>
                        <a:pt x="202352" y="745468"/>
                      </a:lnTo>
                      <a:lnTo>
                        <a:pt x="193816" y="748019"/>
                      </a:lnTo>
                      <a:lnTo>
                        <a:pt x="184963" y="749613"/>
                      </a:lnTo>
                      <a:lnTo>
                        <a:pt x="175163" y="750888"/>
                      </a:lnTo>
                      <a:lnTo>
                        <a:pt x="164413" y="750888"/>
                      </a:lnTo>
                      <a:lnTo>
                        <a:pt x="153032" y="749932"/>
                      </a:lnTo>
                      <a:lnTo>
                        <a:pt x="141334" y="747381"/>
                      </a:lnTo>
                      <a:lnTo>
                        <a:pt x="130901" y="743874"/>
                      </a:lnTo>
                      <a:lnTo>
                        <a:pt x="121416" y="738774"/>
                      </a:lnTo>
                      <a:lnTo>
                        <a:pt x="113196" y="733354"/>
                      </a:lnTo>
                      <a:lnTo>
                        <a:pt x="105925" y="727615"/>
                      </a:lnTo>
                      <a:lnTo>
                        <a:pt x="99602" y="720921"/>
                      </a:lnTo>
                      <a:lnTo>
                        <a:pt x="93911" y="714545"/>
                      </a:lnTo>
                      <a:lnTo>
                        <a:pt x="89485" y="708487"/>
                      </a:lnTo>
                      <a:lnTo>
                        <a:pt x="85691" y="702430"/>
                      </a:lnTo>
                      <a:lnTo>
                        <a:pt x="82845" y="697010"/>
                      </a:lnTo>
                      <a:lnTo>
                        <a:pt x="80316" y="692547"/>
                      </a:lnTo>
                      <a:lnTo>
                        <a:pt x="79052" y="688721"/>
                      </a:lnTo>
                      <a:lnTo>
                        <a:pt x="77787" y="686809"/>
                      </a:lnTo>
                      <a:lnTo>
                        <a:pt x="77787" y="685533"/>
                      </a:lnTo>
                      <a:lnTo>
                        <a:pt x="78735" y="685215"/>
                      </a:lnTo>
                      <a:lnTo>
                        <a:pt x="80632" y="684258"/>
                      </a:lnTo>
                      <a:lnTo>
                        <a:pt x="84426" y="682664"/>
                      </a:lnTo>
                      <a:lnTo>
                        <a:pt x="89485" y="680433"/>
                      </a:lnTo>
                      <a:lnTo>
                        <a:pt x="95808" y="678520"/>
                      </a:lnTo>
                      <a:lnTo>
                        <a:pt x="103396" y="676288"/>
                      </a:lnTo>
                      <a:lnTo>
                        <a:pt x="111616" y="674694"/>
                      </a:lnTo>
                      <a:lnTo>
                        <a:pt x="120784" y="673738"/>
                      </a:lnTo>
                      <a:close/>
                      <a:moveTo>
                        <a:pt x="729838" y="657225"/>
                      </a:moveTo>
                      <a:lnTo>
                        <a:pt x="730159" y="658173"/>
                      </a:lnTo>
                      <a:lnTo>
                        <a:pt x="731122" y="660702"/>
                      </a:lnTo>
                      <a:lnTo>
                        <a:pt x="732085" y="664495"/>
                      </a:lnTo>
                      <a:lnTo>
                        <a:pt x="734012" y="669552"/>
                      </a:lnTo>
                      <a:lnTo>
                        <a:pt x="735297" y="675558"/>
                      </a:lnTo>
                      <a:lnTo>
                        <a:pt x="736902" y="683144"/>
                      </a:lnTo>
                      <a:lnTo>
                        <a:pt x="737866" y="691362"/>
                      </a:lnTo>
                      <a:lnTo>
                        <a:pt x="738187" y="700528"/>
                      </a:lnTo>
                      <a:lnTo>
                        <a:pt x="737866" y="710327"/>
                      </a:lnTo>
                      <a:lnTo>
                        <a:pt x="736581" y="721073"/>
                      </a:lnTo>
                      <a:lnTo>
                        <a:pt x="733691" y="732136"/>
                      </a:lnTo>
                      <a:lnTo>
                        <a:pt x="729838" y="743831"/>
                      </a:lnTo>
                      <a:lnTo>
                        <a:pt x="724699" y="754578"/>
                      </a:lnTo>
                      <a:lnTo>
                        <a:pt x="718919" y="763744"/>
                      </a:lnTo>
                      <a:lnTo>
                        <a:pt x="712175" y="771962"/>
                      </a:lnTo>
                      <a:lnTo>
                        <a:pt x="705431" y="778600"/>
                      </a:lnTo>
                      <a:lnTo>
                        <a:pt x="698366" y="784290"/>
                      </a:lnTo>
                      <a:lnTo>
                        <a:pt x="691623" y="788715"/>
                      </a:lnTo>
                      <a:lnTo>
                        <a:pt x="685200" y="792192"/>
                      </a:lnTo>
                      <a:lnTo>
                        <a:pt x="679420" y="794720"/>
                      </a:lnTo>
                      <a:lnTo>
                        <a:pt x="674603" y="796617"/>
                      </a:lnTo>
                      <a:lnTo>
                        <a:pt x="670749" y="797565"/>
                      </a:lnTo>
                      <a:lnTo>
                        <a:pt x="668180" y="798197"/>
                      </a:lnTo>
                      <a:lnTo>
                        <a:pt x="667538" y="798513"/>
                      </a:lnTo>
                      <a:lnTo>
                        <a:pt x="666895" y="797565"/>
                      </a:lnTo>
                      <a:lnTo>
                        <a:pt x="665611" y="795668"/>
                      </a:lnTo>
                      <a:lnTo>
                        <a:pt x="664005" y="791875"/>
                      </a:lnTo>
                      <a:lnTo>
                        <a:pt x="661436" y="786818"/>
                      </a:lnTo>
                      <a:lnTo>
                        <a:pt x="659188" y="780497"/>
                      </a:lnTo>
                      <a:lnTo>
                        <a:pt x="657261" y="773543"/>
                      </a:lnTo>
                      <a:lnTo>
                        <a:pt x="655335" y="765325"/>
                      </a:lnTo>
                      <a:lnTo>
                        <a:pt x="654371" y="756158"/>
                      </a:lnTo>
                      <a:lnTo>
                        <a:pt x="654050" y="746044"/>
                      </a:lnTo>
                      <a:lnTo>
                        <a:pt x="654692" y="735929"/>
                      </a:lnTo>
                      <a:lnTo>
                        <a:pt x="656940" y="724866"/>
                      </a:lnTo>
                      <a:lnTo>
                        <a:pt x="660794" y="713804"/>
                      </a:lnTo>
                      <a:lnTo>
                        <a:pt x="665290" y="704005"/>
                      </a:lnTo>
                      <a:lnTo>
                        <a:pt x="671070" y="695155"/>
                      </a:lnTo>
                      <a:lnTo>
                        <a:pt x="677493" y="687569"/>
                      </a:lnTo>
                      <a:lnTo>
                        <a:pt x="684237" y="680931"/>
                      </a:lnTo>
                      <a:lnTo>
                        <a:pt x="691301" y="675242"/>
                      </a:lnTo>
                      <a:lnTo>
                        <a:pt x="698688" y="670501"/>
                      </a:lnTo>
                      <a:lnTo>
                        <a:pt x="705431" y="666708"/>
                      </a:lnTo>
                      <a:lnTo>
                        <a:pt x="711533" y="663547"/>
                      </a:lnTo>
                      <a:lnTo>
                        <a:pt x="717634" y="661018"/>
                      </a:lnTo>
                      <a:lnTo>
                        <a:pt x="722773" y="659122"/>
                      </a:lnTo>
                      <a:lnTo>
                        <a:pt x="726305" y="658173"/>
                      </a:lnTo>
                      <a:lnTo>
                        <a:pt x="728553" y="657541"/>
                      </a:lnTo>
                      <a:close/>
                      <a:moveTo>
                        <a:pt x="399130" y="657225"/>
                      </a:moveTo>
                      <a:lnTo>
                        <a:pt x="400086" y="657225"/>
                      </a:lnTo>
                      <a:lnTo>
                        <a:pt x="402636" y="657859"/>
                      </a:lnTo>
                      <a:lnTo>
                        <a:pt x="406141" y="659126"/>
                      </a:lnTo>
                      <a:lnTo>
                        <a:pt x="410922" y="661027"/>
                      </a:lnTo>
                      <a:lnTo>
                        <a:pt x="416977" y="663244"/>
                      </a:lnTo>
                      <a:lnTo>
                        <a:pt x="423351" y="666412"/>
                      </a:lnTo>
                      <a:lnTo>
                        <a:pt x="430363" y="670530"/>
                      </a:lnTo>
                      <a:lnTo>
                        <a:pt x="437374" y="674965"/>
                      </a:lnTo>
                      <a:lnTo>
                        <a:pt x="444385" y="680668"/>
                      </a:lnTo>
                      <a:lnTo>
                        <a:pt x="451078" y="687320"/>
                      </a:lnTo>
                      <a:lnTo>
                        <a:pt x="457452" y="695240"/>
                      </a:lnTo>
                      <a:lnTo>
                        <a:pt x="463507" y="703793"/>
                      </a:lnTo>
                      <a:lnTo>
                        <a:pt x="467969" y="713614"/>
                      </a:lnTo>
                      <a:lnTo>
                        <a:pt x="471794" y="724701"/>
                      </a:lnTo>
                      <a:lnTo>
                        <a:pt x="474025" y="735789"/>
                      </a:lnTo>
                      <a:lnTo>
                        <a:pt x="474662" y="746243"/>
                      </a:lnTo>
                      <a:lnTo>
                        <a:pt x="474343" y="755747"/>
                      </a:lnTo>
                      <a:lnTo>
                        <a:pt x="473069" y="765250"/>
                      </a:lnTo>
                      <a:lnTo>
                        <a:pt x="471475" y="773170"/>
                      </a:lnTo>
                      <a:lnTo>
                        <a:pt x="468925" y="780456"/>
                      </a:lnTo>
                      <a:lnTo>
                        <a:pt x="467013" y="786792"/>
                      </a:lnTo>
                      <a:lnTo>
                        <a:pt x="464782" y="791861"/>
                      </a:lnTo>
                      <a:lnTo>
                        <a:pt x="462551" y="795662"/>
                      </a:lnTo>
                      <a:lnTo>
                        <a:pt x="461595" y="797880"/>
                      </a:lnTo>
                      <a:lnTo>
                        <a:pt x="460958" y="798513"/>
                      </a:lnTo>
                      <a:lnTo>
                        <a:pt x="460320" y="798513"/>
                      </a:lnTo>
                      <a:lnTo>
                        <a:pt x="457771" y="797880"/>
                      </a:lnTo>
                      <a:lnTo>
                        <a:pt x="453946" y="796612"/>
                      </a:lnTo>
                      <a:lnTo>
                        <a:pt x="448847" y="794712"/>
                      </a:lnTo>
                      <a:lnTo>
                        <a:pt x="443429" y="792177"/>
                      </a:lnTo>
                      <a:lnTo>
                        <a:pt x="437055" y="788693"/>
                      </a:lnTo>
                      <a:lnTo>
                        <a:pt x="430363" y="784258"/>
                      </a:lnTo>
                      <a:lnTo>
                        <a:pt x="423351" y="778872"/>
                      </a:lnTo>
                      <a:lnTo>
                        <a:pt x="416658" y="771903"/>
                      </a:lnTo>
                      <a:lnTo>
                        <a:pt x="409966" y="763983"/>
                      </a:lnTo>
                      <a:lnTo>
                        <a:pt x="403910" y="754479"/>
                      </a:lnTo>
                      <a:lnTo>
                        <a:pt x="399130" y="743709"/>
                      </a:lnTo>
                      <a:lnTo>
                        <a:pt x="395306" y="731987"/>
                      </a:lnTo>
                      <a:lnTo>
                        <a:pt x="392437" y="721217"/>
                      </a:lnTo>
                      <a:lnTo>
                        <a:pt x="391162" y="710446"/>
                      </a:lnTo>
                      <a:lnTo>
                        <a:pt x="390525" y="700308"/>
                      </a:lnTo>
                      <a:lnTo>
                        <a:pt x="391162" y="691122"/>
                      </a:lnTo>
                      <a:lnTo>
                        <a:pt x="392119" y="682885"/>
                      </a:lnTo>
                      <a:lnTo>
                        <a:pt x="393393" y="675282"/>
                      </a:lnTo>
                      <a:lnTo>
                        <a:pt x="394987" y="669263"/>
                      </a:lnTo>
                      <a:lnTo>
                        <a:pt x="396580" y="663878"/>
                      </a:lnTo>
                      <a:lnTo>
                        <a:pt x="398174" y="660393"/>
                      </a:lnTo>
                      <a:lnTo>
                        <a:pt x="398811" y="657859"/>
                      </a:lnTo>
                      <a:close/>
                      <a:moveTo>
                        <a:pt x="802859" y="585788"/>
                      </a:moveTo>
                      <a:lnTo>
                        <a:pt x="803174" y="586419"/>
                      </a:lnTo>
                      <a:lnTo>
                        <a:pt x="805063" y="587997"/>
                      </a:lnTo>
                      <a:lnTo>
                        <a:pt x="807266" y="591468"/>
                      </a:lnTo>
                      <a:lnTo>
                        <a:pt x="810100" y="595885"/>
                      </a:lnTo>
                      <a:lnTo>
                        <a:pt x="813563" y="601249"/>
                      </a:lnTo>
                      <a:lnTo>
                        <a:pt x="816711" y="608191"/>
                      </a:lnTo>
                      <a:lnTo>
                        <a:pt x="820174" y="616079"/>
                      </a:lnTo>
                      <a:lnTo>
                        <a:pt x="823322" y="624283"/>
                      </a:lnTo>
                      <a:lnTo>
                        <a:pt x="825841" y="634064"/>
                      </a:lnTo>
                      <a:lnTo>
                        <a:pt x="827415" y="644476"/>
                      </a:lnTo>
                      <a:lnTo>
                        <a:pt x="828674" y="656151"/>
                      </a:lnTo>
                      <a:lnTo>
                        <a:pt x="828044" y="667825"/>
                      </a:lnTo>
                      <a:lnTo>
                        <a:pt x="826470" y="679815"/>
                      </a:lnTo>
                      <a:lnTo>
                        <a:pt x="823637" y="690543"/>
                      </a:lnTo>
                      <a:lnTo>
                        <a:pt x="819859" y="700009"/>
                      </a:lnTo>
                      <a:lnTo>
                        <a:pt x="815452" y="708529"/>
                      </a:lnTo>
                      <a:lnTo>
                        <a:pt x="810415" y="715470"/>
                      </a:lnTo>
                      <a:lnTo>
                        <a:pt x="805377" y="721781"/>
                      </a:lnTo>
                      <a:lnTo>
                        <a:pt x="800340" y="726829"/>
                      </a:lnTo>
                      <a:lnTo>
                        <a:pt x="795618" y="730931"/>
                      </a:lnTo>
                      <a:lnTo>
                        <a:pt x="791840" y="734086"/>
                      </a:lnTo>
                      <a:lnTo>
                        <a:pt x="788377" y="736295"/>
                      </a:lnTo>
                      <a:lnTo>
                        <a:pt x="786173" y="737557"/>
                      </a:lnTo>
                      <a:lnTo>
                        <a:pt x="785544" y="738188"/>
                      </a:lnTo>
                      <a:lnTo>
                        <a:pt x="784914" y="737242"/>
                      </a:lnTo>
                      <a:lnTo>
                        <a:pt x="782710" y="735348"/>
                      </a:lnTo>
                      <a:lnTo>
                        <a:pt x="779877" y="732193"/>
                      </a:lnTo>
                      <a:lnTo>
                        <a:pt x="776414" y="728091"/>
                      </a:lnTo>
                      <a:lnTo>
                        <a:pt x="772636" y="723043"/>
                      </a:lnTo>
                      <a:lnTo>
                        <a:pt x="768544" y="716732"/>
                      </a:lnTo>
                      <a:lnTo>
                        <a:pt x="764451" y="709160"/>
                      </a:lnTo>
                      <a:lnTo>
                        <a:pt x="760673" y="700956"/>
                      </a:lnTo>
                      <a:lnTo>
                        <a:pt x="757525" y="691490"/>
                      </a:lnTo>
                      <a:lnTo>
                        <a:pt x="755321" y="681709"/>
                      </a:lnTo>
                      <a:lnTo>
                        <a:pt x="754062" y="670350"/>
                      </a:lnTo>
                      <a:lnTo>
                        <a:pt x="754377" y="658675"/>
                      </a:lnTo>
                      <a:lnTo>
                        <a:pt x="755636" y="647947"/>
                      </a:lnTo>
                      <a:lnTo>
                        <a:pt x="758469" y="638166"/>
                      </a:lnTo>
                      <a:lnTo>
                        <a:pt x="762247" y="629015"/>
                      </a:lnTo>
                      <a:lnTo>
                        <a:pt x="766970" y="620812"/>
                      </a:lnTo>
                      <a:lnTo>
                        <a:pt x="772007" y="613239"/>
                      </a:lnTo>
                      <a:lnTo>
                        <a:pt x="777359" y="606613"/>
                      </a:lnTo>
                      <a:lnTo>
                        <a:pt x="782710" y="601249"/>
                      </a:lnTo>
                      <a:lnTo>
                        <a:pt x="787748" y="596516"/>
                      </a:lnTo>
                      <a:lnTo>
                        <a:pt x="792470" y="592414"/>
                      </a:lnTo>
                      <a:lnTo>
                        <a:pt x="796563" y="589259"/>
                      </a:lnTo>
                      <a:lnTo>
                        <a:pt x="799711" y="587366"/>
                      </a:lnTo>
                      <a:lnTo>
                        <a:pt x="801914" y="586104"/>
                      </a:lnTo>
                      <a:close/>
                      <a:moveTo>
                        <a:pt x="326167" y="585788"/>
                      </a:moveTo>
                      <a:lnTo>
                        <a:pt x="326797" y="586104"/>
                      </a:lnTo>
                      <a:lnTo>
                        <a:pt x="328685" y="587369"/>
                      </a:lnTo>
                      <a:lnTo>
                        <a:pt x="332148" y="589582"/>
                      </a:lnTo>
                      <a:lnTo>
                        <a:pt x="336241" y="592744"/>
                      </a:lnTo>
                      <a:lnTo>
                        <a:pt x="340963" y="596538"/>
                      </a:lnTo>
                      <a:lnTo>
                        <a:pt x="346315" y="601281"/>
                      </a:lnTo>
                      <a:lnTo>
                        <a:pt x="351352" y="606972"/>
                      </a:lnTo>
                      <a:lnTo>
                        <a:pt x="356704" y="613612"/>
                      </a:lnTo>
                      <a:lnTo>
                        <a:pt x="361741" y="620884"/>
                      </a:lnTo>
                      <a:lnTo>
                        <a:pt x="366149" y="629421"/>
                      </a:lnTo>
                      <a:lnTo>
                        <a:pt x="370242" y="638274"/>
                      </a:lnTo>
                      <a:lnTo>
                        <a:pt x="372760" y="648392"/>
                      </a:lnTo>
                      <a:lnTo>
                        <a:pt x="374334" y="658826"/>
                      </a:lnTo>
                      <a:lnTo>
                        <a:pt x="374649" y="670841"/>
                      </a:lnTo>
                      <a:lnTo>
                        <a:pt x="373075" y="681908"/>
                      </a:lnTo>
                      <a:lnTo>
                        <a:pt x="371186" y="692025"/>
                      </a:lnTo>
                      <a:lnTo>
                        <a:pt x="368038" y="701195"/>
                      </a:lnTo>
                      <a:lnTo>
                        <a:pt x="364260" y="709416"/>
                      </a:lnTo>
                      <a:lnTo>
                        <a:pt x="360167" y="717004"/>
                      </a:lnTo>
                      <a:lnTo>
                        <a:pt x="355760" y="723328"/>
                      </a:lnTo>
                      <a:lnTo>
                        <a:pt x="351982" y="728386"/>
                      </a:lnTo>
                      <a:lnTo>
                        <a:pt x="348519" y="732813"/>
                      </a:lnTo>
                      <a:lnTo>
                        <a:pt x="345686" y="735659"/>
                      </a:lnTo>
                      <a:lnTo>
                        <a:pt x="343797" y="737556"/>
                      </a:lnTo>
                      <a:lnTo>
                        <a:pt x="343167" y="738188"/>
                      </a:lnTo>
                      <a:lnTo>
                        <a:pt x="342223" y="737872"/>
                      </a:lnTo>
                      <a:lnTo>
                        <a:pt x="340334" y="736607"/>
                      </a:lnTo>
                      <a:lnTo>
                        <a:pt x="337186" y="734394"/>
                      </a:lnTo>
                      <a:lnTo>
                        <a:pt x="333093" y="731232"/>
                      </a:lnTo>
                      <a:lnTo>
                        <a:pt x="328056" y="727122"/>
                      </a:lnTo>
                      <a:lnTo>
                        <a:pt x="323334" y="722063"/>
                      </a:lnTo>
                      <a:lnTo>
                        <a:pt x="317982" y="715739"/>
                      </a:lnTo>
                      <a:lnTo>
                        <a:pt x="313259" y="708783"/>
                      </a:lnTo>
                      <a:lnTo>
                        <a:pt x="308852" y="700246"/>
                      </a:lnTo>
                      <a:lnTo>
                        <a:pt x="304759" y="691077"/>
                      </a:lnTo>
                      <a:lnTo>
                        <a:pt x="302241" y="680011"/>
                      </a:lnTo>
                      <a:lnTo>
                        <a:pt x="300352" y="668312"/>
                      </a:lnTo>
                      <a:lnTo>
                        <a:pt x="300037" y="656297"/>
                      </a:lnTo>
                      <a:lnTo>
                        <a:pt x="300981" y="644914"/>
                      </a:lnTo>
                      <a:lnTo>
                        <a:pt x="302870" y="634480"/>
                      </a:lnTo>
                      <a:lnTo>
                        <a:pt x="305704" y="624362"/>
                      </a:lnTo>
                      <a:lnTo>
                        <a:pt x="308222" y="615825"/>
                      </a:lnTo>
                      <a:lnTo>
                        <a:pt x="311685" y="608237"/>
                      </a:lnTo>
                      <a:lnTo>
                        <a:pt x="315148" y="601597"/>
                      </a:lnTo>
                      <a:lnTo>
                        <a:pt x="318611" y="595906"/>
                      </a:lnTo>
                      <a:lnTo>
                        <a:pt x="321445" y="591479"/>
                      </a:lnTo>
                      <a:lnTo>
                        <a:pt x="323963" y="588318"/>
                      </a:lnTo>
                      <a:lnTo>
                        <a:pt x="325222" y="586420"/>
                      </a:lnTo>
                      <a:close/>
                      <a:moveTo>
                        <a:pt x="1081478" y="568325"/>
                      </a:moveTo>
                      <a:lnTo>
                        <a:pt x="1090664" y="568325"/>
                      </a:lnTo>
                      <a:lnTo>
                        <a:pt x="1097950" y="568960"/>
                      </a:lnTo>
                      <a:lnTo>
                        <a:pt x="1104601" y="569595"/>
                      </a:lnTo>
                      <a:lnTo>
                        <a:pt x="1109036" y="570548"/>
                      </a:lnTo>
                      <a:lnTo>
                        <a:pt x="1112203" y="571183"/>
                      </a:lnTo>
                      <a:lnTo>
                        <a:pt x="1112837" y="571183"/>
                      </a:lnTo>
                      <a:lnTo>
                        <a:pt x="1112837" y="572135"/>
                      </a:lnTo>
                      <a:lnTo>
                        <a:pt x="1112520" y="575310"/>
                      </a:lnTo>
                      <a:lnTo>
                        <a:pt x="1111887" y="579438"/>
                      </a:lnTo>
                      <a:lnTo>
                        <a:pt x="1109986" y="585153"/>
                      </a:lnTo>
                      <a:lnTo>
                        <a:pt x="1108402" y="592138"/>
                      </a:lnTo>
                      <a:lnTo>
                        <a:pt x="1105235" y="599440"/>
                      </a:lnTo>
                      <a:lnTo>
                        <a:pt x="1101751" y="607695"/>
                      </a:lnTo>
                      <a:lnTo>
                        <a:pt x="1096683" y="615633"/>
                      </a:lnTo>
                      <a:lnTo>
                        <a:pt x="1090981" y="623570"/>
                      </a:lnTo>
                      <a:lnTo>
                        <a:pt x="1083696" y="631508"/>
                      </a:lnTo>
                      <a:lnTo>
                        <a:pt x="1074827" y="638810"/>
                      </a:lnTo>
                      <a:lnTo>
                        <a:pt x="1064690" y="645160"/>
                      </a:lnTo>
                      <a:lnTo>
                        <a:pt x="1053921" y="650240"/>
                      </a:lnTo>
                      <a:lnTo>
                        <a:pt x="1043151" y="653733"/>
                      </a:lnTo>
                      <a:lnTo>
                        <a:pt x="1032698" y="655955"/>
                      </a:lnTo>
                      <a:lnTo>
                        <a:pt x="1022879" y="656908"/>
                      </a:lnTo>
                      <a:lnTo>
                        <a:pt x="1013376" y="657225"/>
                      </a:lnTo>
                      <a:lnTo>
                        <a:pt x="1004824" y="656590"/>
                      </a:lnTo>
                      <a:lnTo>
                        <a:pt x="996905" y="655320"/>
                      </a:lnTo>
                      <a:lnTo>
                        <a:pt x="990887" y="654050"/>
                      </a:lnTo>
                      <a:lnTo>
                        <a:pt x="985185" y="652463"/>
                      </a:lnTo>
                      <a:lnTo>
                        <a:pt x="981384" y="651510"/>
                      </a:lnTo>
                      <a:lnTo>
                        <a:pt x="978534" y="650240"/>
                      </a:lnTo>
                      <a:lnTo>
                        <a:pt x="977900" y="649923"/>
                      </a:lnTo>
                      <a:lnTo>
                        <a:pt x="977900" y="648970"/>
                      </a:lnTo>
                      <a:lnTo>
                        <a:pt x="978217" y="646430"/>
                      </a:lnTo>
                      <a:lnTo>
                        <a:pt x="978850" y="642938"/>
                      </a:lnTo>
                      <a:lnTo>
                        <a:pt x="980434" y="637858"/>
                      </a:lnTo>
                      <a:lnTo>
                        <a:pt x="982018" y="632143"/>
                      </a:lnTo>
                      <a:lnTo>
                        <a:pt x="984869" y="625475"/>
                      </a:lnTo>
                      <a:lnTo>
                        <a:pt x="988353" y="618490"/>
                      </a:lnTo>
                      <a:lnTo>
                        <a:pt x="993104" y="610870"/>
                      </a:lnTo>
                      <a:lnTo>
                        <a:pt x="999122" y="603568"/>
                      </a:lnTo>
                      <a:lnTo>
                        <a:pt x="1006408" y="596265"/>
                      </a:lnTo>
                      <a:lnTo>
                        <a:pt x="1015277" y="588963"/>
                      </a:lnTo>
                      <a:lnTo>
                        <a:pt x="1025730" y="582930"/>
                      </a:lnTo>
                      <a:lnTo>
                        <a:pt x="1037450" y="577215"/>
                      </a:lnTo>
                      <a:lnTo>
                        <a:pt x="1049486" y="573088"/>
                      </a:lnTo>
                      <a:lnTo>
                        <a:pt x="1060889" y="570230"/>
                      </a:lnTo>
                      <a:lnTo>
                        <a:pt x="1071659" y="568643"/>
                      </a:lnTo>
                      <a:close/>
                      <a:moveTo>
                        <a:pt x="38628" y="566738"/>
                      </a:moveTo>
                      <a:lnTo>
                        <a:pt x="47476" y="566738"/>
                      </a:lnTo>
                      <a:lnTo>
                        <a:pt x="57589" y="567687"/>
                      </a:lnTo>
                      <a:lnTo>
                        <a:pt x="68017" y="568953"/>
                      </a:lnTo>
                      <a:lnTo>
                        <a:pt x="79393" y="571800"/>
                      </a:lnTo>
                      <a:lnTo>
                        <a:pt x="91086" y="575596"/>
                      </a:lnTo>
                      <a:lnTo>
                        <a:pt x="103410" y="581608"/>
                      </a:lnTo>
                      <a:lnTo>
                        <a:pt x="113839" y="587619"/>
                      </a:lnTo>
                      <a:lnTo>
                        <a:pt x="122687" y="594895"/>
                      </a:lnTo>
                      <a:lnTo>
                        <a:pt x="129955" y="601855"/>
                      </a:lnTo>
                      <a:lnTo>
                        <a:pt x="135643" y="609448"/>
                      </a:lnTo>
                      <a:lnTo>
                        <a:pt x="140384" y="617041"/>
                      </a:lnTo>
                      <a:lnTo>
                        <a:pt x="143860" y="624317"/>
                      </a:lnTo>
                      <a:lnTo>
                        <a:pt x="146704" y="630645"/>
                      </a:lnTo>
                      <a:lnTo>
                        <a:pt x="148600" y="636340"/>
                      </a:lnTo>
                      <a:lnTo>
                        <a:pt x="149548" y="641718"/>
                      </a:lnTo>
                      <a:lnTo>
                        <a:pt x="150496" y="645198"/>
                      </a:lnTo>
                      <a:lnTo>
                        <a:pt x="150812" y="647729"/>
                      </a:lnTo>
                      <a:lnTo>
                        <a:pt x="150812" y="648678"/>
                      </a:lnTo>
                      <a:lnTo>
                        <a:pt x="150180" y="648994"/>
                      </a:lnTo>
                      <a:lnTo>
                        <a:pt x="147652" y="649627"/>
                      </a:lnTo>
                      <a:lnTo>
                        <a:pt x="143544" y="651209"/>
                      </a:lnTo>
                      <a:lnTo>
                        <a:pt x="138172" y="652474"/>
                      </a:lnTo>
                      <a:lnTo>
                        <a:pt x="131535" y="653740"/>
                      </a:lnTo>
                      <a:lnTo>
                        <a:pt x="123951" y="655005"/>
                      </a:lnTo>
                      <a:lnTo>
                        <a:pt x="115103" y="655638"/>
                      </a:lnTo>
                      <a:lnTo>
                        <a:pt x="106254" y="655638"/>
                      </a:lnTo>
                      <a:lnTo>
                        <a:pt x="96142" y="654689"/>
                      </a:lnTo>
                      <a:lnTo>
                        <a:pt x="85714" y="652474"/>
                      </a:lnTo>
                      <a:lnTo>
                        <a:pt x="75285" y="648678"/>
                      </a:lnTo>
                      <a:lnTo>
                        <a:pt x="64541" y="643932"/>
                      </a:lnTo>
                      <a:lnTo>
                        <a:pt x="54112" y="637605"/>
                      </a:lnTo>
                      <a:lnTo>
                        <a:pt x="45580" y="630329"/>
                      </a:lnTo>
                      <a:lnTo>
                        <a:pt x="38312" y="622419"/>
                      </a:lnTo>
                      <a:lnTo>
                        <a:pt x="32308" y="614194"/>
                      </a:lnTo>
                      <a:lnTo>
                        <a:pt x="27567" y="605968"/>
                      </a:lnTo>
                      <a:lnTo>
                        <a:pt x="23775" y="598375"/>
                      </a:lnTo>
                      <a:lnTo>
                        <a:pt x="20931" y="590782"/>
                      </a:lnTo>
                      <a:lnTo>
                        <a:pt x="18719" y="584138"/>
                      </a:lnTo>
                      <a:lnTo>
                        <a:pt x="17455" y="578444"/>
                      </a:lnTo>
                      <a:lnTo>
                        <a:pt x="16823" y="574015"/>
                      </a:lnTo>
                      <a:lnTo>
                        <a:pt x="15875" y="571167"/>
                      </a:lnTo>
                      <a:lnTo>
                        <a:pt x="15875" y="570218"/>
                      </a:lnTo>
                      <a:lnTo>
                        <a:pt x="17139" y="569902"/>
                      </a:lnTo>
                      <a:lnTo>
                        <a:pt x="20299" y="569269"/>
                      </a:lnTo>
                      <a:lnTo>
                        <a:pt x="24723" y="568636"/>
                      </a:lnTo>
                      <a:lnTo>
                        <a:pt x="31044" y="567687"/>
                      </a:lnTo>
                      <a:close/>
                      <a:moveTo>
                        <a:pt x="881906" y="514350"/>
                      </a:moveTo>
                      <a:lnTo>
                        <a:pt x="882549" y="515299"/>
                      </a:lnTo>
                      <a:lnTo>
                        <a:pt x="884478" y="516880"/>
                      </a:lnTo>
                      <a:lnTo>
                        <a:pt x="887372" y="520042"/>
                      </a:lnTo>
                      <a:lnTo>
                        <a:pt x="890265" y="524152"/>
                      </a:lnTo>
                      <a:lnTo>
                        <a:pt x="894445" y="529528"/>
                      </a:lnTo>
                      <a:lnTo>
                        <a:pt x="898625" y="535535"/>
                      </a:lnTo>
                      <a:lnTo>
                        <a:pt x="902805" y="543124"/>
                      </a:lnTo>
                      <a:lnTo>
                        <a:pt x="906663" y="551661"/>
                      </a:lnTo>
                      <a:lnTo>
                        <a:pt x="910200" y="560831"/>
                      </a:lnTo>
                      <a:lnTo>
                        <a:pt x="913093" y="570949"/>
                      </a:lnTo>
                      <a:lnTo>
                        <a:pt x="914701" y="582333"/>
                      </a:lnTo>
                      <a:lnTo>
                        <a:pt x="915987" y="594664"/>
                      </a:lnTo>
                      <a:lnTo>
                        <a:pt x="915344" y="606363"/>
                      </a:lnTo>
                      <a:lnTo>
                        <a:pt x="913415" y="617430"/>
                      </a:lnTo>
                      <a:lnTo>
                        <a:pt x="910521" y="627233"/>
                      </a:lnTo>
                      <a:lnTo>
                        <a:pt x="906663" y="635770"/>
                      </a:lnTo>
                      <a:lnTo>
                        <a:pt x="902483" y="643675"/>
                      </a:lnTo>
                      <a:lnTo>
                        <a:pt x="897982" y="649999"/>
                      </a:lnTo>
                      <a:lnTo>
                        <a:pt x="893481" y="655690"/>
                      </a:lnTo>
                      <a:lnTo>
                        <a:pt x="888979" y="660433"/>
                      </a:lnTo>
                      <a:lnTo>
                        <a:pt x="885443" y="663911"/>
                      </a:lnTo>
                      <a:lnTo>
                        <a:pt x="882228" y="666125"/>
                      </a:lnTo>
                      <a:lnTo>
                        <a:pt x="880298" y="667706"/>
                      </a:lnTo>
                      <a:lnTo>
                        <a:pt x="879334" y="668338"/>
                      </a:lnTo>
                      <a:lnTo>
                        <a:pt x="878691" y="667390"/>
                      </a:lnTo>
                      <a:lnTo>
                        <a:pt x="876440" y="665809"/>
                      </a:lnTo>
                      <a:lnTo>
                        <a:pt x="873546" y="662963"/>
                      </a:lnTo>
                      <a:lnTo>
                        <a:pt x="869367" y="659485"/>
                      </a:lnTo>
                      <a:lnTo>
                        <a:pt x="864865" y="654109"/>
                      </a:lnTo>
                      <a:lnTo>
                        <a:pt x="860043" y="648418"/>
                      </a:lnTo>
                      <a:lnTo>
                        <a:pt x="854898" y="641145"/>
                      </a:lnTo>
                      <a:lnTo>
                        <a:pt x="850397" y="633556"/>
                      </a:lnTo>
                      <a:lnTo>
                        <a:pt x="846539" y="624703"/>
                      </a:lnTo>
                      <a:lnTo>
                        <a:pt x="843002" y="614585"/>
                      </a:lnTo>
                      <a:lnTo>
                        <a:pt x="840752" y="603834"/>
                      </a:lnTo>
                      <a:lnTo>
                        <a:pt x="839787" y="591818"/>
                      </a:lnTo>
                      <a:lnTo>
                        <a:pt x="840430" y="581068"/>
                      </a:lnTo>
                      <a:lnTo>
                        <a:pt x="842359" y="570949"/>
                      </a:lnTo>
                      <a:lnTo>
                        <a:pt x="844931" y="561463"/>
                      </a:lnTo>
                      <a:lnTo>
                        <a:pt x="849111" y="552926"/>
                      </a:lnTo>
                      <a:lnTo>
                        <a:pt x="853612" y="545021"/>
                      </a:lnTo>
                      <a:lnTo>
                        <a:pt x="858114" y="538065"/>
                      </a:lnTo>
                      <a:lnTo>
                        <a:pt x="863258" y="531741"/>
                      </a:lnTo>
                      <a:lnTo>
                        <a:pt x="867759" y="526682"/>
                      </a:lnTo>
                      <a:lnTo>
                        <a:pt x="872260" y="522255"/>
                      </a:lnTo>
                      <a:lnTo>
                        <a:pt x="876119" y="518777"/>
                      </a:lnTo>
                      <a:lnTo>
                        <a:pt x="879012" y="516564"/>
                      </a:lnTo>
                      <a:lnTo>
                        <a:pt x="881263" y="515299"/>
                      </a:lnTo>
                      <a:close/>
                      <a:moveTo>
                        <a:pt x="246950" y="514350"/>
                      </a:moveTo>
                      <a:lnTo>
                        <a:pt x="247596" y="514666"/>
                      </a:lnTo>
                      <a:lnTo>
                        <a:pt x="249211" y="516564"/>
                      </a:lnTo>
                      <a:lnTo>
                        <a:pt x="252439" y="518777"/>
                      </a:lnTo>
                      <a:lnTo>
                        <a:pt x="256314" y="522255"/>
                      </a:lnTo>
                      <a:lnTo>
                        <a:pt x="260834" y="526682"/>
                      </a:lnTo>
                      <a:lnTo>
                        <a:pt x="265678" y="531741"/>
                      </a:lnTo>
                      <a:lnTo>
                        <a:pt x="270521" y="538065"/>
                      </a:lnTo>
                      <a:lnTo>
                        <a:pt x="275364" y="544705"/>
                      </a:lnTo>
                      <a:lnTo>
                        <a:pt x="279561" y="552610"/>
                      </a:lnTo>
                      <a:lnTo>
                        <a:pt x="283436" y="561463"/>
                      </a:lnTo>
                      <a:lnTo>
                        <a:pt x="286342" y="570633"/>
                      </a:lnTo>
                      <a:lnTo>
                        <a:pt x="287956" y="581068"/>
                      </a:lnTo>
                      <a:lnTo>
                        <a:pt x="288925" y="591818"/>
                      </a:lnTo>
                      <a:lnTo>
                        <a:pt x="287633" y="603518"/>
                      </a:lnTo>
                      <a:lnTo>
                        <a:pt x="285696" y="614268"/>
                      </a:lnTo>
                      <a:lnTo>
                        <a:pt x="282467" y="624071"/>
                      </a:lnTo>
                      <a:lnTo>
                        <a:pt x="278270" y="633556"/>
                      </a:lnTo>
                      <a:lnTo>
                        <a:pt x="273427" y="641145"/>
                      </a:lnTo>
                      <a:lnTo>
                        <a:pt x="268583" y="648102"/>
                      </a:lnTo>
                      <a:lnTo>
                        <a:pt x="264063" y="654109"/>
                      </a:lnTo>
                      <a:lnTo>
                        <a:pt x="259220" y="658852"/>
                      </a:lnTo>
                      <a:lnTo>
                        <a:pt x="255345" y="662963"/>
                      </a:lnTo>
                      <a:lnTo>
                        <a:pt x="252117" y="665809"/>
                      </a:lnTo>
                      <a:lnTo>
                        <a:pt x="250179" y="667390"/>
                      </a:lnTo>
                      <a:lnTo>
                        <a:pt x="248888" y="668338"/>
                      </a:lnTo>
                      <a:lnTo>
                        <a:pt x="248242" y="667390"/>
                      </a:lnTo>
                      <a:lnTo>
                        <a:pt x="246628" y="666125"/>
                      </a:lnTo>
                      <a:lnTo>
                        <a:pt x="243399" y="663279"/>
                      </a:lnTo>
                      <a:lnTo>
                        <a:pt x="239524" y="660117"/>
                      </a:lnTo>
                      <a:lnTo>
                        <a:pt x="235004" y="655690"/>
                      </a:lnTo>
                      <a:lnTo>
                        <a:pt x="230483" y="649683"/>
                      </a:lnTo>
                      <a:lnTo>
                        <a:pt x="225963" y="643359"/>
                      </a:lnTo>
                      <a:lnTo>
                        <a:pt x="221443" y="635770"/>
                      </a:lnTo>
                      <a:lnTo>
                        <a:pt x="217891" y="626916"/>
                      </a:lnTo>
                      <a:lnTo>
                        <a:pt x="215308" y="617114"/>
                      </a:lnTo>
                      <a:lnTo>
                        <a:pt x="213048" y="606047"/>
                      </a:lnTo>
                      <a:lnTo>
                        <a:pt x="212725" y="594348"/>
                      </a:lnTo>
                      <a:lnTo>
                        <a:pt x="213371" y="582333"/>
                      </a:lnTo>
                      <a:lnTo>
                        <a:pt x="215631" y="570949"/>
                      </a:lnTo>
                      <a:lnTo>
                        <a:pt x="218537" y="560831"/>
                      </a:lnTo>
                      <a:lnTo>
                        <a:pt x="222089" y="551345"/>
                      </a:lnTo>
                      <a:lnTo>
                        <a:pt x="225963" y="543124"/>
                      </a:lnTo>
                      <a:lnTo>
                        <a:pt x="229838" y="535535"/>
                      </a:lnTo>
                      <a:lnTo>
                        <a:pt x="234035" y="529211"/>
                      </a:lnTo>
                      <a:lnTo>
                        <a:pt x="237910" y="524152"/>
                      </a:lnTo>
                      <a:lnTo>
                        <a:pt x="241461" y="520042"/>
                      </a:lnTo>
                      <a:lnTo>
                        <a:pt x="244367" y="516880"/>
                      </a:lnTo>
                      <a:lnTo>
                        <a:pt x="245982" y="515299"/>
                      </a:lnTo>
                      <a:close/>
                      <a:moveTo>
                        <a:pt x="1012824" y="471488"/>
                      </a:moveTo>
                      <a:lnTo>
                        <a:pt x="1012824" y="472123"/>
                      </a:lnTo>
                      <a:lnTo>
                        <a:pt x="1012824" y="474028"/>
                      </a:lnTo>
                      <a:lnTo>
                        <a:pt x="1012824" y="477521"/>
                      </a:lnTo>
                      <a:lnTo>
                        <a:pt x="1012505" y="481648"/>
                      </a:lnTo>
                      <a:lnTo>
                        <a:pt x="1011550" y="487046"/>
                      </a:lnTo>
                      <a:lnTo>
                        <a:pt x="1010913" y="493396"/>
                      </a:lnTo>
                      <a:lnTo>
                        <a:pt x="1009957" y="500381"/>
                      </a:lnTo>
                      <a:lnTo>
                        <a:pt x="1008683" y="508636"/>
                      </a:lnTo>
                      <a:lnTo>
                        <a:pt x="1006773" y="517526"/>
                      </a:lnTo>
                      <a:lnTo>
                        <a:pt x="1004225" y="527051"/>
                      </a:lnTo>
                      <a:lnTo>
                        <a:pt x="1001677" y="537528"/>
                      </a:lnTo>
                      <a:lnTo>
                        <a:pt x="997536" y="548641"/>
                      </a:lnTo>
                      <a:lnTo>
                        <a:pt x="993396" y="560071"/>
                      </a:lnTo>
                      <a:lnTo>
                        <a:pt x="988618" y="572453"/>
                      </a:lnTo>
                      <a:lnTo>
                        <a:pt x="982885" y="584836"/>
                      </a:lnTo>
                      <a:lnTo>
                        <a:pt x="976197" y="597853"/>
                      </a:lnTo>
                      <a:lnTo>
                        <a:pt x="968871" y="611188"/>
                      </a:lnTo>
                      <a:lnTo>
                        <a:pt x="960590" y="625158"/>
                      </a:lnTo>
                      <a:lnTo>
                        <a:pt x="951035" y="638811"/>
                      </a:lnTo>
                      <a:lnTo>
                        <a:pt x="940525" y="653098"/>
                      </a:lnTo>
                      <a:lnTo>
                        <a:pt x="929059" y="667068"/>
                      </a:lnTo>
                      <a:lnTo>
                        <a:pt x="916000" y="681356"/>
                      </a:lnTo>
                      <a:lnTo>
                        <a:pt x="901986" y="695961"/>
                      </a:lnTo>
                      <a:lnTo>
                        <a:pt x="886380" y="710248"/>
                      </a:lnTo>
                      <a:lnTo>
                        <a:pt x="869818" y="724218"/>
                      </a:lnTo>
                      <a:lnTo>
                        <a:pt x="851664" y="738188"/>
                      </a:lnTo>
                      <a:lnTo>
                        <a:pt x="832235" y="752476"/>
                      </a:lnTo>
                      <a:lnTo>
                        <a:pt x="810896" y="766128"/>
                      </a:lnTo>
                      <a:lnTo>
                        <a:pt x="788282" y="779463"/>
                      </a:lnTo>
                      <a:lnTo>
                        <a:pt x="763758" y="792163"/>
                      </a:lnTo>
                      <a:lnTo>
                        <a:pt x="737641" y="804863"/>
                      </a:lnTo>
                      <a:lnTo>
                        <a:pt x="709613" y="816611"/>
                      </a:lnTo>
                      <a:lnTo>
                        <a:pt x="680311" y="828041"/>
                      </a:lnTo>
                      <a:lnTo>
                        <a:pt x="648461" y="838836"/>
                      </a:lnTo>
                      <a:lnTo>
                        <a:pt x="615019" y="849313"/>
                      </a:lnTo>
                      <a:lnTo>
                        <a:pt x="608012" y="826136"/>
                      </a:lnTo>
                      <a:lnTo>
                        <a:pt x="640817" y="816293"/>
                      </a:lnTo>
                      <a:lnTo>
                        <a:pt x="671712" y="805816"/>
                      </a:lnTo>
                      <a:lnTo>
                        <a:pt x="701014" y="794386"/>
                      </a:lnTo>
                      <a:lnTo>
                        <a:pt x="727768" y="782956"/>
                      </a:lnTo>
                      <a:lnTo>
                        <a:pt x="753247" y="770891"/>
                      </a:lnTo>
                      <a:lnTo>
                        <a:pt x="777135" y="758508"/>
                      </a:lnTo>
                      <a:lnTo>
                        <a:pt x="799111" y="745808"/>
                      </a:lnTo>
                      <a:lnTo>
                        <a:pt x="819495" y="732473"/>
                      </a:lnTo>
                      <a:lnTo>
                        <a:pt x="838287" y="719456"/>
                      </a:lnTo>
                      <a:lnTo>
                        <a:pt x="855804" y="705803"/>
                      </a:lnTo>
                      <a:lnTo>
                        <a:pt x="872048" y="692468"/>
                      </a:lnTo>
                      <a:lnTo>
                        <a:pt x="886698" y="678816"/>
                      </a:lnTo>
                      <a:lnTo>
                        <a:pt x="900075" y="665163"/>
                      </a:lnTo>
                      <a:lnTo>
                        <a:pt x="912497" y="651828"/>
                      </a:lnTo>
                      <a:lnTo>
                        <a:pt x="923326" y="638176"/>
                      </a:lnTo>
                      <a:lnTo>
                        <a:pt x="933199" y="625158"/>
                      </a:lnTo>
                      <a:lnTo>
                        <a:pt x="941799" y="611823"/>
                      </a:lnTo>
                      <a:lnTo>
                        <a:pt x="950080" y="599123"/>
                      </a:lnTo>
                      <a:lnTo>
                        <a:pt x="956768" y="586423"/>
                      </a:lnTo>
                      <a:lnTo>
                        <a:pt x="962501" y="574358"/>
                      </a:lnTo>
                      <a:lnTo>
                        <a:pt x="967916" y="562293"/>
                      </a:lnTo>
                      <a:lnTo>
                        <a:pt x="972375" y="551181"/>
                      </a:lnTo>
                      <a:lnTo>
                        <a:pt x="976197" y="540386"/>
                      </a:lnTo>
                      <a:lnTo>
                        <a:pt x="979382" y="530226"/>
                      </a:lnTo>
                      <a:lnTo>
                        <a:pt x="981930" y="520701"/>
                      </a:lnTo>
                      <a:lnTo>
                        <a:pt x="983522" y="511811"/>
                      </a:lnTo>
                      <a:lnTo>
                        <a:pt x="985433" y="503873"/>
                      </a:lnTo>
                      <a:lnTo>
                        <a:pt x="986389" y="496253"/>
                      </a:lnTo>
                      <a:lnTo>
                        <a:pt x="987026" y="489903"/>
                      </a:lnTo>
                      <a:lnTo>
                        <a:pt x="987981" y="484188"/>
                      </a:lnTo>
                      <a:lnTo>
                        <a:pt x="988300" y="479743"/>
                      </a:lnTo>
                      <a:lnTo>
                        <a:pt x="988300" y="476251"/>
                      </a:lnTo>
                      <a:lnTo>
                        <a:pt x="988300" y="473711"/>
                      </a:lnTo>
                      <a:lnTo>
                        <a:pt x="988300" y="472123"/>
                      </a:lnTo>
                      <a:close/>
                      <a:moveTo>
                        <a:pt x="117475" y="469900"/>
                      </a:moveTo>
                      <a:lnTo>
                        <a:pt x="141923" y="471173"/>
                      </a:lnTo>
                      <a:lnTo>
                        <a:pt x="141923" y="472447"/>
                      </a:lnTo>
                      <a:lnTo>
                        <a:pt x="141923" y="475311"/>
                      </a:lnTo>
                      <a:lnTo>
                        <a:pt x="141923" y="478494"/>
                      </a:lnTo>
                      <a:lnTo>
                        <a:pt x="142240" y="483269"/>
                      </a:lnTo>
                      <a:lnTo>
                        <a:pt x="142557" y="488998"/>
                      </a:lnTo>
                      <a:lnTo>
                        <a:pt x="143193" y="495364"/>
                      </a:lnTo>
                      <a:lnTo>
                        <a:pt x="144780" y="502685"/>
                      </a:lnTo>
                      <a:lnTo>
                        <a:pt x="146050" y="510961"/>
                      </a:lnTo>
                      <a:lnTo>
                        <a:pt x="148273" y="519873"/>
                      </a:lnTo>
                      <a:lnTo>
                        <a:pt x="150813" y="529422"/>
                      </a:lnTo>
                      <a:lnTo>
                        <a:pt x="153670" y="539289"/>
                      </a:lnTo>
                      <a:lnTo>
                        <a:pt x="157797" y="550430"/>
                      </a:lnTo>
                      <a:lnTo>
                        <a:pt x="161925" y="561570"/>
                      </a:lnTo>
                      <a:lnTo>
                        <a:pt x="167005" y="573347"/>
                      </a:lnTo>
                      <a:lnTo>
                        <a:pt x="173037" y="585761"/>
                      </a:lnTo>
                      <a:lnTo>
                        <a:pt x="180023" y="598175"/>
                      </a:lnTo>
                      <a:lnTo>
                        <a:pt x="187643" y="611225"/>
                      </a:lnTo>
                      <a:lnTo>
                        <a:pt x="196533" y="623957"/>
                      </a:lnTo>
                      <a:lnTo>
                        <a:pt x="206375" y="637644"/>
                      </a:lnTo>
                      <a:lnTo>
                        <a:pt x="217487" y="651013"/>
                      </a:lnTo>
                      <a:lnTo>
                        <a:pt x="229553" y="664699"/>
                      </a:lnTo>
                      <a:lnTo>
                        <a:pt x="242887" y="678386"/>
                      </a:lnTo>
                      <a:lnTo>
                        <a:pt x="257810" y="691755"/>
                      </a:lnTo>
                      <a:lnTo>
                        <a:pt x="273367" y="705442"/>
                      </a:lnTo>
                      <a:lnTo>
                        <a:pt x="290830" y="718810"/>
                      </a:lnTo>
                      <a:lnTo>
                        <a:pt x="309880" y="732179"/>
                      </a:lnTo>
                      <a:lnTo>
                        <a:pt x="330517" y="745229"/>
                      </a:lnTo>
                      <a:lnTo>
                        <a:pt x="352107" y="757961"/>
                      </a:lnTo>
                      <a:lnTo>
                        <a:pt x="375920" y="770375"/>
                      </a:lnTo>
                      <a:lnTo>
                        <a:pt x="401003" y="782789"/>
                      </a:lnTo>
                      <a:lnTo>
                        <a:pt x="428307" y="794247"/>
                      </a:lnTo>
                      <a:lnTo>
                        <a:pt x="457517" y="805388"/>
                      </a:lnTo>
                      <a:lnTo>
                        <a:pt x="488315" y="815892"/>
                      </a:lnTo>
                      <a:lnTo>
                        <a:pt x="520700" y="825759"/>
                      </a:lnTo>
                      <a:lnTo>
                        <a:pt x="513715" y="849313"/>
                      </a:lnTo>
                      <a:lnTo>
                        <a:pt x="480377" y="838809"/>
                      </a:lnTo>
                      <a:lnTo>
                        <a:pt x="448945" y="827987"/>
                      </a:lnTo>
                      <a:lnTo>
                        <a:pt x="419417" y="816210"/>
                      </a:lnTo>
                      <a:lnTo>
                        <a:pt x="391477" y="804115"/>
                      </a:lnTo>
                      <a:lnTo>
                        <a:pt x="365443" y="792019"/>
                      </a:lnTo>
                      <a:lnTo>
                        <a:pt x="341313" y="778969"/>
                      </a:lnTo>
                      <a:lnTo>
                        <a:pt x="318453" y="765600"/>
                      </a:lnTo>
                      <a:lnTo>
                        <a:pt x="297180" y="751913"/>
                      </a:lnTo>
                      <a:lnTo>
                        <a:pt x="278130" y="737908"/>
                      </a:lnTo>
                      <a:lnTo>
                        <a:pt x="259715" y="723903"/>
                      </a:lnTo>
                      <a:lnTo>
                        <a:pt x="242887" y="709580"/>
                      </a:lnTo>
                      <a:lnTo>
                        <a:pt x="227647" y="695256"/>
                      </a:lnTo>
                      <a:lnTo>
                        <a:pt x="213677" y="680614"/>
                      </a:lnTo>
                      <a:lnTo>
                        <a:pt x="200660" y="666609"/>
                      </a:lnTo>
                      <a:lnTo>
                        <a:pt x="189230" y="652286"/>
                      </a:lnTo>
                      <a:lnTo>
                        <a:pt x="178753" y="638281"/>
                      </a:lnTo>
                      <a:lnTo>
                        <a:pt x="169227" y="623957"/>
                      </a:lnTo>
                      <a:lnTo>
                        <a:pt x="160655" y="610270"/>
                      </a:lnTo>
                      <a:lnTo>
                        <a:pt x="153353" y="596902"/>
                      </a:lnTo>
                      <a:lnTo>
                        <a:pt x="146685" y="583851"/>
                      </a:lnTo>
                      <a:lnTo>
                        <a:pt x="141287" y="571119"/>
                      </a:lnTo>
                      <a:lnTo>
                        <a:pt x="136207" y="559342"/>
                      </a:lnTo>
                      <a:lnTo>
                        <a:pt x="132080" y="547565"/>
                      </a:lnTo>
                      <a:lnTo>
                        <a:pt x="128587" y="536743"/>
                      </a:lnTo>
                      <a:lnTo>
                        <a:pt x="125413" y="526239"/>
                      </a:lnTo>
                      <a:lnTo>
                        <a:pt x="123507" y="516372"/>
                      </a:lnTo>
                      <a:lnTo>
                        <a:pt x="121285" y="507459"/>
                      </a:lnTo>
                      <a:lnTo>
                        <a:pt x="120015" y="499502"/>
                      </a:lnTo>
                      <a:lnTo>
                        <a:pt x="118745" y="492499"/>
                      </a:lnTo>
                      <a:lnTo>
                        <a:pt x="118110" y="485815"/>
                      </a:lnTo>
                      <a:lnTo>
                        <a:pt x="117793" y="480722"/>
                      </a:lnTo>
                      <a:lnTo>
                        <a:pt x="117475" y="476266"/>
                      </a:lnTo>
                      <a:lnTo>
                        <a:pt x="117475" y="473083"/>
                      </a:lnTo>
                      <a:lnTo>
                        <a:pt x="117475" y="471173"/>
                      </a:lnTo>
                      <a:close/>
                      <a:moveTo>
                        <a:pt x="1125838" y="441325"/>
                      </a:moveTo>
                      <a:lnTo>
                        <a:pt x="1127115" y="441325"/>
                      </a:lnTo>
                      <a:lnTo>
                        <a:pt x="1127115" y="442278"/>
                      </a:lnTo>
                      <a:lnTo>
                        <a:pt x="1127754" y="444818"/>
                      </a:lnTo>
                      <a:lnTo>
                        <a:pt x="1128073" y="449263"/>
                      </a:lnTo>
                      <a:lnTo>
                        <a:pt x="1128712" y="455295"/>
                      </a:lnTo>
                      <a:lnTo>
                        <a:pt x="1128712" y="461963"/>
                      </a:lnTo>
                      <a:lnTo>
                        <a:pt x="1128073" y="469900"/>
                      </a:lnTo>
                      <a:lnTo>
                        <a:pt x="1126796" y="478790"/>
                      </a:lnTo>
                      <a:lnTo>
                        <a:pt x="1124560" y="487998"/>
                      </a:lnTo>
                      <a:lnTo>
                        <a:pt x="1121686" y="497523"/>
                      </a:lnTo>
                      <a:lnTo>
                        <a:pt x="1116896" y="507048"/>
                      </a:lnTo>
                      <a:lnTo>
                        <a:pt x="1111148" y="516573"/>
                      </a:lnTo>
                      <a:lnTo>
                        <a:pt x="1102845" y="525780"/>
                      </a:lnTo>
                      <a:lnTo>
                        <a:pt x="1092945" y="534353"/>
                      </a:lnTo>
                      <a:lnTo>
                        <a:pt x="1082726" y="541020"/>
                      </a:lnTo>
                      <a:lnTo>
                        <a:pt x="1072506" y="546418"/>
                      </a:lnTo>
                      <a:lnTo>
                        <a:pt x="1062926" y="549910"/>
                      </a:lnTo>
                      <a:lnTo>
                        <a:pt x="1053345" y="552768"/>
                      </a:lnTo>
                      <a:lnTo>
                        <a:pt x="1044404" y="554355"/>
                      </a:lnTo>
                      <a:lnTo>
                        <a:pt x="1036420" y="555308"/>
                      </a:lnTo>
                      <a:lnTo>
                        <a:pt x="1030033" y="555625"/>
                      </a:lnTo>
                      <a:lnTo>
                        <a:pt x="1025243" y="555625"/>
                      </a:lnTo>
                      <a:lnTo>
                        <a:pt x="1021730" y="555625"/>
                      </a:lnTo>
                      <a:lnTo>
                        <a:pt x="1020452" y="555308"/>
                      </a:lnTo>
                      <a:lnTo>
                        <a:pt x="1020452" y="554038"/>
                      </a:lnTo>
                      <a:lnTo>
                        <a:pt x="1019814" y="551498"/>
                      </a:lnTo>
                      <a:lnTo>
                        <a:pt x="1019494" y="547053"/>
                      </a:lnTo>
                      <a:lnTo>
                        <a:pt x="1019175" y="540703"/>
                      </a:lnTo>
                      <a:lnTo>
                        <a:pt x="1019494" y="534035"/>
                      </a:lnTo>
                      <a:lnTo>
                        <a:pt x="1020452" y="525780"/>
                      </a:lnTo>
                      <a:lnTo>
                        <a:pt x="1022688" y="516573"/>
                      </a:lnTo>
                      <a:lnTo>
                        <a:pt x="1025881" y="507365"/>
                      </a:lnTo>
                      <a:lnTo>
                        <a:pt x="1030672" y="497205"/>
                      </a:lnTo>
                      <a:lnTo>
                        <a:pt x="1037378" y="487045"/>
                      </a:lnTo>
                      <a:lnTo>
                        <a:pt x="1046320" y="477203"/>
                      </a:lnTo>
                      <a:lnTo>
                        <a:pt x="1057178" y="467678"/>
                      </a:lnTo>
                      <a:lnTo>
                        <a:pt x="1068355" y="459740"/>
                      </a:lnTo>
                      <a:lnTo>
                        <a:pt x="1079213" y="453390"/>
                      </a:lnTo>
                      <a:lnTo>
                        <a:pt x="1090390" y="448945"/>
                      </a:lnTo>
                      <a:lnTo>
                        <a:pt x="1099971" y="445770"/>
                      </a:lnTo>
                      <a:lnTo>
                        <a:pt x="1108912" y="443230"/>
                      </a:lnTo>
                      <a:lnTo>
                        <a:pt x="1116257" y="442278"/>
                      </a:lnTo>
                      <a:lnTo>
                        <a:pt x="1122325" y="441643"/>
                      </a:lnTo>
                      <a:close/>
                      <a:moveTo>
                        <a:pt x="1277" y="439738"/>
                      </a:moveTo>
                      <a:lnTo>
                        <a:pt x="2874" y="439738"/>
                      </a:lnTo>
                      <a:lnTo>
                        <a:pt x="6706" y="440378"/>
                      </a:lnTo>
                      <a:lnTo>
                        <a:pt x="12455" y="441019"/>
                      </a:lnTo>
                      <a:lnTo>
                        <a:pt x="19800" y="442299"/>
                      </a:lnTo>
                      <a:lnTo>
                        <a:pt x="28422" y="444540"/>
                      </a:lnTo>
                      <a:lnTo>
                        <a:pt x="38641" y="447741"/>
                      </a:lnTo>
                      <a:lnTo>
                        <a:pt x="49180" y="452223"/>
                      </a:lnTo>
                      <a:lnTo>
                        <a:pt x="60357" y="458626"/>
                      </a:lnTo>
                      <a:lnTo>
                        <a:pt x="71854" y="466309"/>
                      </a:lnTo>
                      <a:lnTo>
                        <a:pt x="82712" y="476553"/>
                      </a:lnTo>
                      <a:lnTo>
                        <a:pt x="91334" y="486477"/>
                      </a:lnTo>
                      <a:lnTo>
                        <a:pt x="98040" y="496402"/>
                      </a:lnTo>
                      <a:lnTo>
                        <a:pt x="102831" y="506646"/>
                      </a:lnTo>
                      <a:lnTo>
                        <a:pt x="106343" y="516250"/>
                      </a:lnTo>
                      <a:lnTo>
                        <a:pt x="108260" y="525214"/>
                      </a:lnTo>
                      <a:lnTo>
                        <a:pt x="109537" y="533537"/>
                      </a:lnTo>
                      <a:lnTo>
                        <a:pt x="109537" y="540580"/>
                      </a:lnTo>
                      <a:lnTo>
                        <a:pt x="109537" y="546662"/>
                      </a:lnTo>
                      <a:lnTo>
                        <a:pt x="108579" y="551464"/>
                      </a:lnTo>
                      <a:lnTo>
                        <a:pt x="108260" y="554025"/>
                      </a:lnTo>
                      <a:lnTo>
                        <a:pt x="107940" y="555306"/>
                      </a:lnTo>
                      <a:lnTo>
                        <a:pt x="106982" y="555306"/>
                      </a:lnTo>
                      <a:lnTo>
                        <a:pt x="103789" y="555626"/>
                      </a:lnTo>
                      <a:lnTo>
                        <a:pt x="98998" y="555626"/>
                      </a:lnTo>
                      <a:lnTo>
                        <a:pt x="92292" y="555306"/>
                      </a:lnTo>
                      <a:lnTo>
                        <a:pt x="84308" y="554025"/>
                      </a:lnTo>
                      <a:lnTo>
                        <a:pt x="75686" y="552425"/>
                      </a:lnTo>
                      <a:lnTo>
                        <a:pt x="66105" y="549864"/>
                      </a:lnTo>
                      <a:lnTo>
                        <a:pt x="55886" y="545702"/>
                      </a:lnTo>
                      <a:lnTo>
                        <a:pt x="45667" y="540580"/>
                      </a:lnTo>
                      <a:lnTo>
                        <a:pt x="35448" y="533857"/>
                      </a:lnTo>
                      <a:lnTo>
                        <a:pt x="25548" y="525214"/>
                      </a:lnTo>
                      <a:lnTo>
                        <a:pt x="17884" y="516250"/>
                      </a:lnTo>
                      <a:lnTo>
                        <a:pt x="11497" y="506646"/>
                      </a:lnTo>
                      <a:lnTo>
                        <a:pt x="7026" y="496722"/>
                      </a:lnTo>
                      <a:lnTo>
                        <a:pt x="3832" y="487118"/>
                      </a:lnTo>
                      <a:lnTo>
                        <a:pt x="1916" y="477834"/>
                      </a:lnTo>
                      <a:lnTo>
                        <a:pt x="319" y="469190"/>
                      </a:lnTo>
                      <a:lnTo>
                        <a:pt x="0" y="461507"/>
                      </a:lnTo>
                      <a:lnTo>
                        <a:pt x="0" y="457345"/>
                      </a:lnTo>
                      <a:lnTo>
                        <a:pt x="0" y="454144"/>
                      </a:lnTo>
                      <a:lnTo>
                        <a:pt x="319" y="448062"/>
                      </a:lnTo>
                      <a:lnTo>
                        <a:pt x="958" y="443580"/>
                      </a:lnTo>
                      <a:lnTo>
                        <a:pt x="1277" y="441019"/>
                      </a:lnTo>
                      <a:close/>
                      <a:moveTo>
                        <a:pt x="924452" y="393700"/>
                      </a:moveTo>
                      <a:lnTo>
                        <a:pt x="925420" y="394331"/>
                      </a:lnTo>
                      <a:lnTo>
                        <a:pt x="927034" y="395909"/>
                      </a:lnTo>
                      <a:lnTo>
                        <a:pt x="930262" y="398433"/>
                      </a:lnTo>
                      <a:lnTo>
                        <a:pt x="934135" y="402219"/>
                      </a:lnTo>
                      <a:lnTo>
                        <a:pt x="938654" y="406952"/>
                      </a:lnTo>
                      <a:lnTo>
                        <a:pt x="943818" y="412632"/>
                      </a:lnTo>
                      <a:lnTo>
                        <a:pt x="948982" y="419573"/>
                      </a:lnTo>
                      <a:lnTo>
                        <a:pt x="954146" y="427461"/>
                      </a:lnTo>
                      <a:lnTo>
                        <a:pt x="958988" y="436296"/>
                      </a:lnTo>
                      <a:lnTo>
                        <a:pt x="963184" y="446078"/>
                      </a:lnTo>
                      <a:lnTo>
                        <a:pt x="966412" y="456806"/>
                      </a:lnTo>
                      <a:lnTo>
                        <a:pt x="968994" y="468480"/>
                      </a:lnTo>
                      <a:lnTo>
                        <a:pt x="969962" y="480470"/>
                      </a:lnTo>
                      <a:lnTo>
                        <a:pt x="969639" y="491514"/>
                      </a:lnTo>
                      <a:lnTo>
                        <a:pt x="968348" y="501611"/>
                      </a:lnTo>
                      <a:lnTo>
                        <a:pt x="965766" y="510761"/>
                      </a:lnTo>
                      <a:lnTo>
                        <a:pt x="962538" y="518965"/>
                      </a:lnTo>
                      <a:lnTo>
                        <a:pt x="958988" y="525906"/>
                      </a:lnTo>
                      <a:lnTo>
                        <a:pt x="955115" y="532217"/>
                      </a:lnTo>
                      <a:lnTo>
                        <a:pt x="951241" y="536950"/>
                      </a:lnTo>
                      <a:lnTo>
                        <a:pt x="948014" y="541052"/>
                      </a:lnTo>
                      <a:lnTo>
                        <a:pt x="945432" y="543576"/>
                      </a:lnTo>
                      <a:lnTo>
                        <a:pt x="943495" y="545469"/>
                      </a:lnTo>
                      <a:lnTo>
                        <a:pt x="943172" y="546100"/>
                      </a:lnTo>
                      <a:lnTo>
                        <a:pt x="941881" y="545785"/>
                      </a:lnTo>
                      <a:lnTo>
                        <a:pt x="939945" y="544207"/>
                      </a:lnTo>
                      <a:lnTo>
                        <a:pt x="936394" y="541998"/>
                      </a:lnTo>
                      <a:lnTo>
                        <a:pt x="931553" y="538527"/>
                      </a:lnTo>
                      <a:lnTo>
                        <a:pt x="926711" y="534110"/>
                      </a:lnTo>
                      <a:lnTo>
                        <a:pt x="920901" y="529062"/>
                      </a:lnTo>
                      <a:lnTo>
                        <a:pt x="915092" y="522436"/>
                      </a:lnTo>
                      <a:lnTo>
                        <a:pt x="909604" y="515494"/>
                      </a:lnTo>
                      <a:lnTo>
                        <a:pt x="904440" y="506975"/>
                      </a:lnTo>
                      <a:lnTo>
                        <a:pt x="899599" y="497824"/>
                      </a:lnTo>
                      <a:lnTo>
                        <a:pt x="895725" y="487096"/>
                      </a:lnTo>
                      <a:lnTo>
                        <a:pt x="893143" y="475737"/>
                      </a:lnTo>
                      <a:lnTo>
                        <a:pt x="892175" y="464694"/>
                      </a:lnTo>
                      <a:lnTo>
                        <a:pt x="892498" y="454597"/>
                      </a:lnTo>
                      <a:lnTo>
                        <a:pt x="894434" y="445131"/>
                      </a:lnTo>
                      <a:lnTo>
                        <a:pt x="896694" y="435665"/>
                      </a:lnTo>
                      <a:lnTo>
                        <a:pt x="899921" y="427777"/>
                      </a:lnTo>
                      <a:lnTo>
                        <a:pt x="904117" y="420204"/>
                      </a:lnTo>
                      <a:lnTo>
                        <a:pt x="907991" y="413263"/>
                      </a:lnTo>
                      <a:lnTo>
                        <a:pt x="912187" y="407583"/>
                      </a:lnTo>
                      <a:lnTo>
                        <a:pt x="916060" y="402850"/>
                      </a:lnTo>
                      <a:lnTo>
                        <a:pt x="919287" y="399064"/>
                      </a:lnTo>
                      <a:lnTo>
                        <a:pt x="922192" y="395909"/>
                      </a:lnTo>
                      <a:lnTo>
                        <a:pt x="923806" y="394331"/>
                      </a:lnTo>
                      <a:close/>
                      <a:moveTo>
                        <a:pt x="203648" y="393700"/>
                      </a:moveTo>
                      <a:lnTo>
                        <a:pt x="203964" y="394331"/>
                      </a:lnTo>
                      <a:lnTo>
                        <a:pt x="205861" y="395909"/>
                      </a:lnTo>
                      <a:lnTo>
                        <a:pt x="208707" y="398748"/>
                      </a:lnTo>
                      <a:lnTo>
                        <a:pt x="212185" y="402535"/>
                      </a:lnTo>
                      <a:lnTo>
                        <a:pt x="215663" y="407583"/>
                      </a:lnTo>
                      <a:lnTo>
                        <a:pt x="219773" y="413263"/>
                      </a:lnTo>
                      <a:lnTo>
                        <a:pt x="223567" y="419889"/>
                      </a:lnTo>
                      <a:lnTo>
                        <a:pt x="227362" y="427461"/>
                      </a:lnTo>
                      <a:lnTo>
                        <a:pt x="230523" y="435665"/>
                      </a:lnTo>
                      <a:lnTo>
                        <a:pt x="233053" y="444816"/>
                      </a:lnTo>
                      <a:lnTo>
                        <a:pt x="234634" y="454597"/>
                      </a:lnTo>
                      <a:lnTo>
                        <a:pt x="234950" y="464694"/>
                      </a:lnTo>
                      <a:lnTo>
                        <a:pt x="234001" y="475737"/>
                      </a:lnTo>
                      <a:lnTo>
                        <a:pt x="231472" y="487096"/>
                      </a:lnTo>
                      <a:lnTo>
                        <a:pt x="227994" y="497509"/>
                      </a:lnTo>
                      <a:lnTo>
                        <a:pt x="223567" y="506975"/>
                      </a:lnTo>
                      <a:lnTo>
                        <a:pt x="218509" y="515178"/>
                      </a:lnTo>
                      <a:lnTo>
                        <a:pt x="212817" y="522436"/>
                      </a:lnTo>
                      <a:lnTo>
                        <a:pt x="207126" y="528746"/>
                      </a:lnTo>
                      <a:lnTo>
                        <a:pt x="201751" y="534110"/>
                      </a:lnTo>
                      <a:lnTo>
                        <a:pt x="196376" y="538212"/>
                      </a:lnTo>
                      <a:lnTo>
                        <a:pt x="191949" y="541683"/>
                      </a:lnTo>
                      <a:lnTo>
                        <a:pt x="188471" y="543891"/>
                      </a:lnTo>
                      <a:lnTo>
                        <a:pt x="186258" y="545469"/>
                      </a:lnTo>
                      <a:lnTo>
                        <a:pt x="185626" y="546100"/>
                      </a:lnTo>
                      <a:lnTo>
                        <a:pt x="184993" y="545469"/>
                      </a:lnTo>
                      <a:lnTo>
                        <a:pt x="183096" y="543576"/>
                      </a:lnTo>
                      <a:lnTo>
                        <a:pt x="180250" y="540736"/>
                      </a:lnTo>
                      <a:lnTo>
                        <a:pt x="177405" y="536950"/>
                      </a:lnTo>
                      <a:lnTo>
                        <a:pt x="173294" y="531586"/>
                      </a:lnTo>
                      <a:lnTo>
                        <a:pt x="169816" y="525591"/>
                      </a:lnTo>
                      <a:lnTo>
                        <a:pt x="166022" y="518334"/>
                      </a:lnTo>
                      <a:lnTo>
                        <a:pt x="162860" y="510761"/>
                      </a:lnTo>
                      <a:lnTo>
                        <a:pt x="160647" y="501611"/>
                      </a:lnTo>
                      <a:lnTo>
                        <a:pt x="159066" y="491198"/>
                      </a:lnTo>
                      <a:lnTo>
                        <a:pt x="158750" y="480470"/>
                      </a:lnTo>
                      <a:lnTo>
                        <a:pt x="159699" y="468480"/>
                      </a:lnTo>
                      <a:lnTo>
                        <a:pt x="162228" y="456490"/>
                      </a:lnTo>
                      <a:lnTo>
                        <a:pt x="165706" y="445762"/>
                      </a:lnTo>
                      <a:lnTo>
                        <a:pt x="169816" y="435665"/>
                      </a:lnTo>
                      <a:lnTo>
                        <a:pt x="174559" y="426830"/>
                      </a:lnTo>
                      <a:lnTo>
                        <a:pt x="179302" y="419258"/>
                      </a:lnTo>
                      <a:lnTo>
                        <a:pt x="184677" y="412316"/>
                      </a:lnTo>
                      <a:lnTo>
                        <a:pt x="189420" y="406952"/>
                      </a:lnTo>
                      <a:lnTo>
                        <a:pt x="193846" y="402219"/>
                      </a:lnTo>
                      <a:lnTo>
                        <a:pt x="197957" y="398433"/>
                      </a:lnTo>
                      <a:lnTo>
                        <a:pt x="200802" y="395593"/>
                      </a:lnTo>
                      <a:lnTo>
                        <a:pt x="203016" y="394015"/>
                      </a:lnTo>
                      <a:close/>
                      <a:moveTo>
                        <a:pt x="1027944" y="295275"/>
                      </a:moveTo>
                      <a:lnTo>
                        <a:pt x="1028263" y="295909"/>
                      </a:lnTo>
                      <a:lnTo>
                        <a:pt x="1030176" y="297810"/>
                      </a:lnTo>
                      <a:lnTo>
                        <a:pt x="1032726" y="300978"/>
                      </a:lnTo>
                      <a:lnTo>
                        <a:pt x="1036233" y="304463"/>
                      </a:lnTo>
                      <a:lnTo>
                        <a:pt x="1039740" y="309850"/>
                      </a:lnTo>
                      <a:lnTo>
                        <a:pt x="1043566" y="315553"/>
                      </a:lnTo>
                      <a:lnTo>
                        <a:pt x="1047072" y="322206"/>
                      </a:lnTo>
                      <a:lnTo>
                        <a:pt x="1050579" y="330127"/>
                      </a:lnTo>
                      <a:lnTo>
                        <a:pt x="1053767" y="338365"/>
                      </a:lnTo>
                      <a:lnTo>
                        <a:pt x="1055680" y="347553"/>
                      </a:lnTo>
                      <a:lnTo>
                        <a:pt x="1057274" y="357692"/>
                      </a:lnTo>
                      <a:lnTo>
                        <a:pt x="1057274" y="367831"/>
                      </a:lnTo>
                      <a:lnTo>
                        <a:pt x="1055680" y="378604"/>
                      </a:lnTo>
                      <a:lnTo>
                        <a:pt x="1053130" y="390010"/>
                      </a:lnTo>
                      <a:lnTo>
                        <a:pt x="1048985" y="400466"/>
                      </a:lnTo>
                      <a:lnTo>
                        <a:pt x="1044203" y="409654"/>
                      </a:lnTo>
                      <a:lnTo>
                        <a:pt x="1038465" y="417892"/>
                      </a:lnTo>
                      <a:lnTo>
                        <a:pt x="1032726" y="425179"/>
                      </a:lnTo>
                      <a:lnTo>
                        <a:pt x="1026988" y="430882"/>
                      </a:lnTo>
                      <a:lnTo>
                        <a:pt x="1020931" y="435952"/>
                      </a:lnTo>
                      <a:lnTo>
                        <a:pt x="1015830" y="440071"/>
                      </a:lnTo>
                      <a:lnTo>
                        <a:pt x="1011048" y="443556"/>
                      </a:lnTo>
                      <a:lnTo>
                        <a:pt x="1007541" y="445774"/>
                      </a:lnTo>
                      <a:lnTo>
                        <a:pt x="1005629" y="447041"/>
                      </a:lnTo>
                      <a:lnTo>
                        <a:pt x="1004672" y="447675"/>
                      </a:lnTo>
                      <a:lnTo>
                        <a:pt x="1003716" y="447041"/>
                      </a:lnTo>
                      <a:lnTo>
                        <a:pt x="1002122" y="445457"/>
                      </a:lnTo>
                      <a:lnTo>
                        <a:pt x="999571" y="442289"/>
                      </a:lnTo>
                      <a:lnTo>
                        <a:pt x="996383" y="438170"/>
                      </a:lnTo>
                      <a:lnTo>
                        <a:pt x="992877" y="433100"/>
                      </a:lnTo>
                      <a:lnTo>
                        <a:pt x="989370" y="426763"/>
                      </a:lnTo>
                      <a:lnTo>
                        <a:pt x="985863" y="419793"/>
                      </a:lnTo>
                      <a:lnTo>
                        <a:pt x="982994" y="411555"/>
                      </a:lnTo>
                      <a:lnTo>
                        <a:pt x="981081" y="402367"/>
                      </a:lnTo>
                      <a:lnTo>
                        <a:pt x="979487" y="391911"/>
                      </a:lnTo>
                      <a:lnTo>
                        <a:pt x="979487" y="381138"/>
                      </a:lnTo>
                      <a:lnTo>
                        <a:pt x="981400" y="369099"/>
                      </a:lnTo>
                      <a:lnTo>
                        <a:pt x="984269" y="357059"/>
                      </a:lnTo>
                      <a:lnTo>
                        <a:pt x="988095" y="346603"/>
                      </a:lnTo>
                      <a:lnTo>
                        <a:pt x="992239" y="336781"/>
                      </a:lnTo>
                      <a:lnTo>
                        <a:pt x="997659" y="328226"/>
                      </a:lnTo>
                      <a:lnTo>
                        <a:pt x="1002759" y="320305"/>
                      </a:lnTo>
                      <a:lnTo>
                        <a:pt x="1008179" y="313968"/>
                      </a:lnTo>
                      <a:lnTo>
                        <a:pt x="1013280" y="307948"/>
                      </a:lnTo>
                      <a:lnTo>
                        <a:pt x="1017743" y="303513"/>
                      </a:lnTo>
                      <a:lnTo>
                        <a:pt x="1021887" y="300027"/>
                      </a:lnTo>
                      <a:lnTo>
                        <a:pt x="1025394" y="297493"/>
                      </a:lnTo>
                      <a:lnTo>
                        <a:pt x="1026988" y="295909"/>
                      </a:lnTo>
                      <a:close/>
                      <a:moveTo>
                        <a:pt x="100887" y="295275"/>
                      </a:moveTo>
                      <a:lnTo>
                        <a:pt x="101848" y="295592"/>
                      </a:lnTo>
                      <a:lnTo>
                        <a:pt x="103768" y="297497"/>
                      </a:lnTo>
                      <a:lnTo>
                        <a:pt x="106969" y="299720"/>
                      </a:lnTo>
                      <a:lnTo>
                        <a:pt x="110811" y="303530"/>
                      </a:lnTo>
                      <a:lnTo>
                        <a:pt x="115932" y="307975"/>
                      </a:lnTo>
                      <a:lnTo>
                        <a:pt x="120734" y="313372"/>
                      </a:lnTo>
                      <a:lnTo>
                        <a:pt x="126176" y="320357"/>
                      </a:lnTo>
                      <a:lnTo>
                        <a:pt x="131298" y="327977"/>
                      </a:lnTo>
                      <a:lnTo>
                        <a:pt x="136740" y="336867"/>
                      </a:lnTo>
                      <a:lnTo>
                        <a:pt x="140901" y="346392"/>
                      </a:lnTo>
                      <a:lnTo>
                        <a:pt x="144742" y="357187"/>
                      </a:lnTo>
                      <a:lnTo>
                        <a:pt x="147623" y="369252"/>
                      </a:lnTo>
                      <a:lnTo>
                        <a:pt x="149224" y="381000"/>
                      </a:lnTo>
                      <a:lnTo>
                        <a:pt x="149224" y="392112"/>
                      </a:lnTo>
                      <a:lnTo>
                        <a:pt x="147944" y="402272"/>
                      </a:lnTo>
                      <a:lnTo>
                        <a:pt x="145703" y="411480"/>
                      </a:lnTo>
                      <a:lnTo>
                        <a:pt x="142822" y="419735"/>
                      </a:lnTo>
                      <a:lnTo>
                        <a:pt x="139301" y="426720"/>
                      </a:lnTo>
                      <a:lnTo>
                        <a:pt x="135779" y="433070"/>
                      </a:lnTo>
                      <a:lnTo>
                        <a:pt x="132578" y="438467"/>
                      </a:lnTo>
                      <a:lnTo>
                        <a:pt x="129697" y="442278"/>
                      </a:lnTo>
                      <a:lnTo>
                        <a:pt x="126816" y="445453"/>
                      </a:lnTo>
                      <a:lnTo>
                        <a:pt x="124896" y="447040"/>
                      </a:lnTo>
                      <a:lnTo>
                        <a:pt x="124575" y="447675"/>
                      </a:lnTo>
                      <a:lnTo>
                        <a:pt x="123615" y="447358"/>
                      </a:lnTo>
                      <a:lnTo>
                        <a:pt x="121054" y="446088"/>
                      </a:lnTo>
                      <a:lnTo>
                        <a:pt x="117533" y="443548"/>
                      </a:lnTo>
                      <a:lnTo>
                        <a:pt x="113051" y="440373"/>
                      </a:lnTo>
                      <a:lnTo>
                        <a:pt x="107610" y="436245"/>
                      </a:lnTo>
                      <a:lnTo>
                        <a:pt x="102168" y="431165"/>
                      </a:lnTo>
                      <a:lnTo>
                        <a:pt x="96086" y="425132"/>
                      </a:lnTo>
                      <a:lnTo>
                        <a:pt x="90003" y="417830"/>
                      </a:lnTo>
                      <a:lnTo>
                        <a:pt x="84882" y="409575"/>
                      </a:lnTo>
                      <a:lnTo>
                        <a:pt x="79760" y="400367"/>
                      </a:lnTo>
                      <a:lnTo>
                        <a:pt x="75598" y="390207"/>
                      </a:lnTo>
                      <a:lnTo>
                        <a:pt x="72717" y="378460"/>
                      </a:lnTo>
                      <a:lnTo>
                        <a:pt x="71437" y="367665"/>
                      </a:lnTo>
                      <a:lnTo>
                        <a:pt x="71437" y="357187"/>
                      </a:lnTo>
                      <a:lnTo>
                        <a:pt x="72717" y="347345"/>
                      </a:lnTo>
                      <a:lnTo>
                        <a:pt x="74958" y="338455"/>
                      </a:lnTo>
                      <a:lnTo>
                        <a:pt x="78159" y="329882"/>
                      </a:lnTo>
                      <a:lnTo>
                        <a:pt x="81681" y="322262"/>
                      </a:lnTo>
                      <a:lnTo>
                        <a:pt x="85522" y="315595"/>
                      </a:lnTo>
                      <a:lnTo>
                        <a:pt x="89043" y="309880"/>
                      </a:lnTo>
                      <a:lnTo>
                        <a:pt x="92884" y="304482"/>
                      </a:lnTo>
                      <a:lnTo>
                        <a:pt x="96086" y="300355"/>
                      </a:lnTo>
                      <a:lnTo>
                        <a:pt x="98646" y="297815"/>
                      </a:lnTo>
                      <a:lnTo>
                        <a:pt x="100247" y="295910"/>
                      </a:lnTo>
                      <a:close/>
                      <a:moveTo>
                        <a:pt x="561199" y="204788"/>
                      </a:moveTo>
                      <a:lnTo>
                        <a:pt x="654050" y="204788"/>
                      </a:lnTo>
                      <a:lnTo>
                        <a:pt x="654050" y="588963"/>
                      </a:lnTo>
                      <a:lnTo>
                        <a:pt x="536397" y="588963"/>
                      </a:lnTo>
                      <a:lnTo>
                        <a:pt x="536397" y="367482"/>
                      </a:lnTo>
                      <a:lnTo>
                        <a:pt x="444500" y="367482"/>
                      </a:lnTo>
                      <a:lnTo>
                        <a:pt x="444500" y="288042"/>
                      </a:lnTo>
                      <a:lnTo>
                        <a:pt x="458491" y="288042"/>
                      </a:lnTo>
                      <a:lnTo>
                        <a:pt x="472482" y="286771"/>
                      </a:lnTo>
                      <a:lnTo>
                        <a:pt x="486156" y="284546"/>
                      </a:lnTo>
                      <a:lnTo>
                        <a:pt x="499193" y="281051"/>
                      </a:lnTo>
                      <a:lnTo>
                        <a:pt x="511276" y="276284"/>
                      </a:lnTo>
                      <a:lnTo>
                        <a:pt x="523041" y="270565"/>
                      </a:lnTo>
                      <a:lnTo>
                        <a:pt x="530673" y="265481"/>
                      </a:lnTo>
                      <a:lnTo>
                        <a:pt x="537669" y="259125"/>
                      </a:lnTo>
                      <a:lnTo>
                        <a:pt x="544028" y="252452"/>
                      </a:lnTo>
                      <a:lnTo>
                        <a:pt x="549434" y="244826"/>
                      </a:lnTo>
                      <a:lnTo>
                        <a:pt x="554522" y="236246"/>
                      </a:lnTo>
                      <a:lnTo>
                        <a:pt x="558019" y="226713"/>
                      </a:lnTo>
                      <a:lnTo>
                        <a:pt x="560245" y="215910"/>
                      </a:lnTo>
                      <a:close/>
                      <a:moveTo>
                        <a:pt x="564832" y="0"/>
                      </a:moveTo>
                      <a:lnTo>
                        <a:pt x="591502" y="1268"/>
                      </a:lnTo>
                      <a:lnTo>
                        <a:pt x="617537" y="4438"/>
                      </a:lnTo>
                      <a:lnTo>
                        <a:pt x="643572" y="9509"/>
                      </a:lnTo>
                      <a:lnTo>
                        <a:pt x="668337" y="16483"/>
                      </a:lnTo>
                      <a:lnTo>
                        <a:pt x="692467" y="25041"/>
                      </a:lnTo>
                      <a:lnTo>
                        <a:pt x="715644" y="35185"/>
                      </a:lnTo>
                      <a:lnTo>
                        <a:pt x="737869" y="47230"/>
                      </a:lnTo>
                      <a:lnTo>
                        <a:pt x="759142" y="60543"/>
                      </a:lnTo>
                      <a:lnTo>
                        <a:pt x="779144" y="75124"/>
                      </a:lnTo>
                      <a:lnTo>
                        <a:pt x="798512" y="91290"/>
                      </a:lnTo>
                      <a:lnTo>
                        <a:pt x="815974" y="108724"/>
                      </a:lnTo>
                      <a:lnTo>
                        <a:pt x="832484" y="127425"/>
                      </a:lnTo>
                      <a:lnTo>
                        <a:pt x="847407" y="147395"/>
                      </a:lnTo>
                      <a:lnTo>
                        <a:pt x="861059" y="167999"/>
                      </a:lnTo>
                      <a:lnTo>
                        <a:pt x="872807" y="189870"/>
                      </a:lnTo>
                      <a:lnTo>
                        <a:pt x="883284" y="213010"/>
                      </a:lnTo>
                      <a:lnTo>
                        <a:pt x="891857" y="236466"/>
                      </a:lnTo>
                      <a:lnTo>
                        <a:pt x="898841" y="260556"/>
                      </a:lnTo>
                      <a:lnTo>
                        <a:pt x="903604" y="285915"/>
                      </a:lnTo>
                      <a:lnTo>
                        <a:pt x="906779" y="311590"/>
                      </a:lnTo>
                      <a:lnTo>
                        <a:pt x="908049" y="337899"/>
                      </a:lnTo>
                      <a:lnTo>
                        <a:pt x="907414" y="354065"/>
                      </a:lnTo>
                      <a:lnTo>
                        <a:pt x="906144" y="369914"/>
                      </a:lnTo>
                      <a:lnTo>
                        <a:pt x="903921" y="385763"/>
                      </a:lnTo>
                      <a:lnTo>
                        <a:pt x="834389" y="385763"/>
                      </a:lnTo>
                      <a:lnTo>
                        <a:pt x="836929" y="369914"/>
                      </a:lnTo>
                      <a:lnTo>
                        <a:pt x="838517" y="354065"/>
                      </a:lnTo>
                      <a:lnTo>
                        <a:pt x="839469" y="337899"/>
                      </a:lnTo>
                      <a:lnTo>
                        <a:pt x="838199" y="314760"/>
                      </a:lnTo>
                      <a:lnTo>
                        <a:pt x="835024" y="291937"/>
                      </a:lnTo>
                      <a:lnTo>
                        <a:pt x="830262" y="270066"/>
                      </a:lnTo>
                      <a:lnTo>
                        <a:pt x="823594" y="248511"/>
                      </a:lnTo>
                      <a:lnTo>
                        <a:pt x="815339" y="227908"/>
                      </a:lnTo>
                      <a:lnTo>
                        <a:pt x="805497" y="208572"/>
                      </a:lnTo>
                      <a:lnTo>
                        <a:pt x="793749" y="189553"/>
                      </a:lnTo>
                      <a:lnTo>
                        <a:pt x="780732" y="171802"/>
                      </a:lnTo>
                      <a:lnTo>
                        <a:pt x="766127" y="155002"/>
                      </a:lnTo>
                      <a:lnTo>
                        <a:pt x="750569" y="139787"/>
                      </a:lnTo>
                      <a:lnTo>
                        <a:pt x="733742" y="125523"/>
                      </a:lnTo>
                      <a:lnTo>
                        <a:pt x="715644" y="112844"/>
                      </a:lnTo>
                      <a:lnTo>
                        <a:pt x="696277" y="101116"/>
                      </a:lnTo>
                      <a:lnTo>
                        <a:pt x="676274" y="91290"/>
                      </a:lnTo>
                      <a:lnTo>
                        <a:pt x="655319" y="83048"/>
                      </a:lnTo>
                      <a:lnTo>
                        <a:pt x="633412" y="76392"/>
                      </a:lnTo>
                      <a:lnTo>
                        <a:pt x="610869" y="71320"/>
                      </a:lnTo>
                      <a:lnTo>
                        <a:pt x="588009" y="68467"/>
                      </a:lnTo>
                      <a:lnTo>
                        <a:pt x="564197" y="67199"/>
                      </a:lnTo>
                      <a:lnTo>
                        <a:pt x="564197" y="66882"/>
                      </a:lnTo>
                      <a:lnTo>
                        <a:pt x="540384" y="68467"/>
                      </a:lnTo>
                      <a:lnTo>
                        <a:pt x="517207" y="71320"/>
                      </a:lnTo>
                      <a:lnTo>
                        <a:pt x="494982" y="76075"/>
                      </a:lnTo>
                      <a:lnTo>
                        <a:pt x="473074" y="83048"/>
                      </a:lnTo>
                      <a:lnTo>
                        <a:pt x="452119" y="91290"/>
                      </a:lnTo>
                      <a:lnTo>
                        <a:pt x="431799" y="101116"/>
                      </a:lnTo>
                      <a:lnTo>
                        <a:pt x="413067" y="112844"/>
                      </a:lnTo>
                      <a:lnTo>
                        <a:pt x="394969" y="125523"/>
                      </a:lnTo>
                      <a:lnTo>
                        <a:pt x="378142" y="139787"/>
                      </a:lnTo>
                      <a:lnTo>
                        <a:pt x="362267" y="155002"/>
                      </a:lnTo>
                      <a:lnTo>
                        <a:pt x="347979" y="171802"/>
                      </a:lnTo>
                      <a:lnTo>
                        <a:pt x="334962" y="189553"/>
                      </a:lnTo>
                      <a:lnTo>
                        <a:pt x="323532" y="207938"/>
                      </a:lnTo>
                      <a:lnTo>
                        <a:pt x="313372" y="227908"/>
                      </a:lnTo>
                      <a:lnTo>
                        <a:pt x="305117" y="248511"/>
                      </a:lnTo>
                      <a:lnTo>
                        <a:pt x="298449" y="270066"/>
                      </a:lnTo>
                      <a:lnTo>
                        <a:pt x="293369" y="291937"/>
                      </a:lnTo>
                      <a:lnTo>
                        <a:pt x="290512" y="314443"/>
                      </a:lnTo>
                      <a:lnTo>
                        <a:pt x="289559" y="337582"/>
                      </a:lnTo>
                      <a:lnTo>
                        <a:pt x="289877" y="354065"/>
                      </a:lnTo>
                      <a:lnTo>
                        <a:pt x="291782" y="369914"/>
                      </a:lnTo>
                      <a:lnTo>
                        <a:pt x="294004" y="385763"/>
                      </a:lnTo>
                      <a:lnTo>
                        <a:pt x="224472" y="385763"/>
                      </a:lnTo>
                      <a:lnTo>
                        <a:pt x="222884" y="369597"/>
                      </a:lnTo>
                      <a:lnTo>
                        <a:pt x="221297" y="354065"/>
                      </a:lnTo>
                      <a:lnTo>
                        <a:pt x="220662" y="337582"/>
                      </a:lnTo>
                      <a:lnTo>
                        <a:pt x="221614" y="311273"/>
                      </a:lnTo>
                      <a:lnTo>
                        <a:pt x="224789" y="285598"/>
                      </a:lnTo>
                      <a:lnTo>
                        <a:pt x="229869" y="260556"/>
                      </a:lnTo>
                      <a:lnTo>
                        <a:pt x="236854" y="236149"/>
                      </a:lnTo>
                      <a:lnTo>
                        <a:pt x="245427" y="212376"/>
                      </a:lnTo>
                      <a:lnTo>
                        <a:pt x="255587" y="189553"/>
                      </a:lnTo>
                      <a:lnTo>
                        <a:pt x="267969" y="167682"/>
                      </a:lnTo>
                      <a:lnTo>
                        <a:pt x="281304" y="146761"/>
                      </a:lnTo>
                      <a:lnTo>
                        <a:pt x="296227" y="127108"/>
                      </a:lnTo>
                      <a:lnTo>
                        <a:pt x="312737" y="108407"/>
                      </a:lnTo>
                      <a:lnTo>
                        <a:pt x="330517" y="90973"/>
                      </a:lnTo>
                      <a:lnTo>
                        <a:pt x="349884" y="74807"/>
                      </a:lnTo>
                      <a:lnTo>
                        <a:pt x="369887" y="60226"/>
                      </a:lnTo>
                      <a:lnTo>
                        <a:pt x="390842" y="46913"/>
                      </a:lnTo>
                      <a:lnTo>
                        <a:pt x="413384" y="34868"/>
                      </a:lnTo>
                      <a:lnTo>
                        <a:pt x="436879" y="24724"/>
                      </a:lnTo>
                      <a:lnTo>
                        <a:pt x="461009" y="16166"/>
                      </a:lnTo>
                      <a:lnTo>
                        <a:pt x="485774" y="9192"/>
                      </a:lnTo>
                      <a:lnTo>
                        <a:pt x="511809" y="4121"/>
                      </a:lnTo>
                      <a:lnTo>
                        <a:pt x="537844" y="951"/>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noAutofit/>
                </a:bodyPr>
                <a:lstStyle/>
                <a:p>
                  <a:endParaRPr lang="en-US" sz="1013"/>
                </a:p>
              </p:txBody>
            </p:sp>
            <p:sp>
              <p:nvSpPr>
                <p:cNvPr id="39" name="Oval 38">
                  <a:extLst>
                    <a:ext uri="{FF2B5EF4-FFF2-40B4-BE49-F238E27FC236}">
                      <a16:creationId xmlns:a16="http://schemas.microsoft.com/office/drawing/2014/main" id="{16A47149-4AA8-867C-16CD-78257AEE607A}"/>
                    </a:ext>
                  </a:extLst>
                </p:cNvPr>
                <p:cNvSpPr/>
                <p:nvPr/>
              </p:nvSpPr>
              <p:spPr>
                <a:xfrm>
                  <a:off x="10540888" y="1437812"/>
                  <a:ext cx="323327" cy="3332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76C6877D-62F8-F7B6-3247-8233A2B91D0E}"/>
                  </a:ext>
                </a:extLst>
              </p:cNvPr>
              <p:cNvGrpSpPr/>
              <p:nvPr/>
            </p:nvGrpSpPr>
            <p:grpSpPr>
              <a:xfrm>
                <a:off x="10553448" y="1557191"/>
                <a:ext cx="242102" cy="285005"/>
                <a:chOff x="3194050" y="4278313"/>
                <a:chExt cx="250825" cy="295274"/>
              </a:xfrm>
              <a:solidFill>
                <a:srgbClr val="0097CC"/>
              </a:solidFill>
            </p:grpSpPr>
            <p:sp>
              <p:nvSpPr>
                <p:cNvPr id="36" name="Freeform 178">
                  <a:extLst>
                    <a:ext uri="{FF2B5EF4-FFF2-40B4-BE49-F238E27FC236}">
                      <a16:creationId xmlns:a16="http://schemas.microsoft.com/office/drawing/2014/main" id="{A4CA9401-2B14-7130-867E-44B87A21C714}"/>
                    </a:ext>
                  </a:extLst>
                </p:cNvPr>
                <p:cNvSpPr>
                  <a:spLocks/>
                </p:cNvSpPr>
                <p:nvPr/>
              </p:nvSpPr>
              <p:spPr bwMode="auto">
                <a:xfrm>
                  <a:off x="3254375" y="4278313"/>
                  <a:ext cx="130175" cy="130175"/>
                </a:xfrm>
                <a:custGeom>
                  <a:avLst/>
                  <a:gdLst>
                    <a:gd name="T0" fmla="*/ 452 w 906"/>
                    <a:gd name="T1" fmla="*/ 0 h 897"/>
                    <a:gd name="T2" fmla="*/ 506 w 906"/>
                    <a:gd name="T3" fmla="*/ 4 h 897"/>
                    <a:gd name="T4" fmla="*/ 557 w 906"/>
                    <a:gd name="T5" fmla="*/ 12 h 897"/>
                    <a:gd name="T6" fmla="*/ 605 w 906"/>
                    <a:gd name="T7" fmla="*/ 26 h 897"/>
                    <a:gd name="T8" fmla="*/ 652 w 906"/>
                    <a:gd name="T9" fmla="*/ 46 h 897"/>
                    <a:gd name="T10" fmla="*/ 695 w 906"/>
                    <a:gd name="T11" fmla="*/ 70 h 897"/>
                    <a:gd name="T12" fmla="*/ 736 w 906"/>
                    <a:gd name="T13" fmla="*/ 99 h 897"/>
                    <a:gd name="T14" fmla="*/ 773 w 906"/>
                    <a:gd name="T15" fmla="*/ 132 h 897"/>
                    <a:gd name="T16" fmla="*/ 806 w 906"/>
                    <a:gd name="T17" fmla="*/ 168 h 897"/>
                    <a:gd name="T18" fmla="*/ 835 w 906"/>
                    <a:gd name="T19" fmla="*/ 209 h 897"/>
                    <a:gd name="T20" fmla="*/ 860 w 906"/>
                    <a:gd name="T21" fmla="*/ 252 h 897"/>
                    <a:gd name="T22" fmla="*/ 879 w 906"/>
                    <a:gd name="T23" fmla="*/ 298 h 897"/>
                    <a:gd name="T24" fmla="*/ 894 w 906"/>
                    <a:gd name="T25" fmla="*/ 346 h 897"/>
                    <a:gd name="T26" fmla="*/ 903 w 906"/>
                    <a:gd name="T27" fmla="*/ 396 h 897"/>
                    <a:gd name="T28" fmla="*/ 906 w 906"/>
                    <a:gd name="T29" fmla="*/ 449 h 897"/>
                    <a:gd name="T30" fmla="*/ 903 w 906"/>
                    <a:gd name="T31" fmla="*/ 501 h 897"/>
                    <a:gd name="T32" fmla="*/ 894 w 906"/>
                    <a:gd name="T33" fmla="*/ 551 h 897"/>
                    <a:gd name="T34" fmla="*/ 879 w 906"/>
                    <a:gd name="T35" fmla="*/ 601 h 897"/>
                    <a:gd name="T36" fmla="*/ 860 w 906"/>
                    <a:gd name="T37" fmla="*/ 647 h 897"/>
                    <a:gd name="T38" fmla="*/ 835 w 906"/>
                    <a:gd name="T39" fmla="*/ 689 h 897"/>
                    <a:gd name="T40" fmla="*/ 806 w 906"/>
                    <a:gd name="T41" fmla="*/ 729 h 897"/>
                    <a:gd name="T42" fmla="*/ 773 w 906"/>
                    <a:gd name="T43" fmla="*/ 766 h 897"/>
                    <a:gd name="T44" fmla="*/ 736 w 906"/>
                    <a:gd name="T45" fmla="*/ 799 h 897"/>
                    <a:gd name="T46" fmla="*/ 695 w 906"/>
                    <a:gd name="T47" fmla="*/ 827 h 897"/>
                    <a:gd name="T48" fmla="*/ 652 w 906"/>
                    <a:gd name="T49" fmla="*/ 852 h 897"/>
                    <a:gd name="T50" fmla="*/ 605 w 906"/>
                    <a:gd name="T51" fmla="*/ 871 h 897"/>
                    <a:gd name="T52" fmla="*/ 557 w 906"/>
                    <a:gd name="T53" fmla="*/ 885 h 897"/>
                    <a:gd name="T54" fmla="*/ 506 w 906"/>
                    <a:gd name="T55" fmla="*/ 895 h 897"/>
                    <a:gd name="T56" fmla="*/ 452 w 906"/>
                    <a:gd name="T57" fmla="*/ 897 h 897"/>
                    <a:gd name="T58" fmla="*/ 400 w 906"/>
                    <a:gd name="T59" fmla="*/ 895 h 897"/>
                    <a:gd name="T60" fmla="*/ 348 w 906"/>
                    <a:gd name="T61" fmla="*/ 885 h 897"/>
                    <a:gd name="T62" fmla="*/ 300 w 906"/>
                    <a:gd name="T63" fmla="*/ 871 h 897"/>
                    <a:gd name="T64" fmla="*/ 253 w 906"/>
                    <a:gd name="T65" fmla="*/ 852 h 897"/>
                    <a:gd name="T66" fmla="*/ 209 w 906"/>
                    <a:gd name="T67" fmla="*/ 827 h 897"/>
                    <a:gd name="T68" fmla="*/ 170 w 906"/>
                    <a:gd name="T69" fmla="*/ 799 h 897"/>
                    <a:gd name="T70" fmla="*/ 132 w 906"/>
                    <a:gd name="T71" fmla="*/ 766 h 897"/>
                    <a:gd name="T72" fmla="*/ 99 w 906"/>
                    <a:gd name="T73" fmla="*/ 729 h 897"/>
                    <a:gd name="T74" fmla="*/ 70 w 906"/>
                    <a:gd name="T75" fmla="*/ 689 h 897"/>
                    <a:gd name="T76" fmla="*/ 46 w 906"/>
                    <a:gd name="T77" fmla="*/ 647 h 897"/>
                    <a:gd name="T78" fmla="*/ 26 w 906"/>
                    <a:gd name="T79" fmla="*/ 601 h 897"/>
                    <a:gd name="T80" fmla="*/ 11 w 906"/>
                    <a:gd name="T81" fmla="*/ 551 h 897"/>
                    <a:gd name="T82" fmla="*/ 3 w 906"/>
                    <a:gd name="T83" fmla="*/ 501 h 897"/>
                    <a:gd name="T84" fmla="*/ 0 w 906"/>
                    <a:gd name="T85" fmla="*/ 449 h 897"/>
                    <a:gd name="T86" fmla="*/ 3 w 906"/>
                    <a:gd name="T87" fmla="*/ 396 h 897"/>
                    <a:gd name="T88" fmla="*/ 11 w 906"/>
                    <a:gd name="T89" fmla="*/ 346 h 897"/>
                    <a:gd name="T90" fmla="*/ 26 w 906"/>
                    <a:gd name="T91" fmla="*/ 298 h 897"/>
                    <a:gd name="T92" fmla="*/ 46 w 906"/>
                    <a:gd name="T93" fmla="*/ 252 h 897"/>
                    <a:gd name="T94" fmla="*/ 70 w 906"/>
                    <a:gd name="T95" fmla="*/ 209 h 897"/>
                    <a:gd name="T96" fmla="*/ 99 w 906"/>
                    <a:gd name="T97" fmla="*/ 168 h 897"/>
                    <a:gd name="T98" fmla="*/ 132 w 906"/>
                    <a:gd name="T99" fmla="*/ 132 h 897"/>
                    <a:gd name="T100" fmla="*/ 170 w 906"/>
                    <a:gd name="T101" fmla="*/ 99 h 897"/>
                    <a:gd name="T102" fmla="*/ 209 w 906"/>
                    <a:gd name="T103" fmla="*/ 70 h 897"/>
                    <a:gd name="T104" fmla="*/ 253 w 906"/>
                    <a:gd name="T105" fmla="*/ 46 h 897"/>
                    <a:gd name="T106" fmla="*/ 300 w 906"/>
                    <a:gd name="T107" fmla="*/ 26 h 897"/>
                    <a:gd name="T108" fmla="*/ 348 w 906"/>
                    <a:gd name="T109" fmla="*/ 12 h 897"/>
                    <a:gd name="T110" fmla="*/ 400 w 906"/>
                    <a:gd name="T111" fmla="*/ 4 h 897"/>
                    <a:gd name="T112" fmla="*/ 452 w 906"/>
                    <a:gd name="T113" fmla="*/ 0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6" h="897">
                      <a:moveTo>
                        <a:pt x="452" y="0"/>
                      </a:moveTo>
                      <a:lnTo>
                        <a:pt x="506" y="4"/>
                      </a:lnTo>
                      <a:lnTo>
                        <a:pt x="557" y="12"/>
                      </a:lnTo>
                      <a:lnTo>
                        <a:pt x="605" y="26"/>
                      </a:lnTo>
                      <a:lnTo>
                        <a:pt x="652" y="46"/>
                      </a:lnTo>
                      <a:lnTo>
                        <a:pt x="695" y="70"/>
                      </a:lnTo>
                      <a:lnTo>
                        <a:pt x="736" y="99"/>
                      </a:lnTo>
                      <a:lnTo>
                        <a:pt x="773" y="132"/>
                      </a:lnTo>
                      <a:lnTo>
                        <a:pt x="806" y="168"/>
                      </a:lnTo>
                      <a:lnTo>
                        <a:pt x="835" y="209"/>
                      </a:lnTo>
                      <a:lnTo>
                        <a:pt x="860" y="252"/>
                      </a:lnTo>
                      <a:lnTo>
                        <a:pt x="879" y="298"/>
                      </a:lnTo>
                      <a:lnTo>
                        <a:pt x="894" y="346"/>
                      </a:lnTo>
                      <a:lnTo>
                        <a:pt x="903" y="396"/>
                      </a:lnTo>
                      <a:lnTo>
                        <a:pt x="906" y="449"/>
                      </a:lnTo>
                      <a:lnTo>
                        <a:pt x="903" y="501"/>
                      </a:lnTo>
                      <a:lnTo>
                        <a:pt x="894" y="551"/>
                      </a:lnTo>
                      <a:lnTo>
                        <a:pt x="879" y="601"/>
                      </a:lnTo>
                      <a:lnTo>
                        <a:pt x="860" y="647"/>
                      </a:lnTo>
                      <a:lnTo>
                        <a:pt x="835" y="689"/>
                      </a:lnTo>
                      <a:lnTo>
                        <a:pt x="806" y="729"/>
                      </a:lnTo>
                      <a:lnTo>
                        <a:pt x="773" y="766"/>
                      </a:lnTo>
                      <a:lnTo>
                        <a:pt x="736" y="799"/>
                      </a:lnTo>
                      <a:lnTo>
                        <a:pt x="695" y="827"/>
                      </a:lnTo>
                      <a:lnTo>
                        <a:pt x="652" y="852"/>
                      </a:lnTo>
                      <a:lnTo>
                        <a:pt x="605" y="871"/>
                      </a:lnTo>
                      <a:lnTo>
                        <a:pt x="557" y="885"/>
                      </a:lnTo>
                      <a:lnTo>
                        <a:pt x="506" y="895"/>
                      </a:lnTo>
                      <a:lnTo>
                        <a:pt x="452" y="897"/>
                      </a:lnTo>
                      <a:lnTo>
                        <a:pt x="400" y="895"/>
                      </a:lnTo>
                      <a:lnTo>
                        <a:pt x="348" y="885"/>
                      </a:lnTo>
                      <a:lnTo>
                        <a:pt x="300" y="871"/>
                      </a:lnTo>
                      <a:lnTo>
                        <a:pt x="253" y="852"/>
                      </a:lnTo>
                      <a:lnTo>
                        <a:pt x="209" y="827"/>
                      </a:lnTo>
                      <a:lnTo>
                        <a:pt x="170" y="799"/>
                      </a:lnTo>
                      <a:lnTo>
                        <a:pt x="132" y="766"/>
                      </a:lnTo>
                      <a:lnTo>
                        <a:pt x="99" y="729"/>
                      </a:lnTo>
                      <a:lnTo>
                        <a:pt x="70" y="689"/>
                      </a:lnTo>
                      <a:lnTo>
                        <a:pt x="46" y="647"/>
                      </a:lnTo>
                      <a:lnTo>
                        <a:pt x="26" y="601"/>
                      </a:lnTo>
                      <a:lnTo>
                        <a:pt x="11" y="551"/>
                      </a:lnTo>
                      <a:lnTo>
                        <a:pt x="3" y="501"/>
                      </a:lnTo>
                      <a:lnTo>
                        <a:pt x="0" y="449"/>
                      </a:lnTo>
                      <a:lnTo>
                        <a:pt x="3" y="396"/>
                      </a:lnTo>
                      <a:lnTo>
                        <a:pt x="11" y="346"/>
                      </a:lnTo>
                      <a:lnTo>
                        <a:pt x="26" y="298"/>
                      </a:lnTo>
                      <a:lnTo>
                        <a:pt x="46" y="252"/>
                      </a:lnTo>
                      <a:lnTo>
                        <a:pt x="70" y="209"/>
                      </a:lnTo>
                      <a:lnTo>
                        <a:pt x="99" y="168"/>
                      </a:lnTo>
                      <a:lnTo>
                        <a:pt x="132" y="132"/>
                      </a:lnTo>
                      <a:lnTo>
                        <a:pt x="170" y="99"/>
                      </a:lnTo>
                      <a:lnTo>
                        <a:pt x="209" y="70"/>
                      </a:lnTo>
                      <a:lnTo>
                        <a:pt x="253" y="46"/>
                      </a:lnTo>
                      <a:lnTo>
                        <a:pt x="300" y="26"/>
                      </a:lnTo>
                      <a:lnTo>
                        <a:pt x="348" y="12"/>
                      </a:lnTo>
                      <a:lnTo>
                        <a:pt x="400" y="4"/>
                      </a:lnTo>
                      <a:lnTo>
                        <a:pt x="4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79">
                  <a:extLst>
                    <a:ext uri="{FF2B5EF4-FFF2-40B4-BE49-F238E27FC236}">
                      <a16:creationId xmlns:a16="http://schemas.microsoft.com/office/drawing/2014/main" id="{1AD343BA-20C4-E5B0-26E9-2E74C4283B6A}"/>
                    </a:ext>
                  </a:extLst>
                </p:cNvPr>
                <p:cNvSpPr>
                  <a:spLocks noEditPoints="1"/>
                </p:cNvSpPr>
                <p:nvPr/>
              </p:nvSpPr>
              <p:spPr bwMode="auto">
                <a:xfrm>
                  <a:off x="3194050" y="4429125"/>
                  <a:ext cx="250825" cy="144462"/>
                </a:xfrm>
                <a:custGeom>
                  <a:avLst/>
                  <a:gdLst>
                    <a:gd name="T0" fmla="*/ 755 w 1743"/>
                    <a:gd name="T1" fmla="*/ 167 h 998"/>
                    <a:gd name="T2" fmla="*/ 755 w 1743"/>
                    <a:gd name="T3" fmla="*/ 205 h 998"/>
                    <a:gd name="T4" fmla="*/ 759 w 1743"/>
                    <a:gd name="T5" fmla="*/ 260 h 998"/>
                    <a:gd name="T6" fmla="*/ 755 w 1743"/>
                    <a:gd name="T7" fmla="*/ 286 h 998"/>
                    <a:gd name="T8" fmla="*/ 684 w 1743"/>
                    <a:gd name="T9" fmla="*/ 711 h 998"/>
                    <a:gd name="T10" fmla="*/ 871 w 1743"/>
                    <a:gd name="T11" fmla="*/ 873 h 998"/>
                    <a:gd name="T12" fmla="*/ 1060 w 1743"/>
                    <a:gd name="T13" fmla="*/ 711 h 998"/>
                    <a:gd name="T14" fmla="*/ 989 w 1743"/>
                    <a:gd name="T15" fmla="*/ 286 h 998"/>
                    <a:gd name="T16" fmla="*/ 985 w 1743"/>
                    <a:gd name="T17" fmla="*/ 260 h 998"/>
                    <a:gd name="T18" fmla="*/ 989 w 1743"/>
                    <a:gd name="T19" fmla="*/ 205 h 998"/>
                    <a:gd name="T20" fmla="*/ 989 w 1743"/>
                    <a:gd name="T21" fmla="*/ 167 h 998"/>
                    <a:gd name="T22" fmla="*/ 785 w 1743"/>
                    <a:gd name="T23" fmla="*/ 145 h 998"/>
                    <a:gd name="T24" fmla="*/ 1325 w 1743"/>
                    <a:gd name="T25" fmla="*/ 21 h 998"/>
                    <a:gd name="T26" fmla="*/ 1399 w 1743"/>
                    <a:gd name="T27" fmla="*/ 87 h 998"/>
                    <a:gd name="T28" fmla="*/ 1435 w 1743"/>
                    <a:gd name="T29" fmla="*/ 146 h 998"/>
                    <a:gd name="T30" fmla="*/ 1743 w 1743"/>
                    <a:gd name="T31" fmla="*/ 970 h 998"/>
                    <a:gd name="T32" fmla="*/ 1716 w 1743"/>
                    <a:gd name="T33" fmla="*/ 997 h 998"/>
                    <a:gd name="T34" fmla="*/ 1484 w 1743"/>
                    <a:gd name="T35" fmla="*/ 992 h 998"/>
                    <a:gd name="T36" fmla="*/ 1457 w 1743"/>
                    <a:gd name="T37" fmla="*/ 963 h 998"/>
                    <a:gd name="T38" fmla="*/ 1319 w 1743"/>
                    <a:gd name="T39" fmla="*/ 566 h 998"/>
                    <a:gd name="T40" fmla="*/ 1315 w 1743"/>
                    <a:gd name="T41" fmla="*/ 560 h 998"/>
                    <a:gd name="T42" fmla="*/ 1310 w 1743"/>
                    <a:gd name="T43" fmla="*/ 557 h 998"/>
                    <a:gd name="T44" fmla="*/ 1306 w 1743"/>
                    <a:gd name="T45" fmla="*/ 566 h 998"/>
                    <a:gd name="T46" fmla="*/ 1306 w 1743"/>
                    <a:gd name="T47" fmla="*/ 638 h 998"/>
                    <a:gd name="T48" fmla="*/ 1306 w 1743"/>
                    <a:gd name="T49" fmla="*/ 810 h 998"/>
                    <a:gd name="T50" fmla="*/ 1307 w 1743"/>
                    <a:gd name="T51" fmla="*/ 944 h 998"/>
                    <a:gd name="T52" fmla="*/ 1298 w 1743"/>
                    <a:gd name="T53" fmla="*/ 987 h 998"/>
                    <a:gd name="T54" fmla="*/ 524 w 1743"/>
                    <a:gd name="T55" fmla="*/ 998 h 998"/>
                    <a:gd name="T56" fmla="*/ 487 w 1743"/>
                    <a:gd name="T57" fmla="*/ 980 h 998"/>
                    <a:gd name="T58" fmla="*/ 482 w 1743"/>
                    <a:gd name="T59" fmla="*/ 915 h 998"/>
                    <a:gd name="T60" fmla="*/ 481 w 1743"/>
                    <a:gd name="T61" fmla="*/ 755 h 998"/>
                    <a:gd name="T62" fmla="*/ 481 w 1743"/>
                    <a:gd name="T63" fmla="*/ 605 h 998"/>
                    <a:gd name="T64" fmla="*/ 476 w 1743"/>
                    <a:gd name="T65" fmla="*/ 555 h 998"/>
                    <a:gd name="T66" fmla="*/ 467 w 1743"/>
                    <a:gd name="T67" fmla="*/ 567 h 998"/>
                    <a:gd name="T68" fmla="*/ 318 w 1743"/>
                    <a:gd name="T69" fmla="*/ 963 h 998"/>
                    <a:gd name="T70" fmla="*/ 303 w 1743"/>
                    <a:gd name="T71" fmla="*/ 984 h 998"/>
                    <a:gd name="T72" fmla="*/ 42 w 1743"/>
                    <a:gd name="T73" fmla="*/ 998 h 998"/>
                    <a:gd name="T74" fmla="*/ 1 w 1743"/>
                    <a:gd name="T75" fmla="*/ 979 h 998"/>
                    <a:gd name="T76" fmla="*/ 305 w 1743"/>
                    <a:gd name="T77" fmla="*/ 154 h 998"/>
                    <a:gd name="T78" fmla="*/ 325 w 1743"/>
                    <a:gd name="T79" fmla="*/ 110 h 998"/>
                    <a:gd name="T80" fmla="*/ 378 w 1743"/>
                    <a:gd name="T81" fmla="*/ 46 h 998"/>
                    <a:gd name="T82" fmla="*/ 469 w 1743"/>
                    <a:gd name="T83" fmla="*/ 3 h 998"/>
                    <a:gd name="T84" fmla="*/ 544 w 1743"/>
                    <a:gd name="T85" fmla="*/ 1 h 998"/>
                    <a:gd name="T86" fmla="*/ 658 w 1743"/>
                    <a:gd name="T87" fmla="*/ 1 h 998"/>
                    <a:gd name="T88" fmla="*/ 831 w 1743"/>
                    <a:gd name="T89" fmla="*/ 1 h 998"/>
                    <a:gd name="T90" fmla="*/ 1017 w 1743"/>
                    <a:gd name="T91" fmla="*/ 0 h 998"/>
                    <a:gd name="T92" fmla="*/ 1170 w 1743"/>
                    <a:gd name="T93" fmla="*/ 0 h 998"/>
                    <a:gd name="T94" fmla="*/ 1246 w 1743"/>
                    <a:gd name="T95" fmla="*/ 0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3" h="998">
                      <a:moveTo>
                        <a:pt x="785" y="145"/>
                      </a:moveTo>
                      <a:lnTo>
                        <a:pt x="772" y="147"/>
                      </a:lnTo>
                      <a:lnTo>
                        <a:pt x="761" y="155"/>
                      </a:lnTo>
                      <a:lnTo>
                        <a:pt x="755" y="167"/>
                      </a:lnTo>
                      <a:lnTo>
                        <a:pt x="752" y="181"/>
                      </a:lnTo>
                      <a:lnTo>
                        <a:pt x="752" y="184"/>
                      </a:lnTo>
                      <a:lnTo>
                        <a:pt x="753" y="192"/>
                      </a:lnTo>
                      <a:lnTo>
                        <a:pt x="755" y="205"/>
                      </a:lnTo>
                      <a:lnTo>
                        <a:pt x="756" y="220"/>
                      </a:lnTo>
                      <a:lnTo>
                        <a:pt x="757" y="235"/>
                      </a:lnTo>
                      <a:lnTo>
                        <a:pt x="758" y="249"/>
                      </a:lnTo>
                      <a:lnTo>
                        <a:pt x="759" y="260"/>
                      </a:lnTo>
                      <a:lnTo>
                        <a:pt x="759" y="265"/>
                      </a:lnTo>
                      <a:lnTo>
                        <a:pt x="757" y="273"/>
                      </a:lnTo>
                      <a:lnTo>
                        <a:pt x="756" y="281"/>
                      </a:lnTo>
                      <a:lnTo>
                        <a:pt x="755" y="286"/>
                      </a:lnTo>
                      <a:lnTo>
                        <a:pt x="675" y="665"/>
                      </a:lnTo>
                      <a:lnTo>
                        <a:pt x="674" y="680"/>
                      </a:lnTo>
                      <a:lnTo>
                        <a:pt x="678" y="696"/>
                      </a:lnTo>
                      <a:lnTo>
                        <a:pt x="684" y="711"/>
                      </a:lnTo>
                      <a:lnTo>
                        <a:pt x="694" y="723"/>
                      </a:lnTo>
                      <a:lnTo>
                        <a:pt x="846" y="863"/>
                      </a:lnTo>
                      <a:lnTo>
                        <a:pt x="858" y="871"/>
                      </a:lnTo>
                      <a:lnTo>
                        <a:pt x="871" y="873"/>
                      </a:lnTo>
                      <a:lnTo>
                        <a:pt x="885" y="871"/>
                      </a:lnTo>
                      <a:lnTo>
                        <a:pt x="898" y="863"/>
                      </a:lnTo>
                      <a:lnTo>
                        <a:pt x="1050" y="723"/>
                      </a:lnTo>
                      <a:lnTo>
                        <a:pt x="1060" y="711"/>
                      </a:lnTo>
                      <a:lnTo>
                        <a:pt x="1066" y="696"/>
                      </a:lnTo>
                      <a:lnTo>
                        <a:pt x="1069" y="680"/>
                      </a:lnTo>
                      <a:lnTo>
                        <a:pt x="1068" y="665"/>
                      </a:lnTo>
                      <a:lnTo>
                        <a:pt x="989" y="286"/>
                      </a:lnTo>
                      <a:lnTo>
                        <a:pt x="988" y="281"/>
                      </a:lnTo>
                      <a:lnTo>
                        <a:pt x="986" y="273"/>
                      </a:lnTo>
                      <a:lnTo>
                        <a:pt x="985" y="265"/>
                      </a:lnTo>
                      <a:lnTo>
                        <a:pt x="985" y="260"/>
                      </a:lnTo>
                      <a:lnTo>
                        <a:pt x="986" y="249"/>
                      </a:lnTo>
                      <a:lnTo>
                        <a:pt x="987" y="235"/>
                      </a:lnTo>
                      <a:lnTo>
                        <a:pt x="988" y="220"/>
                      </a:lnTo>
                      <a:lnTo>
                        <a:pt x="989" y="205"/>
                      </a:lnTo>
                      <a:lnTo>
                        <a:pt x="990" y="192"/>
                      </a:lnTo>
                      <a:lnTo>
                        <a:pt x="990" y="184"/>
                      </a:lnTo>
                      <a:lnTo>
                        <a:pt x="991" y="181"/>
                      </a:lnTo>
                      <a:lnTo>
                        <a:pt x="989" y="167"/>
                      </a:lnTo>
                      <a:lnTo>
                        <a:pt x="983" y="155"/>
                      </a:lnTo>
                      <a:lnTo>
                        <a:pt x="972" y="147"/>
                      </a:lnTo>
                      <a:lnTo>
                        <a:pt x="958" y="145"/>
                      </a:lnTo>
                      <a:lnTo>
                        <a:pt x="785" y="145"/>
                      </a:lnTo>
                      <a:close/>
                      <a:moveTo>
                        <a:pt x="1246" y="0"/>
                      </a:moveTo>
                      <a:lnTo>
                        <a:pt x="1275" y="3"/>
                      </a:lnTo>
                      <a:lnTo>
                        <a:pt x="1301" y="9"/>
                      </a:lnTo>
                      <a:lnTo>
                        <a:pt x="1325" y="21"/>
                      </a:lnTo>
                      <a:lnTo>
                        <a:pt x="1347" y="35"/>
                      </a:lnTo>
                      <a:lnTo>
                        <a:pt x="1367" y="51"/>
                      </a:lnTo>
                      <a:lnTo>
                        <a:pt x="1384" y="69"/>
                      </a:lnTo>
                      <a:lnTo>
                        <a:pt x="1399" y="87"/>
                      </a:lnTo>
                      <a:lnTo>
                        <a:pt x="1412" y="105"/>
                      </a:lnTo>
                      <a:lnTo>
                        <a:pt x="1422" y="122"/>
                      </a:lnTo>
                      <a:lnTo>
                        <a:pt x="1430" y="136"/>
                      </a:lnTo>
                      <a:lnTo>
                        <a:pt x="1435" y="146"/>
                      </a:lnTo>
                      <a:lnTo>
                        <a:pt x="1438" y="154"/>
                      </a:lnTo>
                      <a:lnTo>
                        <a:pt x="1741" y="952"/>
                      </a:lnTo>
                      <a:lnTo>
                        <a:pt x="1743" y="962"/>
                      </a:lnTo>
                      <a:lnTo>
                        <a:pt x="1743" y="970"/>
                      </a:lnTo>
                      <a:lnTo>
                        <a:pt x="1741" y="979"/>
                      </a:lnTo>
                      <a:lnTo>
                        <a:pt x="1737" y="986"/>
                      </a:lnTo>
                      <a:lnTo>
                        <a:pt x="1728" y="993"/>
                      </a:lnTo>
                      <a:lnTo>
                        <a:pt x="1716" y="997"/>
                      </a:lnTo>
                      <a:lnTo>
                        <a:pt x="1700" y="998"/>
                      </a:lnTo>
                      <a:lnTo>
                        <a:pt x="1514" y="998"/>
                      </a:lnTo>
                      <a:lnTo>
                        <a:pt x="1498" y="996"/>
                      </a:lnTo>
                      <a:lnTo>
                        <a:pt x="1484" y="992"/>
                      </a:lnTo>
                      <a:lnTo>
                        <a:pt x="1474" y="985"/>
                      </a:lnTo>
                      <a:lnTo>
                        <a:pt x="1466" y="977"/>
                      </a:lnTo>
                      <a:lnTo>
                        <a:pt x="1460" y="969"/>
                      </a:lnTo>
                      <a:lnTo>
                        <a:pt x="1457" y="963"/>
                      </a:lnTo>
                      <a:lnTo>
                        <a:pt x="1455" y="958"/>
                      </a:lnTo>
                      <a:lnTo>
                        <a:pt x="1453" y="956"/>
                      </a:lnTo>
                      <a:lnTo>
                        <a:pt x="1319" y="566"/>
                      </a:lnTo>
                      <a:lnTo>
                        <a:pt x="1319" y="566"/>
                      </a:lnTo>
                      <a:lnTo>
                        <a:pt x="1318" y="565"/>
                      </a:lnTo>
                      <a:lnTo>
                        <a:pt x="1318" y="564"/>
                      </a:lnTo>
                      <a:lnTo>
                        <a:pt x="1316" y="561"/>
                      </a:lnTo>
                      <a:lnTo>
                        <a:pt x="1315" y="560"/>
                      </a:lnTo>
                      <a:lnTo>
                        <a:pt x="1314" y="559"/>
                      </a:lnTo>
                      <a:lnTo>
                        <a:pt x="1312" y="558"/>
                      </a:lnTo>
                      <a:lnTo>
                        <a:pt x="1311" y="557"/>
                      </a:lnTo>
                      <a:lnTo>
                        <a:pt x="1310" y="557"/>
                      </a:lnTo>
                      <a:lnTo>
                        <a:pt x="1309" y="558"/>
                      </a:lnTo>
                      <a:lnTo>
                        <a:pt x="1308" y="559"/>
                      </a:lnTo>
                      <a:lnTo>
                        <a:pt x="1307" y="561"/>
                      </a:lnTo>
                      <a:lnTo>
                        <a:pt x="1306" y="566"/>
                      </a:lnTo>
                      <a:lnTo>
                        <a:pt x="1306" y="571"/>
                      </a:lnTo>
                      <a:lnTo>
                        <a:pt x="1306" y="577"/>
                      </a:lnTo>
                      <a:lnTo>
                        <a:pt x="1306" y="604"/>
                      </a:lnTo>
                      <a:lnTo>
                        <a:pt x="1306" y="638"/>
                      </a:lnTo>
                      <a:lnTo>
                        <a:pt x="1306" y="678"/>
                      </a:lnTo>
                      <a:lnTo>
                        <a:pt x="1306" y="720"/>
                      </a:lnTo>
                      <a:lnTo>
                        <a:pt x="1306" y="765"/>
                      </a:lnTo>
                      <a:lnTo>
                        <a:pt x="1306" y="810"/>
                      </a:lnTo>
                      <a:lnTo>
                        <a:pt x="1306" y="852"/>
                      </a:lnTo>
                      <a:lnTo>
                        <a:pt x="1306" y="893"/>
                      </a:lnTo>
                      <a:lnTo>
                        <a:pt x="1307" y="930"/>
                      </a:lnTo>
                      <a:lnTo>
                        <a:pt x="1307" y="944"/>
                      </a:lnTo>
                      <a:lnTo>
                        <a:pt x="1307" y="957"/>
                      </a:lnTo>
                      <a:lnTo>
                        <a:pt x="1306" y="969"/>
                      </a:lnTo>
                      <a:lnTo>
                        <a:pt x="1304" y="979"/>
                      </a:lnTo>
                      <a:lnTo>
                        <a:pt x="1298" y="987"/>
                      </a:lnTo>
                      <a:lnTo>
                        <a:pt x="1290" y="993"/>
                      </a:lnTo>
                      <a:lnTo>
                        <a:pt x="1278" y="997"/>
                      </a:lnTo>
                      <a:lnTo>
                        <a:pt x="1261" y="998"/>
                      </a:lnTo>
                      <a:lnTo>
                        <a:pt x="524" y="998"/>
                      </a:lnTo>
                      <a:lnTo>
                        <a:pt x="511" y="997"/>
                      </a:lnTo>
                      <a:lnTo>
                        <a:pt x="500" y="993"/>
                      </a:lnTo>
                      <a:lnTo>
                        <a:pt x="492" y="987"/>
                      </a:lnTo>
                      <a:lnTo>
                        <a:pt x="487" y="980"/>
                      </a:lnTo>
                      <a:lnTo>
                        <a:pt x="484" y="970"/>
                      </a:lnTo>
                      <a:lnTo>
                        <a:pt x="483" y="958"/>
                      </a:lnTo>
                      <a:lnTo>
                        <a:pt x="482" y="946"/>
                      </a:lnTo>
                      <a:lnTo>
                        <a:pt x="482" y="915"/>
                      </a:lnTo>
                      <a:lnTo>
                        <a:pt x="482" y="878"/>
                      </a:lnTo>
                      <a:lnTo>
                        <a:pt x="482" y="839"/>
                      </a:lnTo>
                      <a:lnTo>
                        <a:pt x="482" y="797"/>
                      </a:lnTo>
                      <a:lnTo>
                        <a:pt x="481" y="755"/>
                      </a:lnTo>
                      <a:lnTo>
                        <a:pt x="481" y="713"/>
                      </a:lnTo>
                      <a:lnTo>
                        <a:pt x="481" y="674"/>
                      </a:lnTo>
                      <a:lnTo>
                        <a:pt x="481" y="637"/>
                      </a:lnTo>
                      <a:lnTo>
                        <a:pt x="481" y="605"/>
                      </a:lnTo>
                      <a:lnTo>
                        <a:pt x="481" y="580"/>
                      </a:lnTo>
                      <a:lnTo>
                        <a:pt x="480" y="567"/>
                      </a:lnTo>
                      <a:lnTo>
                        <a:pt x="478" y="559"/>
                      </a:lnTo>
                      <a:lnTo>
                        <a:pt x="476" y="555"/>
                      </a:lnTo>
                      <a:lnTo>
                        <a:pt x="474" y="555"/>
                      </a:lnTo>
                      <a:lnTo>
                        <a:pt x="471" y="558"/>
                      </a:lnTo>
                      <a:lnTo>
                        <a:pt x="469" y="561"/>
                      </a:lnTo>
                      <a:lnTo>
                        <a:pt x="467" y="567"/>
                      </a:lnTo>
                      <a:lnTo>
                        <a:pt x="465" y="571"/>
                      </a:lnTo>
                      <a:lnTo>
                        <a:pt x="462" y="574"/>
                      </a:lnTo>
                      <a:lnTo>
                        <a:pt x="462" y="575"/>
                      </a:lnTo>
                      <a:lnTo>
                        <a:pt x="318" y="963"/>
                      </a:lnTo>
                      <a:lnTo>
                        <a:pt x="318" y="964"/>
                      </a:lnTo>
                      <a:lnTo>
                        <a:pt x="315" y="969"/>
                      </a:lnTo>
                      <a:lnTo>
                        <a:pt x="310" y="977"/>
                      </a:lnTo>
                      <a:lnTo>
                        <a:pt x="303" y="984"/>
                      </a:lnTo>
                      <a:lnTo>
                        <a:pt x="293" y="990"/>
                      </a:lnTo>
                      <a:lnTo>
                        <a:pt x="280" y="996"/>
                      </a:lnTo>
                      <a:lnTo>
                        <a:pt x="264" y="998"/>
                      </a:lnTo>
                      <a:lnTo>
                        <a:pt x="42" y="998"/>
                      </a:lnTo>
                      <a:lnTo>
                        <a:pt x="26" y="997"/>
                      </a:lnTo>
                      <a:lnTo>
                        <a:pt x="14" y="993"/>
                      </a:lnTo>
                      <a:lnTo>
                        <a:pt x="6" y="986"/>
                      </a:lnTo>
                      <a:lnTo>
                        <a:pt x="1" y="979"/>
                      </a:lnTo>
                      <a:lnTo>
                        <a:pt x="0" y="970"/>
                      </a:lnTo>
                      <a:lnTo>
                        <a:pt x="0" y="962"/>
                      </a:lnTo>
                      <a:lnTo>
                        <a:pt x="2" y="952"/>
                      </a:lnTo>
                      <a:lnTo>
                        <a:pt x="305" y="154"/>
                      </a:lnTo>
                      <a:lnTo>
                        <a:pt x="307" y="147"/>
                      </a:lnTo>
                      <a:lnTo>
                        <a:pt x="311" y="138"/>
                      </a:lnTo>
                      <a:lnTo>
                        <a:pt x="318" y="125"/>
                      </a:lnTo>
                      <a:lnTo>
                        <a:pt x="325" y="110"/>
                      </a:lnTo>
                      <a:lnTo>
                        <a:pt x="335" y="95"/>
                      </a:lnTo>
                      <a:lnTo>
                        <a:pt x="347" y="78"/>
                      </a:lnTo>
                      <a:lnTo>
                        <a:pt x="361" y="62"/>
                      </a:lnTo>
                      <a:lnTo>
                        <a:pt x="378" y="46"/>
                      </a:lnTo>
                      <a:lnTo>
                        <a:pt x="396" y="32"/>
                      </a:lnTo>
                      <a:lnTo>
                        <a:pt x="417" y="19"/>
                      </a:lnTo>
                      <a:lnTo>
                        <a:pt x="442" y="9"/>
                      </a:lnTo>
                      <a:lnTo>
                        <a:pt x="469" y="3"/>
                      </a:lnTo>
                      <a:lnTo>
                        <a:pt x="498" y="1"/>
                      </a:lnTo>
                      <a:lnTo>
                        <a:pt x="523" y="1"/>
                      </a:lnTo>
                      <a:lnTo>
                        <a:pt x="530" y="1"/>
                      </a:lnTo>
                      <a:lnTo>
                        <a:pt x="544" y="1"/>
                      </a:lnTo>
                      <a:lnTo>
                        <a:pt x="564" y="1"/>
                      </a:lnTo>
                      <a:lnTo>
                        <a:pt x="591" y="1"/>
                      </a:lnTo>
                      <a:lnTo>
                        <a:pt x="622" y="1"/>
                      </a:lnTo>
                      <a:lnTo>
                        <a:pt x="658" y="1"/>
                      </a:lnTo>
                      <a:lnTo>
                        <a:pt x="698" y="1"/>
                      </a:lnTo>
                      <a:lnTo>
                        <a:pt x="741" y="1"/>
                      </a:lnTo>
                      <a:lnTo>
                        <a:pt x="785" y="1"/>
                      </a:lnTo>
                      <a:lnTo>
                        <a:pt x="831" y="1"/>
                      </a:lnTo>
                      <a:lnTo>
                        <a:pt x="878" y="1"/>
                      </a:lnTo>
                      <a:lnTo>
                        <a:pt x="925" y="0"/>
                      </a:lnTo>
                      <a:lnTo>
                        <a:pt x="972" y="0"/>
                      </a:lnTo>
                      <a:lnTo>
                        <a:pt x="1017" y="0"/>
                      </a:lnTo>
                      <a:lnTo>
                        <a:pt x="1060" y="0"/>
                      </a:lnTo>
                      <a:lnTo>
                        <a:pt x="1100" y="0"/>
                      </a:lnTo>
                      <a:lnTo>
                        <a:pt x="1138" y="0"/>
                      </a:lnTo>
                      <a:lnTo>
                        <a:pt x="1170" y="0"/>
                      </a:lnTo>
                      <a:lnTo>
                        <a:pt x="1198" y="0"/>
                      </a:lnTo>
                      <a:lnTo>
                        <a:pt x="1220" y="0"/>
                      </a:lnTo>
                      <a:lnTo>
                        <a:pt x="1236" y="0"/>
                      </a:lnTo>
                      <a:lnTo>
                        <a:pt x="1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pic>
        <p:nvPicPr>
          <p:cNvPr id="3" name="Picture 2"/>
          <p:cNvPicPr>
            <a:picLocks noChangeAspect="1"/>
          </p:cNvPicPr>
          <p:nvPr/>
        </p:nvPicPr>
        <p:blipFill>
          <a:blip r:embed="rId3"/>
          <a:stretch>
            <a:fillRect/>
          </a:stretch>
        </p:blipFill>
        <p:spPr>
          <a:xfrm>
            <a:off x="294102" y="86336"/>
            <a:ext cx="1167801" cy="1173298"/>
          </a:xfrm>
          <a:prstGeom prst="rect">
            <a:avLst/>
          </a:prstGeom>
        </p:spPr>
      </p:pic>
    </p:spTree>
    <p:extLst>
      <p:ext uri="{BB962C8B-B14F-4D97-AF65-F5344CB8AC3E}">
        <p14:creationId xmlns:p14="http://schemas.microsoft.com/office/powerpoint/2010/main" val="347729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Custom 1">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edby xmlns="988957f4-c619-44e7-9ffa-1e7677450ad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255B2E60AA534F8A31657A2F83B2E5" ma:contentTypeVersion="5" ma:contentTypeDescription="Create a new document." ma:contentTypeScope="" ma:versionID="9f1d7f3fcfa8ed0f840286d8c5654046">
  <xsd:schema xmlns:xsd="http://www.w3.org/2001/XMLSchema" xmlns:xs="http://www.w3.org/2001/XMLSchema" xmlns:p="http://schemas.microsoft.com/office/2006/metadata/properties" xmlns:ns2="988957f4-c619-44e7-9ffa-1e7677450ad0" targetNamespace="http://schemas.microsoft.com/office/2006/metadata/properties" ma:root="true" ma:fieldsID="943c4ece67a961319a9909cdbd46ca8e" ns2:_="">
    <xsd:import namespace="988957f4-c619-44e7-9ffa-1e7677450a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view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957f4-c619-44e7-9ffa-1e7677450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viewedby" ma:index="12" nillable="true" ma:displayName="Reviewed by" ma:format="Dropdown" ma:internalName="Review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CEC685-77FD-4488-9795-FA3808A83954}">
  <ds:schemaRefs>
    <ds:schemaRef ds:uri="988957f4-c619-44e7-9ffa-1e7677450a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E4E417B-1336-4365-9771-A0881CA0A2BF}">
  <ds:schemaRefs>
    <ds:schemaRef ds:uri="988957f4-c619-44e7-9ffa-1e7677450a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197716-BA71-41E2-B27E-8B100BADCC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31</Slides>
  <Notes>30</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1_fbts2</vt:lpstr>
      <vt:lpstr>Career Development Training Course</vt:lpstr>
      <vt:lpstr>Enabling Objectives</vt:lpstr>
      <vt:lpstr>References</vt:lpstr>
      <vt:lpstr>Apprenticeship</vt:lpstr>
      <vt:lpstr>Apprenticeship</vt:lpstr>
      <vt:lpstr>United States Navy Community College (USNCC)</vt:lpstr>
      <vt:lpstr>USNCC Benefits</vt:lpstr>
      <vt:lpstr>Knowledge Check</vt:lpstr>
      <vt:lpstr>Navy College Program</vt:lpstr>
      <vt:lpstr>What is Tuition Assistance (TA)/NCPACE?</vt:lpstr>
      <vt:lpstr>TA/NCPACE Funding Caps</vt:lpstr>
      <vt:lpstr>TA/NCPACE Eligibility</vt:lpstr>
      <vt:lpstr>MyNavy Education</vt:lpstr>
      <vt:lpstr>MyNavy Education</vt:lpstr>
      <vt:lpstr>Other Voluntary Education Programs</vt:lpstr>
      <vt:lpstr>Navy College Resources</vt:lpstr>
      <vt:lpstr>Montgomery GI Bill Active Duty (MGIB-AD)</vt:lpstr>
      <vt:lpstr>Post-9/11 GI Bill (Chapter 33)</vt:lpstr>
      <vt:lpstr>POST 9/11 TABLE</vt:lpstr>
      <vt:lpstr>Transfer of Education Benefits</vt:lpstr>
      <vt:lpstr>Transfer of Education Benefits (cont’d)</vt:lpstr>
      <vt:lpstr>Yellow Ribbon Program (YRP)</vt:lpstr>
      <vt:lpstr>Knowledge Check</vt:lpstr>
      <vt:lpstr>Navy Credentialing Program</vt:lpstr>
      <vt:lpstr>PowerPoint Presentation</vt:lpstr>
      <vt:lpstr>PowerPoint Presentation</vt:lpstr>
      <vt:lpstr>PowerPoint Presentation</vt:lpstr>
      <vt:lpstr>PowerPoint Presentation</vt:lpstr>
      <vt:lpstr>Knowledge Check</vt:lpstr>
      <vt:lpstr>Summary and Review</vt:lpstr>
      <vt:lpstr>  Educational Opportunities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Harshbarger</dc:creator>
  <cp:revision>13</cp:revision>
  <dcterms:created xsi:type="dcterms:W3CDTF">2019-02-21T05:43:23Z</dcterms:created>
  <dcterms:modified xsi:type="dcterms:W3CDTF">2024-08-27T16:07:47Z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0x01010038255B2E60AA534F8A31657A2F83B2E5</vt:lpwstr>
  </property>
  <property fmtid="{D5CDD505-2E9C-101B-9397-08002B2CF9AE}" pid="3" name="xd_ProgID">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Order">
    <vt:r8>27100</vt:r8>
  </property>
</Properties>
</file>